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28" r:id="rId1"/>
  </p:sldMasterIdLst>
  <p:notesMasterIdLst>
    <p:notesMasterId r:id="rId43"/>
  </p:notesMasterIdLst>
  <p:handoutMasterIdLst>
    <p:handoutMasterId r:id="rId44"/>
  </p:handoutMasterIdLst>
  <p:sldIdLst>
    <p:sldId id="286" r:id="rId2"/>
    <p:sldId id="274" r:id="rId3"/>
    <p:sldId id="314" r:id="rId4"/>
    <p:sldId id="275" r:id="rId5"/>
    <p:sldId id="305" r:id="rId6"/>
    <p:sldId id="320" r:id="rId7"/>
    <p:sldId id="280" r:id="rId8"/>
    <p:sldId id="338" r:id="rId9"/>
    <p:sldId id="336" r:id="rId10"/>
    <p:sldId id="335" r:id="rId11"/>
    <p:sldId id="316" r:id="rId12"/>
    <p:sldId id="328" r:id="rId13"/>
    <p:sldId id="318" r:id="rId14"/>
    <p:sldId id="312" r:id="rId15"/>
    <p:sldId id="329" r:id="rId16"/>
    <p:sldId id="282" r:id="rId17"/>
    <p:sldId id="327" r:id="rId18"/>
    <p:sldId id="259" r:id="rId19"/>
    <p:sldId id="321" r:id="rId20"/>
    <p:sldId id="257" r:id="rId21"/>
    <p:sldId id="326" r:id="rId22"/>
    <p:sldId id="283" r:id="rId23"/>
    <p:sldId id="337" r:id="rId24"/>
    <p:sldId id="268" r:id="rId25"/>
    <p:sldId id="325" r:id="rId26"/>
    <p:sldId id="284" r:id="rId27"/>
    <p:sldId id="315" r:id="rId28"/>
    <p:sldId id="262" r:id="rId29"/>
    <p:sldId id="307" r:id="rId30"/>
    <p:sldId id="285" r:id="rId31"/>
    <p:sldId id="279" r:id="rId32"/>
    <p:sldId id="272" r:id="rId33"/>
    <p:sldId id="287" r:id="rId34"/>
    <p:sldId id="261" r:id="rId35"/>
    <p:sldId id="293" r:id="rId36"/>
    <p:sldId id="265" r:id="rId37"/>
    <p:sldId id="289" r:id="rId38"/>
    <p:sldId id="260" r:id="rId39"/>
    <p:sldId id="334" r:id="rId40"/>
    <p:sldId id="273" r:id="rId41"/>
    <p:sldId id="317" r:id="rId42"/>
  </p:sldIdLst>
  <p:sldSz cx="9144000" cy="6858000" type="screen4x3"/>
  <p:notesSz cx="6797675" cy="9926638"/>
  <p:defaultTextStyle>
    <a:defPPr>
      <a:defRPr lang="en-US"/>
    </a:defPPr>
    <a:lvl1pPr algn="l" rtl="0" fontAlgn="base">
      <a:spcBef>
        <a:spcPct val="0"/>
      </a:spcBef>
      <a:spcAft>
        <a:spcPct val="0"/>
      </a:spcAft>
      <a:defRPr sz="1200" i="1" kern="1200">
        <a:solidFill>
          <a:srgbClr val="000080"/>
        </a:solidFill>
        <a:latin typeface="Arial" pitchFamily="34" charset="0"/>
        <a:ea typeface="+mn-ea"/>
        <a:cs typeface="Arial" pitchFamily="34" charset="0"/>
      </a:defRPr>
    </a:lvl1pPr>
    <a:lvl2pPr marL="457200" algn="l" rtl="0" fontAlgn="base">
      <a:spcBef>
        <a:spcPct val="0"/>
      </a:spcBef>
      <a:spcAft>
        <a:spcPct val="0"/>
      </a:spcAft>
      <a:defRPr sz="1200" i="1" kern="1200">
        <a:solidFill>
          <a:srgbClr val="000080"/>
        </a:solidFill>
        <a:latin typeface="Arial" pitchFamily="34" charset="0"/>
        <a:ea typeface="+mn-ea"/>
        <a:cs typeface="Arial" pitchFamily="34" charset="0"/>
      </a:defRPr>
    </a:lvl2pPr>
    <a:lvl3pPr marL="914400" algn="l" rtl="0" fontAlgn="base">
      <a:spcBef>
        <a:spcPct val="0"/>
      </a:spcBef>
      <a:spcAft>
        <a:spcPct val="0"/>
      </a:spcAft>
      <a:defRPr sz="1200" i="1" kern="1200">
        <a:solidFill>
          <a:srgbClr val="000080"/>
        </a:solidFill>
        <a:latin typeface="Arial" pitchFamily="34" charset="0"/>
        <a:ea typeface="+mn-ea"/>
        <a:cs typeface="Arial" pitchFamily="34" charset="0"/>
      </a:defRPr>
    </a:lvl3pPr>
    <a:lvl4pPr marL="1371600" algn="l" rtl="0" fontAlgn="base">
      <a:spcBef>
        <a:spcPct val="0"/>
      </a:spcBef>
      <a:spcAft>
        <a:spcPct val="0"/>
      </a:spcAft>
      <a:defRPr sz="1200" i="1" kern="1200">
        <a:solidFill>
          <a:srgbClr val="000080"/>
        </a:solidFill>
        <a:latin typeface="Arial" pitchFamily="34" charset="0"/>
        <a:ea typeface="+mn-ea"/>
        <a:cs typeface="Arial" pitchFamily="34" charset="0"/>
      </a:defRPr>
    </a:lvl4pPr>
    <a:lvl5pPr marL="1828800" algn="l" rtl="0" fontAlgn="base">
      <a:spcBef>
        <a:spcPct val="0"/>
      </a:spcBef>
      <a:spcAft>
        <a:spcPct val="0"/>
      </a:spcAft>
      <a:defRPr sz="1200" i="1" kern="1200">
        <a:solidFill>
          <a:srgbClr val="000080"/>
        </a:solidFill>
        <a:latin typeface="Arial" pitchFamily="34" charset="0"/>
        <a:ea typeface="+mn-ea"/>
        <a:cs typeface="Arial" pitchFamily="34" charset="0"/>
      </a:defRPr>
    </a:lvl5pPr>
    <a:lvl6pPr marL="2286000" algn="l" defTabSz="914400" rtl="0" eaLnBrk="1" latinLnBrk="0" hangingPunct="1">
      <a:defRPr sz="1200" i="1" kern="1200">
        <a:solidFill>
          <a:srgbClr val="000080"/>
        </a:solidFill>
        <a:latin typeface="Arial" pitchFamily="34" charset="0"/>
        <a:ea typeface="+mn-ea"/>
        <a:cs typeface="Arial" pitchFamily="34" charset="0"/>
      </a:defRPr>
    </a:lvl6pPr>
    <a:lvl7pPr marL="2743200" algn="l" defTabSz="914400" rtl="0" eaLnBrk="1" latinLnBrk="0" hangingPunct="1">
      <a:defRPr sz="1200" i="1" kern="1200">
        <a:solidFill>
          <a:srgbClr val="000080"/>
        </a:solidFill>
        <a:latin typeface="Arial" pitchFamily="34" charset="0"/>
        <a:ea typeface="+mn-ea"/>
        <a:cs typeface="Arial" pitchFamily="34" charset="0"/>
      </a:defRPr>
    </a:lvl7pPr>
    <a:lvl8pPr marL="3200400" algn="l" defTabSz="914400" rtl="0" eaLnBrk="1" latinLnBrk="0" hangingPunct="1">
      <a:defRPr sz="1200" i="1" kern="1200">
        <a:solidFill>
          <a:srgbClr val="000080"/>
        </a:solidFill>
        <a:latin typeface="Arial" pitchFamily="34" charset="0"/>
        <a:ea typeface="+mn-ea"/>
        <a:cs typeface="Arial" pitchFamily="34" charset="0"/>
      </a:defRPr>
    </a:lvl8pPr>
    <a:lvl9pPr marL="3657600" algn="l" defTabSz="914400" rtl="0" eaLnBrk="1" latinLnBrk="0" hangingPunct="1">
      <a:defRPr sz="1200" i="1" kern="1200">
        <a:solidFill>
          <a:srgbClr val="000080"/>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C6CF"/>
    <a:srgbClr val="B8DEC2"/>
    <a:srgbClr val="E2E4C8"/>
    <a:srgbClr val="CCECFF"/>
    <a:srgbClr val="00CC66"/>
    <a:srgbClr val="CCFFCC"/>
    <a:srgbClr val="FFCC99"/>
    <a:srgbClr val="FFCCCC"/>
    <a:srgbClr val="D2DA7A"/>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CCC9A0-FB1E-4367-8082-361EFCE03227}" v="1058" dt="2023-06-25T19:35:59.9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4" autoAdjust="0"/>
    <p:restoredTop sz="86797" autoAdjust="0"/>
  </p:normalViewPr>
  <p:slideViewPr>
    <p:cSldViewPr>
      <p:cViewPr varScale="1">
        <p:scale>
          <a:sx n="138" d="100"/>
          <a:sy n="138" d="100"/>
        </p:scale>
        <p:origin x="499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6DD6C9-54F9-4232-BD9A-58088E872762}" type="doc">
      <dgm:prSet loTypeId="urn:microsoft.com/office/officeart/2005/8/layout/radial1" loCatId="cycle" qsTypeId="urn:microsoft.com/office/officeart/2005/8/quickstyle/simple1" qsCatId="simple" csTypeId="urn:microsoft.com/office/officeart/2005/8/colors/colorful4" csCatId="colorful" phldr="1"/>
      <dgm:spPr/>
      <dgm:t>
        <a:bodyPr/>
        <a:lstStyle/>
        <a:p>
          <a:endParaRPr lang="nn-NO"/>
        </a:p>
      </dgm:t>
    </dgm:pt>
    <dgm:pt modelId="{2F753111-50A8-4D75-B6BF-146896AE3BBB}">
      <dgm:prSet phldrT="[Tekst]"/>
      <dgm:spPr/>
      <dgm:t>
        <a:bodyPr/>
        <a:lstStyle/>
        <a:p>
          <a:r>
            <a:rPr lang="nn-NO" dirty="0"/>
            <a:t>Når barnet ditt svarar: </a:t>
          </a:r>
        </a:p>
        <a:p>
          <a:r>
            <a:rPr lang="nn-NO" dirty="0"/>
            <a:t>« i dag har eg berre leika»</a:t>
          </a:r>
        </a:p>
        <a:p>
          <a:r>
            <a:rPr lang="nn-NO" dirty="0"/>
            <a:t>Då har det:</a:t>
          </a:r>
        </a:p>
      </dgm:t>
    </dgm:pt>
    <dgm:pt modelId="{346E96BB-F03B-4BDB-B816-A458A73DB097}" type="parTrans" cxnId="{3BE2BD11-1656-4BAE-B90E-56BAF37FE51C}">
      <dgm:prSet/>
      <dgm:spPr/>
      <dgm:t>
        <a:bodyPr/>
        <a:lstStyle/>
        <a:p>
          <a:endParaRPr lang="nn-NO"/>
        </a:p>
      </dgm:t>
    </dgm:pt>
    <dgm:pt modelId="{DD22F4A0-E15B-447F-8E3E-6FAD596F2F85}" type="sibTrans" cxnId="{3BE2BD11-1656-4BAE-B90E-56BAF37FE51C}">
      <dgm:prSet/>
      <dgm:spPr/>
      <dgm:t>
        <a:bodyPr/>
        <a:lstStyle/>
        <a:p>
          <a:endParaRPr lang="nn-NO"/>
        </a:p>
      </dgm:t>
    </dgm:pt>
    <dgm:pt modelId="{61BC5824-7A57-4B37-BC8B-0E4C8EF04D06}">
      <dgm:prSet phldrT="[Tekst]" custT="1"/>
      <dgm:spPr/>
      <dgm:t>
        <a:bodyPr/>
        <a:lstStyle/>
        <a:p>
          <a:r>
            <a:rPr lang="nn-NO" sz="1000" dirty="0"/>
            <a:t>Utvikla sosialkompetanse </a:t>
          </a:r>
        </a:p>
      </dgm:t>
    </dgm:pt>
    <dgm:pt modelId="{0405111F-D4EE-4274-9688-AB726CF5C648}" type="parTrans" cxnId="{0ECB1C93-9957-4810-B619-D199A75FB946}">
      <dgm:prSet/>
      <dgm:spPr/>
      <dgm:t>
        <a:bodyPr/>
        <a:lstStyle/>
        <a:p>
          <a:endParaRPr lang="nn-NO"/>
        </a:p>
      </dgm:t>
    </dgm:pt>
    <dgm:pt modelId="{CD6E8697-18D2-468E-9CC4-3F5E79DBFC6F}" type="sibTrans" cxnId="{0ECB1C93-9957-4810-B619-D199A75FB946}">
      <dgm:prSet/>
      <dgm:spPr/>
      <dgm:t>
        <a:bodyPr/>
        <a:lstStyle/>
        <a:p>
          <a:endParaRPr lang="nn-NO"/>
        </a:p>
      </dgm:t>
    </dgm:pt>
    <dgm:pt modelId="{EC1E81A8-5904-404D-94B9-D06F7050AC81}">
      <dgm:prSet phldrT="[Tekst]"/>
      <dgm:spPr/>
      <dgm:t>
        <a:bodyPr/>
        <a:lstStyle/>
        <a:p>
          <a:endParaRPr lang="nn-NO"/>
        </a:p>
      </dgm:t>
    </dgm:pt>
    <dgm:pt modelId="{C59E1631-4CDD-4B7C-A20C-3BB069A6B85F}" type="parTrans" cxnId="{8BE34F8B-EA9A-4026-95B1-7BC979FA6953}">
      <dgm:prSet/>
      <dgm:spPr/>
      <dgm:t>
        <a:bodyPr/>
        <a:lstStyle/>
        <a:p>
          <a:endParaRPr lang="nn-NO"/>
        </a:p>
      </dgm:t>
    </dgm:pt>
    <dgm:pt modelId="{77AB85AD-7989-474C-B7FF-A6B2C6AC572A}" type="sibTrans" cxnId="{8BE34F8B-EA9A-4026-95B1-7BC979FA6953}">
      <dgm:prSet/>
      <dgm:spPr/>
      <dgm:t>
        <a:bodyPr/>
        <a:lstStyle/>
        <a:p>
          <a:endParaRPr lang="nn-NO"/>
        </a:p>
      </dgm:t>
    </dgm:pt>
    <dgm:pt modelId="{8CCCE14C-0A23-4711-BDB0-384C36978482}">
      <dgm:prSet phldrT="[Tekst]"/>
      <dgm:spPr/>
      <dgm:t>
        <a:bodyPr/>
        <a:lstStyle/>
        <a:p>
          <a:endParaRPr lang="nn-NO"/>
        </a:p>
      </dgm:t>
    </dgm:pt>
    <dgm:pt modelId="{8FEF1FCF-CF53-4A93-A9DD-72C5CA29B6FA}" type="parTrans" cxnId="{227E055C-7A21-4BCF-8798-043DB6A6AACF}">
      <dgm:prSet/>
      <dgm:spPr/>
      <dgm:t>
        <a:bodyPr/>
        <a:lstStyle/>
        <a:p>
          <a:endParaRPr lang="nn-NO"/>
        </a:p>
      </dgm:t>
    </dgm:pt>
    <dgm:pt modelId="{3484743F-B833-4B3C-97E7-09388B751CC6}" type="sibTrans" cxnId="{227E055C-7A21-4BCF-8798-043DB6A6AACF}">
      <dgm:prSet/>
      <dgm:spPr/>
      <dgm:t>
        <a:bodyPr/>
        <a:lstStyle/>
        <a:p>
          <a:endParaRPr lang="nn-NO"/>
        </a:p>
      </dgm:t>
    </dgm:pt>
    <dgm:pt modelId="{5DB9AAA3-2C4D-4210-A7D3-CE9A87A0D1E9}">
      <dgm:prSet phldrT="[Tekst]"/>
      <dgm:spPr/>
      <dgm:t>
        <a:bodyPr/>
        <a:lstStyle/>
        <a:p>
          <a:endParaRPr lang="nn-NO"/>
        </a:p>
      </dgm:t>
    </dgm:pt>
    <dgm:pt modelId="{0F1CE279-B64F-444A-AB2B-A78B752B8DCD}" type="parTrans" cxnId="{799B96E5-1E16-4AAA-9EEA-A4988C51D860}">
      <dgm:prSet/>
      <dgm:spPr/>
      <dgm:t>
        <a:bodyPr/>
        <a:lstStyle/>
        <a:p>
          <a:endParaRPr lang="nn-NO"/>
        </a:p>
      </dgm:t>
    </dgm:pt>
    <dgm:pt modelId="{5B92E0BB-8C51-4A9C-8B0E-A87DE7960C9D}" type="sibTrans" cxnId="{799B96E5-1E16-4AAA-9EEA-A4988C51D860}">
      <dgm:prSet/>
      <dgm:spPr/>
      <dgm:t>
        <a:bodyPr/>
        <a:lstStyle/>
        <a:p>
          <a:endParaRPr lang="nn-NO"/>
        </a:p>
      </dgm:t>
    </dgm:pt>
    <dgm:pt modelId="{AF3C3ED4-CEE1-4AE3-B786-6120D2C25830}">
      <dgm:prSet custT="1"/>
      <dgm:spPr/>
      <dgm:t>
        <a:bodyPr/>
        <a:lstStyle/>
        <a:p>
          <a:r>
            <a:rPr lang="nn-NO" sz="1000" dirty="0"/>
            <a:t>Lært seg nye ord og uttrykk </a:t>
          </a:r>
        </a:p>
      </dgm:t>
    </dgm:pt>
    <dgm:pt modelId="{4635814D-7267-4DB8-BE9C-514025A46171}" type="parTrans" cxnId="{11DE9D8A-1303-428A-BBB3-A3A9E0B13EC8}">
      <dgm:prSet/>
      <dgm:spPr/>
      <dgm:t>
        <a:bodyPr/>
        <a:lstStyle/>
        <a:p>
          <a:endParaRPr lang="nn-NO"/>
        </a:p>
      </dgm:t>
    </dgm:pt>
    <dgm:pt modelId="{84279669-8624-497F-9769-599C2568BB60}" type="sibTrans" cxnId="{11DE9D8A-1303-428A-BBB3-A3A9E0B13EC8}">
      <dgm:prSet/>
      <dgm:spPr/>
      <dgm:t>
        <a:bodyPr/>
        <a:lstStyle/>
        <a:p>
          <a:endParaRPr lang="nn-NO"/>
        </a:p>
      </dgm:t>
    </dgm:pt>
    <dgm:pt modelId="{FE74C28E-0D4C-4CF1-AA2D-9A5BCF663936}">
      <dgm:prSet custT="1"/>
      <dgm:spPr/>
      <dgm:t>
        <a:bodyPr/>
        <a:lstStyle/>
        <a:p>
          <a:r>
            <a:rPr lang="nn-NO" sz="1000" dirty="0"/>
            <a:t>Venta på tur</a:t>
          </a:r>
        </a:p>
      </dgm:t>
    </dgm:pt>
    <dgm:pt modelId="{EE7F48DC-FE53-4309-8D77-306D106636B1}" type="parTrans" cxnId="{6512B195-C16E-48A2-BD83-BCB1A686169F}">
      <dgm:prSet/>
      <dgm:spPr/>
      <dgm:t>
        <a:bodyPr/>
        <a:lstStyle/>
        <a:p>
          <a:endParaRPr lang="nn-NO"/>
        </a:p>
      </dgm:t>
    </dgm:pt>
    <dgm:pt modelId="{1E43532F-9818-4FFD-AC98-73EC444C32FB}" type="sibTrans" cxnId="{6512B195-C16E-48A2-BD83-BCB1A686169F}">
      <dgm:prSet/>
      <dgm:spPr/>
      <dgm:t>
        <a:bodyPr/>
        <a:lstStyle/>
        <a:p>
          <a:endParaRPr lang="nn-NO"/>
        </a:p>
      </dgm:t>
    </dgm:pt>
    <dgm:pt modelId="{8006D627-6D0C-40F7-94A6-DE8EE6121DE6}">
      <dgm:prSet custT="1"/>
      <dgm:spPr/>
      <dgm:t>
        <a:bodyPr/>
        <a:lstStyle/>
        <a:p>
          <a:r>
            <a:rPr lang="nn-NO" sz="1000" dirty="0"/>
            <a:t>Samarbeid </a:t>
          </a:r>
        </a:p>
      </dgm:t>
    </dgm:pt>
    <dgm:pt modelId="{9BE6F32F-67B6-42FD-ACC0-84477452ED38}" type="parTrans" cxnId="{4D3656F4-8FC5-4E8A-8FBE-71F2A47EB6D0}">
      <dgm:prSet/>
      <dgm:spPr/>
      <dgm:t>
        <a:bodyPr/>
        <a:lstStyle/>
        <a:p>
          <a:endParaRPr lang="nn-NO"/>
        </a:p>
      </dgm:t>
    </dgm:pt>
    <dgm:pt modelId="{0FDC61D5-CFD9-4CF6-B2DD-B578FE8B73AC}" type="sibTrans" cxnId="{4D3656F4-8FC5-4E8A-8FBE-71F2A47EB6D0}">
      <dgm:prSet/>
      <dgm:spPr/>
      <dgm:t>
        <a:bodyPr/>
        <a:lstStyle/>
        <a:p>
          <a:endParaRPr lang="nn-NO"/>
        </a:p>
      </dgm:t>
    </dgm:pt>
    <dgm:pt modelId="{401165E7-F365-4610-930D-F99BAFB15062}">
      <dgm:prSet custT="1"/>
      <dgm:spPr/>
      <dgm:t>
        <a:bodyPr/>
        <a:lstStyle/>
        <a:p>
          <a:r>
            <a:rPr lang="nn-NO" sz="1000"/>
            <a:t>Vist omsorg for andre</a:t>
          </a:r>
        </a:p>
      </dgm:t>
    </dgm:pt>
    <dgm:pt modelId="{C4941018-7847-4400-B81E-408BEBE7A74B}" type="parTrans" cxnId="{44E38A42-68CE-41A0-953D-D0364C338543}">
      <dgm:prSet/>
      <dgm:spPr/>
      <dgm:t>
        <a:bodyPr/>
        <a:lstStyle/>
        <a:p>
          <a:endParaRPr lang="nn-NO"/>
        </a:p>
      </dgm:t>
    </dgm:pt>
    <dgm:pt modelId="{DAD57E49-3298-41EE-B8C7-EFED18D4024E}" type="sibTrans" cxnId="{44E38A42-68CE-41A0-953D-D0364C338543}">
      <dgm:prSet/>
      <dgm:spPr/>
      <dgm:t>
        <a:bodyPr/>
        <a:lstStyle/>
        <a:p>
          <a:endParaRPr lang="nn-NO"/>
        </a:p>
      </dgm:t>
    </dgm:pt>
    <dgm:pt modelId="{5FD646C9-C47D-4E5C-A6F6-48DAA0C6360F}">
      <dgm:prSet custT="1"/>
      <dgm:spPr/>
      <dgm:t>
        <a:bodyPr/>
        <a:lstStyle/>
        <a:p>
          <a:r>
            <a:rPr lang="nn-NO" sz="1000"/>
            <a:t>Vore kreativ</a:t>
          </a:r>
        </a:p>
      </dgm:t>
    </dgm:pt>
    <dgm:pt modelId="{D81D75C8-1BAE-4B42-9037-E3808843BA2A}" type="parTrans" cxnId="{9F29153B-F73F-46C4-AFC7-395D873A00BA}">
      <dgm:prSet/>
      <dgm:spPr/>
      <dgm:t>
        <a:bodyPr/>
        <a:lstStyle/>
        <a:p>
          <a:endParaRPr lang="nn-NO"/>
        </a:p>
      </dgm:t>
    </dgm:pt>
    <dgm:pt modelId="{68F05280-E2E2-46D7-863A-A00C78D8E137}" type="sibTrans" cxnId="{9F29153B-F73F-46C4-AFC7-395D873A00BA}">
      <dgm:prSet/>
      <dgm:spPr/>
      <dgm:t>
        <a:bodyPr/>
        <a:lstStyle/>
        <a:p>
          <a:endParaRPr lang="nn-NO"/>
        </a:p>
      </dgm:t>
    </dgm:pt>
    <dgm:pt modelId="{BE586381-E85E-4B84-8402-0A178D77ABE6}">
      <dgm:prSet custT="1"/>
      <dgm:spPr/>
      <dgm:t>
        <a:bodyPr/>
        <a:lstStyle/>
        <a:p>
          <a:r>
            <a:rPr lang="nn-NO" sz="1000"/>
            <a:t>Bearbeidd inntrykk og opplevingar </a:t>
          </a:r>
        </a:p>
      </dgm:t>
    </dgm:pt>
    <dgm:pt modelId="{BF3366C7-502E-4B72-8F09-723AFAB31BE9}" type="parTrans" cxnId="{6711B986-8569-4BC4-9D03-F39A399719C6}">
      <dgm:prSet/>
      <dgm:spPr/>
      <dgm:t>
        <a:bodyPr/>
        <a:lstStyle/>
        <a:p>
          <a:endParaRPr lang="nn-NO"/>
        </a:p>
      </dgm:t>
    </dgm:pt>
    <dgm:pt modelId="{33E792F3-DA17-4912-A2DA-13995F98B8D0}" type="sibTrans" cxnId="{6711B986-8569-4BC4-9D03-F39A399719C6}">
      <dgm:prSet/>
      <dgm:spPr/>
      <dgm:t>
        <a:bodyPr/>
        <a:lstStyle/>
        <a:p>
          <a:endParaRPr lang="nn-NO"/>
        </a:p>
      </dgm:t>
    </dgm:pt>
    <dgm:pt modelId="{54CBA9DF-6218-47D0-9A10-38989287F93C}">
      <dgm:prSet custT="1"/>
      <dgm:spPr/>
      <dgm:t>
        <a:bodyPr/>
        <a:lstStyle/>
        <a:p>
          <a:r>
            <a:rPr lang="nn-NO" sz="1000"/>
            <a:t>Brukt fantasi</a:t>
          </a:r>
        </a:p>
      </dgm:t>
    </dgm:pt>
    <dgm:pt modelId="{62238F84-CE33-4231-997E-577A6C8AA806}" type="parTrans" cxnId="{EB5187FD-002E-4539-A026-47AA1023B97B}">
      <dgm:prSet/>
      <dgm:spPr/>
      <dgm:t>
        <a:bodyPr/>
        <a:lstStyle/>
        <a:p>
          <a:endParaRPr lang="nn-NO"/>
        </a:p>
      </dgm:t>
    </dgm:pt>
    <dgm:pt modelId="{8EEE68DA-78B8-4AC1-BA01-CAC2854AEE52}" type="sibTrans" cxnId="{EB5187FD-002E-4539-A026-47AA1023B97B}">
      <dgm:prSet/>
      <dgm:spPr/>
      <dgm:t>
        <a:bodyPr/>
        <a:lstStyle/>
        <a:p>
          <a:endParaRPr lang="nn-NO"/>
        </a:p>
      </dgm:t>
    </dgm:pt>
    <dgm:pt modelId="{56392B85-D806-4CCC-A01E-E50B29920BC5}">
      <dgm:prSet custT="1"/>
      <dgm:spPr/>
      <dgm:t>
        <a:bodyPr/>
        <a:lstStyle/>
        <a:p>
          <a:r>
            <a:rPr lang="nn-NO" sz="1000"/>
            <a:t>Vore aktiv og engasjert </a:t>
          </a:r>
        </a:p>
      </dgm:t>
    </dgm:pt>
    <dgm:pt modelId="{B3311A26-1534-4FBD-93B8-1E93A77B4307}" type="parTrans" cxnId="{A11F8F5D-57C2-4439-AB00-4B6B6178354A}">
      <dgm:prSet/>
      <dgm:spPr/>
      <dgm:t>
        <a:bodyPr/>
        <a:lstStyle/>
        <a:p>
          <a:endParaRPr lang="nn-NO"/>
        </a:p>
      </dgm:t>
    </dgm:pt>
    <dgm:pt modelId="{51169463-4F8C-44DD-87AD-79AB9C358841}" type="sibTrans" cxnId="{A11F8F5D-57C2-4439-AB00-4B6B6178354A}">
      <dgm:prSet/>
      <dgm:spPr/>
      <dgm:t>
        <a:bodyPr/>
        <a:lstStyle/>
        <a:p>
          <a:endParaRPr lang="nn-NO"/>
        </a:p>
      </dgm:t>
    </dgm:pt>
    <dgm:pt modelId="{3B2DE5C7-DDE5-423C-A993-6DD8A2460890}">
      <dgm:prSet custT="1"/>
      <dgm:spPr/>
      <dgm:t>
        <a:bodyPr/>
        <a:lstStyle/>
        <a:p>
          <a:r>
            <a:rPr lang="nn-NO" sz="1000"/>
            <a:t>Tenkt og prøvd ut </a:t>
          </a:r>
        </a:p>
      </dgm:t>
    </dgm:pt>
    <dgm:pt modelId="{661560B5-9256-4D59-90EC-8BEDD91CF0E6}" type="parTrans" cxnId="{F493A766-73E2-476B-AFBE-D4C2C14A438E}">
      <dgm:prSet/>
      <dgm:spPr/>
      <dgm:t>
        <a:bodyPr/>
        <a:lstStyle/>
        <a:p>
          <a:endParaRPr lang="nn-NO"/>
        </a:p>
      </dgm:t>
    </dgm:pt>
    <dgm:pt modelId="{2F3D920D-5F64-4FC3-80B1-B5E4D23F1A2D}" type="sibTrans" cxnId="{F493A766-73E2-476B-AFBE-D4C2C14A438E}">
      <dgm:prSet/>
      <dgm:spPr/>
      <dgm:t>
        <a:bodyPr/>
        <a:lstStyle/>
        <a:p>
          <a:endParaRPr lang="nn-NO"/>
        </a:p>
      </dgm:t>
    </dgm:pt>
    <dgm:pt modelId="{20BAE0B5-1CC5-41E9-ABE2-8C6FB3E46B00}">
      <dgm:prSet custT="1"/>
      <dgm:spPr/>
      <dgm:t>
        <a:bodyPr/>
        <a:lstStyle/>
        <a:p>
          <a:r>
            <a:rPr lang="nn-NO" sz="1000" dirty="0"/>
            <a:t>Undra seg og stilt spørsmål </a:t>
          </a:r>
        </a:p>
      </dgm:t>
    </dgm:pt>
    <dgm:pt modelId="{BBFAF1AB-28C2-4B57-8576-CFD4CD31FDB7}" type="parTrans" cxnId="{3F3CA7B6-5ED3-401E-BD69-A2CFB0D697C2}">
      <dgm:prSet/>
      <dgm:spPr/>
      <dgm:t>
        <a:bodyPr/>
        <a:lstStyle/>
        <a:p>
          <a:endParaRPr lang="nn-NO"/>
        </a:p>
      </dgm:t>
    </dgm:pt>
    <dgm:pt modelId="{0E159EB8-8C7A-4125-A364-44AE45804253}" type="sibTrans" cxnId="{3F3CA7B6-5ED3-401E-BD69-A2CFB0D697C2}">
      <dgm:prSet/>
      <dgm:spPr/>
      <dgm:t>
        <a:bodyPr/>
        <a:lstStyle/>
        <a:p>
          <a:endParaRPr lang="nn-NO"/>
        </a:p>
      </dgm:t>
    </dgm:pt>
    <dgm:pt modelId="{AD7494C6-16B0-4A85-A848-F20B845A3DA8}">
      <dgm:prSet custT="1"/>
      <dgm:spPr/>
      <dgm:t>
        <a:bodyPr/>
        <a:lstStyle/>
        <a:p>
          <a:r>
            <a:rPr lang="nn-NO" sz="1000" dirty="0"/>
            <a:t>Konsentrert seg </a:t>
          </a:r>
        </a:p>
      </dgm:t>
    </dgm:pt>
    <dgm:pt modelId="{5B45EECA-9711-4D89-9EF2-FA7D63866F8B}" type="parTrans" cxnId="{011F07DE-BD22-4096-889D-FE3E529D1844}">
      <dgm:prSet/>
      <dgm:spPr/>
      <dgm:t>
        <a:bodyPr/>
        <a:lstStyle/>
        <a:p>
          <a:endParaRPr lang="nn-NO"/>
        </a:p>
      </dgm:t>
    </dgm:pt>
    <dgm:pt modelId="{88609B99-0E8D-4DFD-8DD2-09DD33C10793}" type="sibTrans" cxnId="{011F07DE-BD22-4096-889D-FE3E529D1844}">
      <dgm:prSet/>
      <dgm:spPr/>
      <dgm:t>
        <a:bodyPr/>
        <a:lstStyle/>
        <a:p>
          <a:endParaRPr lang="nn-NO"/>
        </a:p>
      </dgm:t>
    </dgm:pt>
    <dgm:pt modelId="{58DBBC68-6CD2-44AC-B00F-1E72B4376663}">
      <dgm:prSet custT="1"/>
      <dgm:spPr/>
      <dgm:t>
        <a:bodyPr/>
        <a:lstStyle/>
        <a:p>
          <a:r>
            <a:rPr lang="nn-NO" sz="1000"/>
            <a:t>Etablert venskap </a:t>
          </a:r>
        </a:p>
      </dgm:t>
    </dgm:pt>
    <dgm:pt modelId="{DC029E98-533A-435F-AEDC-CA7C4914DA72}" type="parTrans" cxnId="{E3D35F07-E06F-4117-A833-9FB3C5780A7C}">
      <dgm:prSet/>
      <dgm:spPr/>
      <dgm:t>
        <a:bodyPr/>
        <a:lstStyle/>
        <a:p>
          <a:endParaRPr lang="nn-NO"/>
        </a:p>
      </dgm:t>
    </dgm:pt>
    <dgm:pt modelId="{EF9BA2B6-6E59-4EE8-8D0C-936F3B337175}" type="sibTrans" cxnId="{E3D35F07-E06F-4117-A833-9FB3C5780A7C}">
      <dgm:prSet/>
      <dgm:spPr/>
      <dgm:t>
        <a:bodyPr/>
        <a:lstStyle/>
        <a:p>
          <a:endParaRPr lang="nn-NO"/>
        </a:p>
      </dgm:t>
    </dgm:pt>
    <dgm:pt modelId="{D92095DB-85A5-47A0-91D1-EE24A1F84343}">
      <dgm:prSet custT="1"/>
      <dgm:spPr/>
      <dgm:t>
        <a:bodyPr/>
        <a:lstStyle/>
        <a:p>
          <a:r>
            <a:rPr lang="nn-NO" sz="1000"/>
            <a:t>Lytta til andre</a:t>
          </a:r>
        </a:p>
      </dgm:t>
    </dgm:pt>
    <dgm:pt modelId="{6E52DE2A-B967-4F60-8D80-CFA61BE21041}" type="parTrans" cxnId="{437F295B-F76F-4968-A516-6C2A3C35766F}">
      <dgm:prSet/>
      <dgm:spPr/>
      <dgm:t>
        <a:bodyPr/>
        <a:lstStyle/>
        <a:p>
          <a:endParaRPr lang="nn-NO"/>
        </a:p>
      </dgm:t>
    </dgm:pt>
    <dgm:pt modelId="{1B67E7D8-1048-4732-9050-3234AA354611}" type="sibTrans" cxnId="{437F295B-F76F-4968-A516-6C2A3C35766F}">
      <dgm:prSet/>
      <dgm:spPr/>
      <dgm:t>
        <a:bodyPr/>
        <a:lstStyle/>
        <a:p>
          <a:endParaRPr lang="nn-NO"/>
        </a:p>
      </dgm:t>
    </dgm:pt>
    <dgm:pt modelId="{7608EA10-FD55-4B08-B627-AE1D92D035DC}">
      <dgm:prSet custT="1"/>
      <dgm:spPr/>
      <dgm:t>
        <a:bodyPr/>
        <a:lstStyle/>
        <a:p>
          <a:r>
            <a:rPr lang="nn-NO" sz="1000"/>
            <a:t>Lært av andre </a:t>
          </a:r>
        </a:p>
      </dgm:t>
    </dgm:pt>
    <dgm:pt modelId="{EC812A89-070E-4901-86AF-8D3A57CE1103}" type="parTrans" cxnId="{1D6F66E9-207D-41F6-8BF2-D27D0D5E42BA}">
      <dgm:prSet/>
      <dgm:spPr/>
      <dgm:t>
        <a:bodyPr/>
        <a:lstStyle/>
        <a:p>
          <a:endParaRPr lang="nn-NO"/>
        </a:p>
      </dgm:t>
    </dgm:pt>
    <dgm:pt modelId="{342939EA-D118-49DD-AE36-F662C3FE3422}" type="sibTrans" cxnId="{1D6F66E9-207D-41F6-8BF2-D27D0D5E42BA}">
      <dgm:prSet/>
      <dgm:spPr/>
      <dgm:t>
        <a:bodyPr/>
        <a:lstStyle/>
        <a:p>
          <a:endParaRPr lang="nn-NO"/>
        </a:p>
      </dgm:t>
    </dgm:pt>
    <dgm:pt modelId="{F9E015D7-7640-4555-8757-12AF6B7E4EAB}">
      <dgm:prSet custT="1"/>
      <dgm:spPr/>
      <dgm:t>
        <a:bodyPr/>
        <a:lstStyle/>
        <a:p>
          <a:r>
            <a:rPr lang="nn-NO" sz="1000"/>
            <a:t>Utvikla empati </a:t>
          </a:r>
        </a:p>
      </dgm:t>
    </dgm:pt>
    <dgm:pt modelId="{4A25C845-2B7D-45CB-B63B-A9B48730D036}" type="parTrans" cxnId="{663B1464-18D0-4C97-A14D-926D7C79E676}">
      <dgm:prSet/>
      <dgm:spPr/>
      <dgm:t>
        <a:bodyPr/>
        <a:lstStyle/>
        <a:p>
          <a:endParaRPr lang="nn-NO"/>
        </a:p>
      </dgm:t>
    </dgm:pt>
    <dgm:pt modelId="{589F28FF-D49D-46B4-9715-8CA2B5F3D116}" type="sibTrans" cxnId="{663B1464-18D0-4C97-A14D-926D7C79E676}">
      <dgm:prSet/>
      <dgm:spPr/>
      <dgm:t>
        <a:bodyPr/>
        <a:lstStyle/>
        <a:p>
          <a:endParaRPr lang="nn-NO"/>
        </a:p>
      </dgm:t>
    </dgm:pt>
    <dgm:pt modelId="{EB10ED74-C752-4431-B9CA-7DBC779C4411}">
      <dgm:prSet custT="1"/>
      <dgm:spPr/>
      <dgm:t>
        <a:bodyPr/>
        <a:lstStyle/>
        <a:p>
          <a:r>
            <a:rPr lang="nn-NO" sz="1000"/>
            <a:t>Opplevd meistring </a:t>
          </a:r>
        </a:p>
      </dgm:t>
    </dgm:pt>
    <dgm:pt modelId="{2413B936-166C-4F7E-863C-4D3BAC727714}" type="parTrans" cxnId="{C2BEFD0A-3709-4ECB-8614-56263F55BC63}">
      <dgm:prSet/>
      <dgm:spPr/>
      <dgm:t>
        <a:bodyPr/>
        <a:lstStyle/>
        <a:p>
          <a:endParaRPr lang="nn-NO"/>
        </a:p>
      </dgm:t>
    </dgm:pt>
    <dgm:pt modelId="{A980AD38-4635-4CD6-8B65-AC381E194645}" type="sibTrans" cxnId="{C2BEFD0A-3709-4ECB-8614-56263F55BC63}">
      <dgm:prSet/>
      <dgm:spPr/>
      <dgm:t>
        <a:bodyPr/>
        <a:lstStyle/>
        <a:p>
          <a:endParaRPr lang="nn-NO"/>
        </a:p>
      </dgm:t>
    </dgm:pt>
    <dgm:pt modelId="{ABFF52BD-0CE1-4DB2-BE2C-4839110E2913}">
      <dgm:prSet custT="1"/>
      <dgm:spPr/>
      <dgm:t>
        <a:bodyPr/>
        <a:lstStyle/>
        <a:p>
          <a:r>
            <a:rPr lang="nn-NO" sz="1000"/>
            <a:t>Opplevd tilhøyring til eit fellesskap </a:t>
          </a:r>
        </a:p>
      </dgm:t>
    </dgm:pt>
    <dgm:pt modelId="{3D17DB0A-E8F8-4ABE-B8FB-A16F470A55D6}" type="parTrans" cxnId="{EE887557-CC0C-42E2-B234-72997AFA51BB}">
      <dgm:prSet/>
      <dgm:spPr/>
      <dgm:t>
        <a:bodyPr/>
        <a:lstStyle/>
        <a:p>
          <a:endParaRPr lang="nn-NO"/>
        </a:p>
      </dgm:t>
    </dgm:pt>
    <dgm:pt modelId="{EF237B28-6523-4E28-8A28-F93388406D9C}" type="sibTrans" cxnId="{EE887557-CC0C-42E2-B234-72997AFA51BB}">
      <dgm:prSet/>
      <dgm:spPr/>
      <dgm:t>
        <a:bodyPr/>
        <a:lstStyle/>
        <a:p>
          <a:endParaRPr lang="nn-NO"/>
        </a:p>
      </dgm:t>
    </dgm:pt>
    <dgm:pt modelId="{F44B9CAB-71D5-43A3-9E82-920CA2D7E0B4}">
      <dgm:prSet custT="1"/>
      <dgm:spPr/>
      <dgm:t>
        <a:bodyPr/>
        <a:lstStyle/>
        <a:p>
          <a:r>
            <a:rPr lang="nn-NO" sz="1000"/>
            <a:t>Hevda seg sjølv og sett andre sine behov </a:t>
          </a:r>
        </a:p>
      </dgm:t>
    </dgm:pt>
    <dgm:pt modelId="{F63FFC64-F356-4B21-87A9-4E146E002F0A}" type="parTrans" cxnId="{999F7198-133A-48D8-A1B8-366D7A78AD6D}">
      <dgm:prSet/>
      <dgm:spPr/>
      <dgm:t>
        <a:bodyPr/>
        <a:lstStyle/>
        <a:p>
          <a:endParaRPr lang="nn-NO"/>
        </a:p>
      </dgm:t>
    </dgm:pt>
    <dgm:pt modelId="{D52862A3-5A6C-43C7-B259-E1DC781A347B}" type="sibTrans" cxnId="{999F7198-133A-48D8-A1B8-366D7A78AD6D}">
      <dgm:prSet/>
      <dgm:spPr/>
      <dgm:t>
        <a:bodyPr/>
        <a:lstStyle/>
        <a:p>
          <a:endParaRPr lang="nn-NO"/>
        </a:p>
      </dgm:t>
    </dgm:pt>
    <dgm:pt modelId="{620880E9-A2C1-4463-92D2-519ABC926B3D}">
      <dgm:prSet custT="1"/>
      <dgm:spPr/>
      <dgm:t>
        <a:bodyPr/>
        <a:lstStyle/>
        <a:p>
          <a:r>
            <a:rPr lang="nn-NO" sz="1000" dirty="0"/>
            <a:t>Kommunisert på tvers av kultur </a:t>
          </a:r>
        </a:p>
      </dgm:t>
    </dgm:pt>
    <dgm:pt modelId="{F7ACEBF8-3AB5-4A05-95CC-E9A7DC5A4247}" type="parTrans" cxnId="{411282DB-B775-45E4-810F-A7ACD086BF56}">
      <dgm:prSet/>
      <dgm:spPr/>
      <dgm:t>
        <a:bodyPr/>
        <a:lstStyle/>
        <a:p>
          <a:endParaRPr lang="nn-NO"/>
        </a:p>
      </dgm:t>
    </dgm:pt>
    <dgm:pt modelId="{2A9E6EFE-C9CC-4816-ADEF-12C8E910C3AB}" type="sibTrans" cxnId="{411282DB-B775-45E4-810F-A7ACD086BF56}">
      <dgm:prSet/>
      <dgm:spPr/>
      <dgm:t>
        <a:bodyPr/>
        <a:lstStyle/>
        <a:p>
          <a:endParaRPr lang="nn-NO"/>
        </a:p>
      </dgm:t>
    </dgm:pt>
    <dgm:pt modelId="{B7091099-3B85-47BF-97FD-177355D2C3ED}">
      <dgm:prSet custT="1"/>
      <dgm:spPr/>
      <dgm:t>
        <a:bodyPr/>
        <a:lstStyle/>
        <a:p>
          <a:r>
            <a:rPr lang="nn-NO" sz="1000"/>
            <a:t>Lært haldningar og verdiar </a:t>
          </a:r>
        </a:p>
      </dgm:t>
    </dgm:pt>
    <dgm:pt modelId="{991517A5-E560-4340-87AF-D8BF909F90C4}" type="parTrans" cxnId="{89A85D03-41C7-4C83-BEEB-2CC6172B7890}">
      <dgm:prSet/>
      <dgm:spPr/>
      <dgm:t>
        <a:bodyPr/>
        <a:lstStyle/>
        <a:p>
          <a:endParaRPr lang="nn-NO"/>
        </a:p>
      </dgm:t>
    </dgm:pt>
    <dgm:pt modelId="{573082C1-2465-4672-96BA-43CB7FD2B7CA}" type="sibTrans" cxnId="{89A85D03-41C7-4C83-BEEB-2CC6172B7890}">
      <dgm:prSet/>
      <dgm:spPr/>
      <dgm:t>
        <a:bodyPr/>
        <a:lstStyle/>
        <a:p>
          <a:endParaRPr lang="nn-NO"/>
        </a:p>
      </dgm:t>
    </dgm:pt>
    <dgm:pt modelId="{5A445165-1FBF-4662-BAB8-AD3A0E7BFE6F}">
      <dgm:prSet custT="1"/>
      <dgm:spPr/>
      <dgm:t>
        <a:bodyPr/>
        <a:lstStyle/>
        <a:p>
          <a:r>
            <a:rPr lang="nn-NO" sz="1000"/>
            <a:t>Løyst konfliktar </a:t>
          </a:r>
        </a:p>
      </dgm:t>
    </dgm:pt>
    <dgm:pt modelId="{B513F2CE-ED95-4515-95F9-B1989A5857B7}" type="parTrans" cxnId="{0CFEB1B0-9BB3-456E-95E8-C9960C71F56D}">
      <dgm:prSet/>
      <dgm:spPr/>
      <dgm:t>
        <a:bodyPr/>
        <a:lstStyle/>
        <a:p>
          <a:endParaRPr lang="nn-NO"/>
        </a:p>
      </dgm:t>
    </dgm:pt>
    <dgm:pt modelId="{D2F3C991-93E9-43DE-81C0-31882C812F2F}" type="sibTrans" cxnId="{0CFEB1B0-9BB3-456E-95E8-C9960C71F56D}">
      <dgm:prSet/>
      <dgm:spPr/>
      <dgm:t>
        <a:bodyPr/>
        <a:lstStyle/>
        <a:p>
          <a:endParaRPr lang="nn-NO"/>
        </a:p>
      </dgm:t>
    </dgm:pt>
    <dgm:pt modelId="{5ADCA741-6A29-4542-929B-2FBB885B85C9}">
      <dgm:prSet custT="1"/>
      <dgm:spPr/>
      <dgm:t>
        <a:bodyPr/>
        <a:lstStyle/>
        <a:p>
          <a:r>
            <a:rPr lang="nn-NO" sz="1000" dirty="0"/>
            <a:t>Erfart korleis teknikk kan nyttast </a:t>
          </a:r>
        </a:p>
      </dgm:t>
    </dgm:pt>
    <dgm:pt modelId="{3C366E2E-FC72-45F7-8522-88F497302E46}" type="parTrans" cxnId="{565E696C-808D-4755-BB4D-7A8339224B6A}">
      <dgm:prSet/>
      <dgm:spPr/>
      <dgm:t>
        <a:bodyPr/>
        <a:lstStyle/>
        <a:p>
          <a:endParaRPr lang="nn-NO"/>
        </a:p>
      </dgm:t>
    </dgm:pt>
    <dgm:pt modelId="{6AEB6523-8AA7-4070-B5E9-204FEA19A71A}" type="sibTrans" cxnId="{565E696C-808D-4755-BB4D-7A8339224B6A}">
      <dgm:prSet/>
      <dgm:spPr/>
      <dgm:t>
        <a:bodyPr/>
        <a:lstStyle/>
        <a:p>
          <a:endParaRPr lang="nn-NO"/>
        </a:p>
      </dgm:t>
    </dgm:pt>
    <dgm:pt modelId="{844F15E7-8AB8-447F-AB94-EC73D26E4B27}">
      <dgm:prSet custT="1"/>
      <dgm:spPr/>
      <dgm:t>
        <a:bodyPr/>
        <a:lstStyle/>
        <a:p>
          <a:r>
            <a:rPr lang="nn-NO" sz="1000" dirty="0"/>
            <a:t>Lært om ulike rom, storleikar, sortert og samanlikna </a:t>
          </a:r>
        </a:p>
      </dgm:t>
    </dgm:pt>
    <dgm:pt modelId="{558300A1-44B4-48E2-B43F-A657F27B84D5}" type="parTrans" cxnId="{AA6A1EC0-2B84-48F2-8BF7-A0FCE121F602}">
      <dgm:prSet/>
      <dgm:spPr/>
      <dgm:t>
        <a:bodyPr/>
        <a:lstStyle/>
        <a:p>
          <a:endParaRPr lang="nn-NO"/>
        </a:p>
      </dgm:t>
    </dgm:pt>
    <dgm:pt modelId="{728CBD15-6B76-4725-BAD2-E3374C6C9DCD}" type="sibTrans" cxnId="{AA6A1EC0-2B84-48F2-8BF7-A0FCE121F602}">
      <dgm:prSet/>
      <dgm:spPr/>
      <dgm:t>
        <a:bodyPr/>
        <a:lstStyle/>
        <a:p>
          <a:endParaRPr lang="nn-NO"/>
        </a:p>
      </dgm:t>
    </dgm:pt>
    <dgm:pt modelId="{7E18B0C7-6597-483B-BB3B-5FE18E73DF6F}">
      <dgm:prSet custT="1"/>
      <dgm:spPr/>
      <dgm:t>
        <a:bodyPr/>
        <a:lstStyle/>
        <a:p>
          <a:r>
            <a:rPr lang="nn-NO" sz="1000"/>
            <a:t>Vore fysisk aktiv </a:t>
          </a:r>
        </a:p>
      </dgm:t>
    </dgm:pt>
    <dgm:pt modelId="{E2EEB74D-9DD4-4E83-97B5-93EEB971C00D}" type="parTrans" cxnId="{B4426CBF-9980-4AC9-8F86-8B70264D914C}">
      <dgm:prSet/>
      <dgm:spPr/>
      <dgm:t>
        <a:bodyPr/>
        <a:lstStyle/>
        <a:p>
          <a:endParaRPr lang="nn-NO"/>
        </a:p>
      </dgm:t>
    </dgm:pt>
    <dgm:pt modelId="{3F264C87-A52F-4678-A8EE-8E7C322EED70}" type="sibTrans" cxnId="{B4426CBF-9980-4AC9-8F86-8B70264D914C}">
      <dgm:prSet/>
      <dgm:spPr/>
      <dgm:t>
        <a:bodyPr/>
        <a:lstStyle/>
        <a:p>
          <a:endParaRPr lang="nn-NO"/>
        </a:p>
      </dgm:t>
    </dgm:pt>
    <dgm:pt modelId="{00B0E648-9D2E-417A-ACC7-68C0D035B631}" type="pres">
      <dgm:prSet presAssocID="{4D6DD6C9-54F9-4232-BD9A-58088E872762}" presName="cycle" presStyleCnt="0">
        <dgm:presLayoutVars>
          <dgm:chMax val="1"/>
          <dgm:dir/>
          <dgm:animLvl val="ctr"/>
          <dgm:resizeHandles val="exact"/>
        </dgm:presLayoutVars>
      </dgm:prSet>
      <dgm:spPr/>
    </dgm:pt>
    <dgm:pt modelId="{65C0831F-530E-44AD-9CDF-27255D6C1243}" type="pres">
      <dgm:prSet presAssocID="{2F753111-50A8-4D75-B6BF-146896AE3BBB}" presName="centerShape" presStyleLbl="node0" presStyleIdx="0" presStyleCnt="1" custScaleX="298789" custScaleY="280660" custLinFactNeighborX="-759" custLinFactNeighborY="0"/>
      <dgm:spPr/>
    </dgm:pt>
    <dgm:pt modelId="{5012EE63-5B5F-41A3-A96D-8731708F4C55}" type="pres">
      <dgm:prSet presAssocID="{0405111F-D4EE-4274-9688-AB726CF5C648}" presName="Name9" presStyleLbl="parChTrans1D2" presStyleIdx="0" presStyleCnt="25"/>
      <dgm:spPr/>
    </dgm:pt>
    <dgm:pt modelId="{43BF3F08-1362-44B0-9A9A-B8E6DCA2E6E9}" type="pres">
      <dgm:prSet presAssocID="{0405111F-D4EE-4274-9688-AB726CF5C648}" presName="connTx" presStyleLbl="parChTrans1D2" presStyleIdx="0" presStyleCnt="25"/>
      <dgm:spPr/>
    </dgm:pt>
    <dgm:pt modelId="{2D06F358-6FD5-4942-A152-53A1D289BE44}" type="pres">
      <dgm:prSet presAssocID="{61BC5824-7A57-4B37-BC8B-0E4C8EF04D06}" presName="node" presStyleLbl="node1" presStyleIdx="0" presStyleCnt="25" custScaleX="127055" custScaleY="154464">
        <dgm:presLayoutVars>
          <dgm:bulletEnabled val="1"/>
        </dgm:presLayoutVars>
      </dgm:prSet>
      <dgm:spPr/>
    </dgm:pt>
    <dgm:pt modelId="{3647B19D-9603-4B60-884A-88DC3FBAF26B}" type="pres">
      <dgm:prSet presAssocID="{4635814D-7267-4DB8-BE9C-514025A46171}" presName="Name9" presStyleLbl="parChTrans1D2" presStyleIdx="1" presStyleCnt="25"/>
      <dgm:spPr/>
    </dgm:pt>
    <dgm:pt modelId="{A1857B2D-9C74-4D12-B253-A513B65B4635}" type="pres">
      <dgm:prSet presAssocID="{4635814D-7267-4DB8-BE9C-514025A46171}" presName="connTx" presStyleLbl="parChTrans1D2" presStyleIdx="1" presStyleCnt="25"/>
      <dgm:spPr/>
    </dgm:pt>
    <dgm:pt modelId="{02F65FF7-47D9-4140-9A16-F0A06BF12312}" type="pres">
      <dgm:prSet presAssocID="{AF3C3ED4-CEE1-4AE3-B786-6120D2C25830}" presName="node" presStyleLbl="node1" presStyleIdx="1" presStyleCnt="25" custScaleX="178761" custScaleY="114721" custRadScaleRad="102181" custRadScaleInc="32563">
        <dgm:presLayoutVars>
          <dgm:bulletEnabled val="1"/>
        </dgm:presLayoutVars>
      </dgm:prSet>
      <dgm:spPr/>
    </dgm:pt>
    <dgm:pt modelId="{FC580590-9297-44B3-A27D-902666012596}" type="pres">
      <dgm:prSet presAssocID="{EE7F48DC-FE53-4309-8D77-306D106636B1}" presName="Name9" presStyleLbl="parChTrans1D2" presStyleIdx="2" presStyleCnt="25"/>
      <dgm:spPr/>
    </dgm:pt>
    <dgm:pt modelId="{0952AB66-D878-445C-8654-4EB61E16A1E7}" type="pres">
      <dgm:prSet presAssocID="{EE7F48DC-FE53-4309-8D77-306D106636B1}" presName="connTx" presStyleLbl="parChTrans1D2" presStyleIdx="2" presStyleCnt="25"/>
      <dgm:spPr/>
    </dgm:pt>
    <dgm:pt modelId="{016FF2CC-C78C-40BF-B794-C45C63B02433}" type="pres">
      <dgm:prSet presAssocID="{FE74C28E-0D4C-4CF1-AA2D-9A5BCF663936}" presName="node" presStyleLbl="node1" presStyleIdx="2" presStyleCnt="25" custScaleX="117273" custRadScaleRad="112798" custRadScaleInc="37570">
        <dgm:presLayoutVars>
          <dgm:bulletEnabled val="1"/>
        </dgm:presLayoutVars>
      </dgm:prSet>
      <dgm:spPr/>
    </dgm:pt>
    <dgm:pt modelId="{2C1F3204-D4B5-4FB3-9085-A4AA2247EEAF}" type="pres">
      <dgm:prSet presAssocID="{9BE6F32F-67B6-42FD-ACC0-84477452ED38}" presName="Name9" presStyleLbl="parChTrans1D2" presStyleIdx="3" presStyleCnt="25"/>
      <dgm:spPr/>
    </dgm:pt>
    <dgm:pt modelId="{F3CF1C25-E8D8-4F89-9CED-279C4B326600}" type="pres">
      <dgm:prSet presAssocID="{9BE6F32F-67B6-42FD-ACC0-84477452ED38}" presName="connTx" presStyleLbl="parChTrans1D2" presStyleIdx="3" presStyleCnt="25"/>
      <dgm:spPr/>
    </dgm:pt>
    <dgm:pt modelId="{0A04E09B-4CC5-4927-98CA-E547623BA0C9}" type="pres">
      <dgm:prSet presAssocID="{8006D627-6D0C-40F7-94A6-DE8EE6121DE6}" presName="node" presStyleLbl="node1" presStyleIdx="3" presStyleCnt="25" custScaleX="149096" custRadScaleRad="96843" custRadScaleInc="-47021">
        <dgm:presLayoutVars>
          <dgm:bulletEnabled val="1"/>
        </dgm:presLayoutVars>
      </dgm:prSet>
      <dgm:spPr/>
    </dgm:pt>
    <dgm:pt modelId="{D18865F4-724D-432E-9768-AEBA7EF43B38}" type="pres">
      <dgm:prSet presAssocID="{C4941018-7847-4400-B81E-408BEBE7A74B}" presName="Name9" presStyleLbl="parChTrans1D2" presStyleIdx="4" presStyleCnt="25"/>
      <dgm:spPr/>
    </dgm:pt>
    <dgm:pt modelId="{0F31F609-9869-4755-AB31-3047BA25B7F5}" type="pres">
      <dgm:prSet presAssocID="{C4941018-7847-4400-B81E-408BEBE7A74B}" presName="connTx" presStyleLbl="parChTrans1D2" presStyleIdx="4" presStyleCnt="25"/>
      <dgm:spPr/>
    </dgm:pt>
    <dgm:pt modelId="{8FDAF115-17FF-4800-9F8D-79B7123E7C77}" type="pres">
      <dgm:prSet presAssocID="{401165E7-F365-4610-930D-F99BAFB15062}" presName="node" presStyleLbl="node1" presStyleIdx="4" presStyleCnt="25" custScaleX="154378" custScaleY="139721" custRadScaleRad="101967" custRadScaleInc="-28357">
        <dgm:presLayoutVars>
          <dgm:bulletEnabled val="1"/>
        </dgm:presLayoutVars>
      </dgm:prSet>
      <dgm:spPr/>
    </dgm:pt>
    <dgm:pt modelId="{134978FF-C045-43F3-9D48-8FD087F1DE49}" type="pres">
      <dgm:prSet presAssocID="{D81D75C8-1BAE-4B42-9037-E3808843BA2A}" presName="Name9" presStyleLbl="parChTrans1D2" presStyleIdx="5" presStyleCnt="25"/>
      <dgm:spPr/>
    </dgm:pt>
    <dgm:pt modelId="{F3DD0F9C-59E0-4470-AB13-B45036458C6E}" type="pres">
      <dgm:prSet presAssocID="{D81D75C8-1BAE-4B42-9037-E3808843BA2A}" presName="connTx" presStyleLbl="parChTrans1D2" presStyleIdx="5" presStyleCnt="25"/>
      <dgm:spPr/>
    </dgm:pt>
    <dgm:pt modelId="{9FB3CC58-6F3B-4E4C-9D24-20FACA45219A}" type="pres">
      <dgm:prSet presAssocID="{5FD646C9-C47D-4E5C-A6F6-48DAA0C6360F}" presName="node" presStyleLbl="node1" presStyleIdx="5" presStyleCnt="25" custScaleX="160258" custScaleY="120604" custRadScaleRad="92357" custRadScaleInc="-15274">
        <dgm:presLayoutVars>
          <dgm:bulletEnabled val="1"/>
        </dgm:presLayoutVars>
      </dgm:prSet>
      <dgm:spPr/>
    </dgm:pt>
    <dgm:pt modelId="{7273BD82-23F9-49B1-9E9B-B6E6FCBAED10}" type="pres">
      <dgm:prSet presAssocID="{BF3366C7-502E-4B72-8F09-723AFAB31BE9}" presName="Name9" presStyleLbl="parChTrans1D2" presStyleIdx="6" presStyleCnt="25"/>
      <dgm:spPr/>
    </dgm:pt>
    <dgm:pt modelId="{CE9D29E1-F4A1-4B2A-9963-19A127AB986B}" type="pres">
      <dgm:prSet presAssocID="{BF3366C7-502E-4B72-8F09-723AFAB31BE9}" presName="connTx" presStyleLbl="parChTrans1D2" presStyleIdx="6" presStyleCnt="25"/>
      <dgm:spPr/>
    </dgm:pt>
    <dgm:pt modelId="{6D612559-AA26-4910-BBB0-61A4D460B3E3}" type="pres">
      <dgm:prSet presAssocID="{BE586381-E85E-4B84-8402-0A178D77ABE6}" presName="node" presStyleLbl="node1" presStyleIdx="6" presStyleCnt="25" custScaleX="192930" custScaleY="141642">
        <dgm:presLayoutVars>
          <dgm:bulletEnabled val="1"/>
        </dgm:presLayoutVars>
      </dgm:prSet>
      <dgm:spPr/>
    </dgm:pt>
    <dgm:pt modelId="{F1D980E8-F2E6-47C9-BE53-DF567757CF68}" type="pres">
      <dgm:prSet presAssocID="{62238F84-CE33-4231-997E-577A6C8AA806}" presName="Name9" presStyleLbl="parChTrans1D2" presStyleIdx="7" presStyleCnt="25"/>
      <dgm:spPr/>
    </dgm:pt>
    <dgm:pt modelId="{6FD88679-AE07-469B-BB95-3A9BCB4373ED}" type="pres">
      <dgm:prSet presAssocID="{62238F84-CE33-4231-997E-577A6C8AA806}" presName="connTx" presStyleLbl="parChTrans1D2" presStyleIdx="7" presStyleCnt="25"/>
      <dgm:spPr/>
    </dgm:pt>
    <dgm:pt modelId="{B7189F48-9054-4455-B5E0-86EDA467628A}" type="pres">
      <dgm:prSet presAssocID="{54CBA9DF-6218-47D0-9A10-38989287F93C}" presName="node" presStyleLbl="node1" presStyleIdx="7" presStyleCnt="25" custScaleX="144186" custScaleY="100801" custRadScaleRad="110680" custRadScaleInc="-1948">
        <dgm:presLayoutVars>
          <dgm:bulletEnabled val="1"/>
        </dgm:presLayoutVars>
      </dgm:prSet>
      <dgm:spPr/>
    </dgm:pt>
    <dgm:pt modelId="{7E6D449A-780F-484E-9F78-5B9EB323C8EC}" type="pres">
      <dgm:prSet presAssocID="{B3311A26-1534-4FBD-93B8-1E93A77B4307}" presName="Name9" presStyleLbl="parChTrans1D2" presStyleIdx="8" presStyleCnt="25"/>
      <dgm:spPr/>
    </dgm:pt>
    <dgm:pt modelId="{E42F3D63-7B22-4B55-8800-DC380906C0F4}" type="pres">
      <dgm:prSet presAssocID="{B3311A26-1534-4FBD-93B8-1E93A77B4307}" presName="connTx" presStyleLbl="parChTrans1D2" presStyleIdx="8" presStyleCnt="25"/>
      <dgm:spPr/>
    </dgm:pt>
    <dgm:pt modelId="{DDBC5007-DC30-45CA-B17F-ADEFC8A59F02}" type="pres">
      <dgm:prSet presAssocID="{56392B85-D806-4CCC-A01E-E50B29920BC5}" presName="node" presStyleLbl="node1" presStyleIdx="8" presStyleCnt="25" custScaleX="165582" custScaleY="149145">
        <dgm:presLayoutVars>
          <dgm:bulletEnabled val="1"/>
        </dgm:presLayoutVars>
      </dgm:prSet>
      <dgm:spPr/>
    </dgm:pt>
    <dgm:pt modelId="{364F0BD0-45FE-4BE3-A516-4E1786059A25}" type="pres">
      <dgm:prSet presAssocID="{661560B5-9256-4D59-90EC-8BEDD91CF0E6}" presName="Name9" presStyleLbl="parChTrans1D2" presStyleIdx="9" presStyleCnt="25"/>
      <dgm:spPr/>
    </dgm:pt>
    <dgm:pt modelId="{EB2E43AC-CDE8-449B-9E98-86E88F6BB8F8}" type="pres">
      <dgm:prSet presAssocID="{661560B5-9256-4D59-90EC-8BEDD91CF0E6}" presName="connTx" presStyleLbl="parChTrans1D2" presStyleIdx="9" presStyleCnt="25"/>
      <dgm:spPr/>
    </dgm:pt>
    <dgm:pt modelId="{9706F87E-73A4-4FD1-913A-530A6BB57C5F}" type="pres">
      <dgm:prSet presAssocID="{3B2DE5C7-DDE5-423C-A993-6DD8A2460890}" presName="node" presStyleLbl="node1" presStyleIdx="9" presStyleCnt="25" custScaleX="149441" custScaleY="77781" custRadScaleRad="102392" custRadScaleInc="-15292">
        <dgm:presLayoutVars>
          <dgm:bulletEnabled val="1"/>
        </dgm:presLayoutVars>
      </dgm:prSet>
      <dgm:spPr/>
    </dgm:pt>
    <dgm:pt modelId="{CDB6651F-0EE9-45A9-B846-5E0822CAF974}" type="pres">
      <dgm:prSet presAssocID="{BBFAF1AB-28C2-4B57-8576-CFD4CD31FDB7}" presName="Name9" presStyleLbl="parChTrans1D2" presStyleIdx="10" presStyleCnt="25"/>
      <dgm:spPr/>
    </dgm:pt>
    <dgm:pt modelId="{2C11E9AD-323D-4485-A7FB-1B6AA21AFBAF}" type="pres">
      <dgm:prSet presAssocID="{BBFAF1AB-28C2-4B57-8576-CFD4CD31FDB7}" presName="connTx" presStyleLbl="parChTrans1D2" presStyleIdx="10" presStyleCnt="25"/>
      <dgm:spPr/>
    </dgm:pt>
    <dgm:pt modelId="{46449FC9-AFAD-495F-8BFA-2850076B52BF}" type="pres">
      <dgm:prSet presAssocID="{20BAE0B5-1CC5-41E9-ABE2-8C6FB3E46B00}" presName="node" presStyleLbl="node1" presStyleIdx="10" presStyleCnt="25" custScaleX="138832" custScaleY="132205" custRadScaleRad="92743" custRadScaleInc="-19092">
        <dgm:presLayoutVars>
          <dgm:bulletEnabled val="1"/>
        </dgm:presLayoutVars>
      </dgm:prSet>
      <dgm:spPr/>
    </dgm:pt>
    <dgm:pt modelId="{510505D0-F478-4967-ADFA-BB57FED1A545}" type="pres">
      <dgm:prSet presAssocID="{5B45EECA-9711-4D89-9EF2-FA7D63866F8B}" presName="Name9" presStyleLbl="parChTrans1D2" presStyleIdx="11" presStyleCnt="25"/>
      <dgm:spPr/>
    </dgm:pt>
    <dgm:pt modelId="{42E3764E-30A6-44CF-A579-183AA5ABD606}" type="pres">
      <dgm:prSet presAssocID="{5B45EECA-9711-4D89-9EF2-FA7D63866F8B}" presName="connTx" presStyleLbl="parChTrans1D2" presStyleIdx="11" presStyleCnt="25"/>
      <dgm:spPr/>
    </dgm:pt>
    <dgm:pt modelId="{C784B21F-3D11-48E6-9C11-CE2D69FAA227}" type="pres">
      <dgm:prSet presAssocID="{AD7494C6-16B0-4A85-A848-F20B845A3DA8}" presName="node" presStyleLbl="node1" presStyleIdx="11" presStyleCnt="25" custScaleX="175503" custScaleY="137362" custRadScaleRad="102809" custRadScaleInc="-6050">
        <dgm:presLayoutVars>
          <dgm:bulletEnabled val="1"/>
        </dgm:presLayoutVars>
      </dgm:prSet>
      <dgm:spPr/>
    </dgm:pt>
    <dgm:pt modelId="{6C157018-C0F6-47A6-A639-12F1E0EFC66C}" type="pres">
      <dgm:prSet presAssocID="{DC029E98-533A-435F-AEDC-CA7C4914DA72}" presName="Name9" presStyleLbl="parChTrans1D2" presStyleIdx="12" presStyleCnt="25"/>
      <dgm:spPr/>
    </dgm:pt>
    <dgm:pt modelId="{27DCB4AE-13FE-4F3C-BCC7-3CDF17348BCE}" type="pres">
      <dgm:prSet presAssocID="{DC029E98-533A-435F-AEDC-CA7C4914DA72}" presName="connTx" presStyleLbl="parChTrans1D2" presStyleIdx="12" presStyleCnt="25"/>
      <dgm:spPr/>
    </dgm:pt>
    <dgm:pt modelId="{840D2EB7-70C5-4959-8373-A184BDD2632A}" type="pres">
      <dgm:prSet presAssocID="{58DBBC68-6CD2-44AC-B00F-1E72B4376663}" presName="node" presStyleLbl="node1" presStyleIdx="12" presStyleCnt="25" custScaleX="128492" custScaleY="139040" custRadScaleRad="84745" custRadScaleInc="-18593">
        <dgm:presLayoutVars>
          <dgm:bulletEnabled val="1"/>
        </dgm:presLayoutVars>
      </dgm:prSet>
      <dgm:spPr/>
    </dgm:pt>
    <dgm:pt modelId="{7BBA4EF3-F765-4BB9-9F5A-930D9DBDE85B}" type="pres">
      <dgm:prSet presAssocID="{6E52DE2A-B967-4F60-8D80-CFA61BE21041}" presName="Name9" presStyleLbl="parChTrans1D2" presStyleIdx="13" presStyleCnt="25"/>
      <dgm:spPr/>
    </dgm:pt>
    <dgm:pt modelId="{40299E0A-D5C7-41BA-8680-02F88E5D4A8C}" type="pres">
      <dgm:prSet presAssocID="{6E52DE2A-B967-4F60-8D80-CFA61BE21041}" presName="connTx" presStyleLbl="parChTrans1D2" presStyleIdx="13" presStyleCnt="25"/>
      <dgm:spPr/>
    </dgm:pt>
    <dgm:pt modelId="{6EE89FFF-AB42-4176-81C5-2B3DC4F27A02}" type="pres">
      <dgm:prSet presAssocID="{D92095DB-85A5-47A0-91D1-EE24A1F84343}" presName="node" presStyleLbl="node1" presStyleIdx="13" presStyleCnt="25" custScaleX="131048" custScaleY="113610" custRadScaleRad="92189" custRadScaleInc="5558">
        <dgm:presLayoutVars>
          <dgm:bulletEnabled val="1"/>
        </dgm:presLayoutVars>
      </dgm:prSet>
      <dgm:spPr/>
    </dgm:pt>
    <dgm:pt modelId="{29AF100F-790A-45AE-9C7F-A851418E497B}" type="pres">
      <dgm:prSet presAssocID="{EC812A89-070E-4901-86AF-8D3A57CE1103}" presName="Name9" presStyleLbl="parChTrans1D2" presStyleIdx="14" presStyleCnt="25"/>
      <dgm:spPr/>
    </dgm:pt>
    <dgm:pt modelId="{1D60F86E-32DD-4727-B50F-BAEC61FF7580}" type="pres">
      <dgm:prSet presAssocID="{EC812A89-070E-4901-86AF-8D3A57CE1103}" presName="connTx" presStyleLbl="parChTrans1D2" presStyleIdx="14" presStyleCnt="25"/>
      <dgm:spPr/>
    </dgm:pt>
    <dgm:pt modelId="{EB9301DC-824C-4D8B-8BEF-A682C650A001}" type="pres">
      <dgm:prSet presAssocID="{7608EA10-FD55-4B08-B627-AE1D92D035DC}" presName="node" presStyleLbl="node1" presStyleIdx="14" presStyleCnt="25" custScaleX="125839" custScaleY="112535">
        <dgm:presLayoutVars>
          <dgm:bulletEnabled val="1"/>
        </dgm:presLayoutVars>
      </dgm:prSet>
      <dgm:spPr/>
    </dgm:pt>
    <dgm:pt modelId="{7EC9609C-775E-4F02-895F-A27D85B82F4D}" type="pres">
      <dgm:prSet presAssocID="{4A25C845-2B7D-45CB-B63B-A9B48730D036}" presName="Name9" presStyleLbl="parChTrans1D2" presStyleIdx="15" presStyleCnt="25"/>
      <dgm:spPr/>
    </dgm:pt>
    <dgm:pt modelId="{623032EC-569E-47FC-9588-FBB80D8000D4}" type="pres">
      <dgm:prSet presAssocID="{4A25C845-2B7D-45CB-B63B-A9B48730D036}" presName="connTx" presStyleLbl="parChTrans1D2" presStyleIdx="15" presStyleCnt="25"/>
      <dgm:spPr/>
    </dgm:pt>
    <dgm:pt modelId="{8F4FE461-91EA-43DD-A401-8D23E17BEC82}" type="pres">
      <dgm:prSet presAssocID="{F9E015D7-7640-4555-8757-12AF6B7E4EAB}" presName="node" presStyleLbl="node1" presStyleIdx="15" presStyleCnt="25" custScaleX="148825" custScaleY="128605" custRadScaleRad="100362" custRadScaleInc="18125">
        <dgm:presLayoutVars>
          <dgm:bulletEnabled val="1"/>
        </dgm:presLayoutVars>
      </dgm:prSet>
      <dgm:spPr/>
    </dgm:pt>
    <dgm:pt modelId="{360DB736-5890-45BC-9E83-9B9232F192C0}" type="pres">
      <dgm:prSet presAssocID="{2413B936-166C-4F7E-863C-4D3BAC727714}" presName="Name9" presStyleLbl="parChTrans1D2" presStyleIdx="16" presStyleCnt="25"/>
      <dgm:spPr/>
    </dgm:pt>
    <dgm:pt modelId="{05B578FE-E6F5-4B6A-B35C-FDEB6B85E890}" type="pres">
      <dgm:prSet presAssocID="{2413B936-166C-4F7E-863C-4D3BAC727714}" presName="connTx" presStyleLbl="parChTrans1D2" presStyleIdx="16" presStyleCnt="25"/>
      <dgm:spPr/>
    </dgm:pt>
    <dgm:pt modelId="{1CADAF28-A170-43EE-A31A-FA179320B440}" type="pres">
      <dgm:prSet presAssocID="{EB10ED74-C752-4431-B9CA-7DBC779C4411}" presName="node" presStyleLbl="node1" presStyleIdx="16" presStyleCnt="25" custScaleX="165286" custScaleY="130786" custRadScaleRad="112895" custRadScaleInc="33549">
        <dgm:presLayoutVars>
          <dgm:bulletEnabled val="1"/>
        </dgm:presLayoutVars>
      </dgm:prSet>
      <dgm:spPr/>
    </dgm:pt>
    <dgm:pt modelId="{A538DC6E-DE46-4E9D-A07A-BAAD789CA668}" type="pres">
      <dgm:prSet presAssocID="{3D17DB0A-E8F8-4ABE-B8FB-A16F470A55D6}" presName="Name9" presStyleLbl="parChTrans1D2" presStyleIdx="17" presStyleCnt="25"/>
      <dgm:spPr/>
    </dgm:pt>
    <dgm:pt modelId="{11B38F06-6E9A-42AE-8A0A-9C87C734D318}" type="pres">
      <dgm:prSet presAssocID="{3D17DB0A-E8F8-4ABE-B8FB-A16F470A55D6}" presName="connTx" presStyleLbl="parChTrans1D2" presStyleIdx="17" presStyleCnt="25"/>
      <dgm:spPr/>
    </dgm:pt>
    <dgm:pt modelId="{E1E06F02-6CA5-4CE2-A51E-C170DF0E8A68}" type="pres">
      <dgm:prSet presAssocID="{ABFF52BD-0CE1-4DB2-BE2C-4839110E2913}" presName="node" presStyleLbl="node1" presStyleIdx="17" presStyleCnt="25" custScaleX="190466" custScaleY="158581" custRadScaleRad="126150" custRadScaleInc="28077">
        <dgm:presLayoutVars>
          <dgm:bulletEnabled val="1"/>
        </dgm:presLayoutVars>
      </dgm:prSet>
      <dgm:spPr/>
    </dgm:pt>
    <dgm:pt modelId="{9E154005-030B-45CB-BBB7-C4C20BAF1031}" type="pres">
      <dgm:prSet presAssocID="{F63FFC64-F356-4B21-87A9-4E146E002F0A}" presName="Name9" presStyleLbl="parChTrans1D2" presStyleIdx="18" presStyleCnt="25"/>
      <dgm:spPr/>
    </dgm:pt>
    <dgm:pt modelId="{B210F006-9C2A-40B0-BF20-F741DA0EDD07}" type="pres">
      <dgm:prSet presAssocID="{F63FFC64-F356-4B21-87A9-4E146E002F0A}" presName="connTx" presStyleLbl="parChTrans1D2" presStyleIdx="18" presStyleCnt="25"/>
      <dgm:spPr/>
    </dgm:pt>
    <dgm:pt modelId="{5B1D1D11-CA7F-4DFC-BF4A-48DCB439FDD6}" type="pres">
      <dgm:prSet presAssocID="{F44B9CAB-71D5-43A3-9E82-920CA2D7E0B4}" presName="node" presStyleLbl="node1" presStyleIdx="18" presStyleCnt="25" custScaleX="197768" custScaleY="130283">
        <dgm:presLayoutVars>
          <dgm:bulletEnabled val="1"/>
        </dgm:presLayoutVars>
      </dgm:prSet>
      <dgm:spPr/>
    </dgm:pt>
    <dgm:pt modelId="{FF827C83-35FA-4552-9916-2F6C6E5F9CB9}" type="pres">
      <dgm:prSet presAssocID="{F7ACEBF8-3AB5-4A05-95CC-E9A7DC5A4247}" presName="Name9" presStyleLbl="parChTrans1D2" presStyleIdx="19" presStyleCnt="25"/>
      <dgm:spPr/>
    </dgm:pt>
    <dgm:pt modelId="{312F65F8-DD80-441E-B7C1-65E929853A5A}" type="pres">
      <dgm:prSet presAssocID="{F7ACEBF8-3AB5-4A05-95CC-E9A7DC5A4247}" presName="connTx" presStyleLbl="parChTrans1D2" presStyleIdx="19" presStyleCnt="25"/>
      <dgm:spPr/>
    </dgm:pt>
    <dgm:pt modelId="{99E56778-A553-40C3-9926-66A51CC8F5A0}" type="pres">
      <dgm:prSet presAssocID="{620880E9-A2C1-4463-92D2-519ABC926B3D}" presName="node" presStyleLbl="node1" presStyleIdx="19" presStyleCnt="25" custScaleX="184156" custScaleY="126051" custRadScaleRad="121312" custRadScaleInc="-14326">
        <dgm:presLayoutVars>
          <dgm:bulletEnabled val="1"/>
        </dgm:presLayoutVars>
      </dgm:prSet>
      <dgm:spPr/>
    </dgm:pt>
    <dgm:pt modelId="{1E84A374-491D-4719-A240-656E8102BCA7}" type="pres">
      <dgm:prSet presAssocID="{991517A5-E560-4340-87AF-D8BF909F90C4}" presName="Name9" presStyleLbl="parChTrans1D2" presStyleIdx="20" presStyleCnt="25"/>
      <dgm:spPr/>
    </dgm:pt>
    <dgm:pt modelId="{60B95538-0406-469D-B69E-1BA20CCFAA79}" type="pres">
      <dgm:prSet presAssocID="{991517A5-E560-4340-87AF-D8BF909F90C4}" presName="connTx" presStyleLbl="parChTrans1D2" presStyleIdx="20" presStyleCnt="25"/>
      <dgm:spPr/>
    </dgm:pt>
    <dgm:pt modelId="{DE1B535E-C789-48F9-9661-DE8D632D73EC}" type="pres">
      <dgm:prSet presAssocID="{B7091099-3B85-47BF-97FD-177355D2C3ED}" presName="node" presStyleLbl="node1" presStyleIdx="20" presStyleCnt="25" custScaleX="176095" custScaleY="138231" custRadScaleRad="102251" custRadScaleInc="-49274">
        <dgm:presLayoutVars>
          <dgm:bulletEnabled val="1"/>
        </dgm:presLayoutVars>
      </dgm:prSet>
      <dgm:spPr/>
    </dgm:pt>
    <dgm:pt modelId="{7CD5A60F-53B8-4546-A130-1F983CBCE712}" type="pres">
      <dgm:prSet presAssocID="{B513F2CE-ED95-4515-95F9-B1989A5857B7}" presName="Name9" presStyleLbl="parChTrans1D2" presStyleIdx="21" presStyleCnt="25"/>
      <dgm:spPr/>
    </dgm:pt>
    <dgm:pt modelId="{43FB41A3-1CAD-4979-9247-6B128AA3683E}" type="pres">
      <dgm:prSet presAssocID="{B513F2CE-ED95-4515-95F9-B1989A5857B7}" presName="connTx" presStyleLbl="parChTrans1D2" presStyleIdx="21" presStyleCnt="25"/>
      <dgm:spPr/>
    </dgm:pt>
    <dgm:pt modelId="{9BC07702-810C-422A-AE9F-B187C487486E}" type="pres">
      <dgm:prSet presAssocID="{5A445165-1FBF-4662-BAB8-AD3A0E7BFE6F}" presName="node" presStyleLbl="node1" presStyleIdx="21" presStyleCnt="25" custScaleX="194178" custScaleY="121970" custRadScaleRad="121762" custRadScaleInc="-73930">
        <dgm:presLayoutVars>
          <dgm:bulletEnabled val="1"/>
        </dgm:presLayoutVars>
      </dgm:prSet>
      <dgm:spPr/>
    </dgm:pt>
    <dgm:pt modelId="{0E4845D8-527F-4DC3-9FE7-57004D7EBCD5}" type="pres">
      <dgm:prSet presAssocID="{3C366E2E-FC72-45F7-8522-88F497302E46}" presName="Name9" presStyleLbl="parChTrans1D2" presStyleIdx="22" presStyleCnt="25"/>
      <dgm:spPr/>
    </dgm:pt>
    <dgm:pt modelId="{6F304BB1-BD2C-42FD-8E59-9229C1C73E58}" type="pres">
      <dgm:prSet presAssocID="{3C366E2E-FC72-45F7-8522-88F497302E46}" presName="connTx" presStyleLbl="parChTrans1D2" presStyleIdx="22" presStyleCnt="25"/>
      <dgm:spPr/>
    </dgm:pt>
    <dgm:pt modelId="{AD26ED6E-3D04-44D7-8F3E-3547D49E9C80}" type="pres">
      <dgm:prSet presAssocID="{5ADCA741-6A29-4542-929B-2FBB885B85C9}" presName="node" presStyleLbl="node1" presStyleIdx="22" presStyleCnt="25" custScaleX="190940" custScaleY="154834" custRadScaleRad="117574" custRadScaleInc="-67667">
        <dgm:presLayoutVars>
          <dgm:bulletEnabled val="1"/>
        </dgm:presLayoutVars>
      </dgm:prSet>
      <dgm:spPr/>
    </dgm:pt>
    <dgm:pt modelId="{7348C1D2-C748-406A-B85E-644C9132FAD5}" type="pres">
      <dgm:prSet presAssocID="{558300A1-44B4-48E2-B43F-A657F27B84D5}" presName="Name9" presStyleLbl="parChTrans1D2" presStyleIdx="23" presStyleCnt="25"/>
      <dgm:spPr/>
    </dgm:pt>
    <dgm:pt modelId="{8DA09B99-F8BA-4447-862B-30ECD8D18B30}" type="pres">
      <dgm:prSet presAssocID="{558300A1-44B4-48E2-B43F-A657F27B84D5}" presName="connTx" presStyleLbl="parChTrans1D2" presStyleIdx="23" presStyleCnt="25"/>
      <dgm:spPr/>
    </dgm:pt>
    <dgm:pt modelId="{21038E3A-D2DB-42B8-B277-5343C6349EC9}" type="pres">
      <dgm:prSet presAssocID="{844F15E7-8AB8-447F-AB94-EC73D26E4B27}" presName="node" presStyleLbl="node1" presStyleIdx="23" presStyleCnt="25" custScaleX="202901" custScaleY="195558" custRadScaleRad="101427" custRadScaleInc="-8520">
        <dgm:presLayoutVars>
          <dgm:bulletEnabled val="1"/>
        </dgm:presLayoutVars>
      </dgm:prSet>
      <dgm:spPr/>
    </dgm:pt>
    <dgm:pt modelId="{5B01C557-8997-4736-A179-416318607CED}" type="pres">
      <dgm:prSet presAssocID="{E2EEB74D-9DD4-4E83-97B5-93EEB971C00D}" presName="Name9" presStyleLbl="parChTrans1D2" presStyleIdx="24" presStyleCnt="25"/>
      <dgm:spPr/>
    </dgm:pt>
    <dgm:pt modelId="{0D826447-50B7-4A31-9B64-31DDB1AE7325}" type="pres">
      <dgm:prSet presAssocID="{E2EEB74D-9DD4-4E83-97B5-93EEB971C00D}" presName="connTx" presStyleLbl="parChTrans1D2" presStyleIdx="24" presStyleCnt="25"/>
      <dgm:spPr/>
    </dgm:pt>
    <dgm:pt modelId="{634266E6-1CE4-4D86-B87F-1C427F413361}" type="pres">
      <dgm:prSet presAssocID="{7E18B0C7-6597-483B-BB3B-5FE18E73DF6F}" presName="node" presStyleLbl="node1" presStyleIdx="24" presStyleCnt="25" custScaleX="98656" custScaleY="122543" custRadScaleRad="100062" custRadScaleInc="33508">
        <dgm:presLayoutVars>
          <dgm:bulletEnabled val="1"/>
        </dgm:presLayoutVars>
      </dgm:prSet>
      <dgm:spPr/>
    </dgm:pt>
  </dgm:ptLst>
  <dgm:cxnLst>
    <dgm:cxn modelId="{89A85D03-41C7-4C83-BEEB-2CC6172B7890}" srcId="{2F753111-50A8-4D75-B6BF-146896AE3BBB}" destId="{B7091099-3B85-47BF-97FD-177355D2C3ED}" srcOrd="20" destOrd="0" parTransId="{991517A5-E560-4340-87AF-D8BF909F90C4}" sibTransId="{573082C1-2465-4672-96BA-43CB7FD2B7CA}"/>
    <dgm:cxn modelId="{2CD43705-F727-48B7-A362-411FB6774404}" type="presOf" srcId="{C4941018-7847-4400-B81E-408BEBE7A74B}" destId="{0F31F609-9869-4755-AB31-3047BA25B7F5}" srcOrd="1" destOrd="0" presId="urn:microsoft.com/office/officeart/2005/8/layout/radial1"/>
    <dgm:cxn modelId="{E3D35F07-E06F-4117-A833-9FB3C5780A7C}" srcId="{2F753111-50A8-4D75-B6BF-146896AE3BBB}" destId="{58DBBC68-6CD2-44AC-B00F-1E72B4376663}" srcOrd="12" destOrd="0" parTransId="{DC029E98-533A-435F-AEDC-CA7C4914DA72}" sibTransId="{EF9BA2B6-6E59-4EE8-8D0C-936F3B337175}"/>
    <dgm:cxn modelId="{8C14A007-0B61-4083-90BC-A4BB37ADF221}" type="presOf" srcId="{5B45EECA-9711-4D89-9EF2-FA7D63866F8B}" destId="{42E3764E-30A6-44CF-A579-183AA5ABD606}" srcOrd="1" destOrd="0" presId="urn:microsoft.com/office/officeart/2005/8/layout/radial1"/>
    <dgm:cxn modelId="{C2BEFD0A-3709-4ECB-8614-56263F55BC63}" srcId="{2F753111-50A8-4D75-B6BF-146896AE3BBB}" destId="{EB10ED74-C752-4431-B9CA-7DBC779C4411}" srcOrd="16" destOrd="0" parTransId="{2413B936-166C-4F7E-863C-4D3BAC727714}" sibTransId="{A980AD38-4635-4CD6-8B65-AC381E194645}"/>
    <dgm:cxn modelId="{A8CD550D-95B3-4030-B359-E5848EF2C764}" type="presOf" srcId="{B513F2CE-ED95-4515-95F9-B1989A5857B7}" destId="{7CD5A60F-53B8-4546-A130-1F983CBCE712}" srcOrd="0" destOrd="0" presId="urn:microsoft.com/office/officeart/2005/8/layout/radial1"/>
    <dgm:cxn modelId="{F95CE90D-B4FC-4ECB-86FB-94DAA3F516CF}" type="presOf" srcId="{4A25C845-2B7D-45CB-B63B-A9B48730D036}" destId="{7EC9609C-775E-4F02-895F-A27D85B82F4D}" srcOrd="0" destOrd="0" presId="urn:microsoft.com/office/officeart/2005/8/layout/radial1"/>
    <dgm:cxn modelId="{D0F2570F-C2F3-4547-8DF7-13C5CE16212B}" type="presOf" srcId="{4635814D-7267-4DB8-BE9C-514025A46171}" destId="{3647B19D-9603-4B60-884A-88DC3FBAF26B}" srcOrd="0" destOrd="0" presId="urn:microsoft.com/office/officeart/2005/8/layout/radial1"/>
    <dgm:cxn modelId="{3BE2BD11-1656-4BAE-B90E-56BAF37FE51C}" srcId="{4D6DD6C9-54F9-4232-BD9A-58088E872762}" destId="{2F753111-50A8-4D75-B6BF-146896AE3BBB}" srcOrd="0" destOrd="0" parTransId="{346E96BB-F03B-4BDB-B816-A458A73DB097}" sibTransId="{DD22F4A0-E15B-447F-8E3E-6FAD596F2F85}"/>
    <dgm:cxn modelId="{A6B50814-6304-4128-A04B-B4189F47B438}" type="presOf" srcId="{9BE6F32F-67B6-42FD-ACC0-84477452ED38}" destId="{2C1F3204-D4B5-4FB3-9085-A4AA2247EEAF}" srcOrd="0" destOrd="0" presId="urn:microsoft.com/office/officeart/2005/8/layout/radial1"/>
    <dgm:cxn modelId="{D8640118-F4DE-4CBF-9226-DBCFC30B0F8A}" type="presOf" srcId="{DC029E98-533A-435F-AEDC-CA7C4914DA72}" destId="{27DCB4AE-13FE-4F3C-BCC7-3CDF17348BCE}" srcOrd="1" destOrd="0" presId="urn:microsoft.com/office/officeart/2005/8/layout/radial1"/>
    <dgm:cxn modelId="{35199F1B-1546-4B2D-AFDC-1580666B55D4}" type="presOf" srcId="{F63FFC64-F356-4B21-87A9-4E146E002F0A}" destId="{9E154005-030B-45CB-BBB7-C4C20BAF1031}" srcOrd="0" destOrd="0" presId="urn:microsoft.com/office/officeart/2005/8/layout/radial1"/>
    <dgm:cxn modelId="{DBF8111F-0CD3-4DFD-9F44-4F78CE2ECBC2}" type="presOf" srcId="{2413B936-166C-4F7E-863C-4D3BAC727714}" destId="{360DB736-5890-45BC-9E83-9B9232F192C0}" srcOrd="0" destOrd="0" presId="urn:microsoft.com/office/officeart/2005/8/layout/radial1"/>
    <dgm:cxn modelId="{5CB59023-3A52-4CAD-8F0B-3CCB28E91742}" type="presOf" srcId="{B513F2CE-ED95-4515-95F9-B1989A5857B7}" destId="{43FB41A3-1CAD-4979-9247-6B128AA3683E}" srcOrd="1" destOrd="0" presId="urn:microsoft.com/office/officeart/2005/8/layout/radial1"/>
    <dgm:cxn modelId="{C3076226-5B3E-455C-A3E4-85F63590DE32}" type="presOf" srcId="{F9E015D7-7640-4555-8757-12AF6B7E4EAB}" destId="{8F4FE461-91EA-43DD-A401-8D23E17BEC82}" srcOrd="0" destOrd="0" presId="urn:microsoft.com/office/officeart/2005/8/layout/radial1"/>
    <dgm:cxn modelId="{6F343D29-F37A-4604-B602-3E513A5847FD}" type="presOf" srcId="{4A25C845-2B7D-45CB-B63B-A9B48730D036}" destId="{623032EC-569E-47FC-9588-FBB80D8000D4}" srcOrd="1" destOrd="0" presId="urn:microsoft.com/office/officeart/2005/8/layout/radial1"/>
    <dgm:cxn modelId="{852CE329-9A21-4FEE-94F7-8B10F375275C}" type="presOf" srcId="{3D17DB0A-E8F8-4ABE-B8FB-A16F470A55D6}" destId="{11B38F06-6E9A-42AE-8A0A-9C87C734D318}" srcOrd="1" destOrd="0" presId="urn:microsoft.com/office/officeart/2005/8/layout/radial1"/>
    <dgm:cxn modelId="{1DD7342F-1575-4097-AA89-A0ADB030C21C}" type="presOf" srcId="{3C366E2E-FC72-45F7-8522-88F497302E46}" destId="{6F304BB1-BD2C-42FD-8E59-9229C1C73E58}" srcOrd="1" destOrd="0" presId="urn:microsoft.com/office/officeart/2005/8/layout/radial1"/>
    <dgm:cxn modelId="{9A078533-9DEE-42DF-962F-83FFFCFB3754}" type="presOf" srcId="{5ADCA741-6A29-4542-929B-2FBB885B85C9}" destId="{AD26ED6E-3D04-44D7-8F3E-3547D49E9C80}" srcOrd="0" destOrd="0" presId="urn:microsoft.com/office/officeart/2005/8/layout/radial1"/>
    <dgm:cxn modelId="{1C2A8934-D1B5-42CC-BF8D-7D00070C9FEB}" type="presOf" srcId="{401165E7-F365-4610-930D-F99BAFB15062}" destId="{8FDAF115-17FF-4800-9F8D-79B7123E7C77}" srcOrd="0" destOrd="0" presId="urn:microsoft.com/office/officeart/2005/8/layout/radial1"/>
    <dgm:cxn modelId="{200AE837-0871-413F-BC12-A53DE143C0BD}" type="presOf" srcId="{B3311A26-1534-4FBD-93B8-1E93A77B4307}" destId="{E42F3D63-7B22-4B55-8800-DC380906C0F4}" srcOrd="1" destOrd="0" presId="urn:microsoft.com/office/officeart/2005/8/layout/radial1"/>
    <dgm:cxn modelId="{1CD16039-A3F6-4718-AB78-46F7A220B400}" type="presOf" srcId="{D81D75C8-1BAE-4B42-9037-E3808843BA2A}" destId="{F3DD0F9C-59E0-4470-AB13-B45036458C6E}" srcOrd="1" destOrd="0" presId="urn:microsoft.com/office/officeart/2005/8/layout/radial1"/>
    <dgm:cxn modelId="{9F29153B-F73F-46C4-AFC7-395D873A00BA}" srcId="{2F753111-50A8-4D75-B6BF-146896AE3BBB}" destId="{5FD646C9-C47D-4E5C-A6F6-48DAA0C6360F}" srcOrd="5" destOrd="0" parTransId="{D81D75C8-1BAE-4B42-9037-E3808843BA2A}" sibTransId="{68F05280-E2E2-46D7-863A-A00C78D8E137}"/>
    <dgm:cxn modelId="{C579C93C-6D79-4A14-8657-CF1A7C1D2EA3}" type="presOf" srcId="{62238F84-CE33-4231-997E-577A6C8AA806}" destId="{6FD88679-AE07-469B-BB95-3A9BCB4373ED}" srcOrd="1" destOrd="0" presId="urn:microsoft.com/office/officeart/2005/8/layout/radial1"/>
    <dgm:cxn modelId="{9A150F3F-2505-48AE-8DD9-64BD9F439356}" type="presOf" srcId="{620880E9-A2C1-4463-92D2-519ABC926B3D}" destId="{99E56778-A553-40C3-9926-66A51CC8F5A0}" srcOrd="0" destOrd="0" presId="urn:microsoft.com/office/officeart/2005/8/layout/radial1"/>
    <dgm:cxn modelId="{2F58803F-D70E-4F99-B048-B3254137BFAA}" type="presOf" srcId="{4D6DD6C9-54F9-4232-BD9A-58088E872762}" destId="{00B0E648-9D2E-417A-ACC7-68C0D035B631}" srcOrd="0" destOrd="0" presId="urn:microsoft.com/office/officeart/2005/8/layout/radial1"/>
    <dgm:cxn modelId="{437F295B-F76F-4968-A516-6C2A3C35766F}" srcId="{2F753111-50A8-4D75-B6BF-146896AE3BBB}" destId="{D92095DB-85A5-47A0-91D1-EE24A1F84343}" srcOrd="13" destOrd="0" parTransId="{6E52DE2A-B967-4F60-8D80-CFA61BE21041}" sibTransId="{1B67E7D8-1048-4732-9050-3234AA354611}"/>
    <dgm:cxn modelId="{227E055C-7A21-4BCF-8798-043DB6A6AACF}" srcId="{4D6DD6C9-54F9-4232-BD9A-58088E872762}" destId="{8CCCE14C-0A23-4711-BDB0-384C36978482}" srcOrd="2" destOrd="0" parTransId="{8FEF1FCF-CF53-4A93-A9DD-72C5CA29B6FA}" sibTransId="{3484743F-B833-4B3C-97E7-09388B751CC6}"/>
    <dgm:cxn modelId="{F3591B5C-1043-4943-83DE-9A03C9DA890A}" type="presOf" srcId="{4635814D-7267-4DB8-BE9C-514025A46171}" destId="{A1857B2D-9C74-4D12-B253-A513B65B4635}" srcOrd="1" destOrd="0" presId="urn:microsoft.com/office/officeart/2005/8/layout/radial1"/>
    <dgm:cxn modelId="{7DF7875C-0128-4045-A0B3-E74A9CB1F864}" type="presOf" srcId="{B3311A26-1534-4FBD-93B8-1E93A77B4307}" destId="{7E6D449A-780F-484E-9F78-5B9EB323C8EC}" srcOrd="0" destOrd="0" presId="urn:microsoft.com/office/officeart/2005/8/layout/radial1"/>
    <dgm:cxn modelId="{A11F8F5D-57C2-4439-AB00-4B6B6178354A}" srcId="{2F753111-50A8-4D75-B6BF-146896AE3BBB}" destId="{56392B85-D806-4CCC-A01E-E50B29920BC5}" srcOrd="8" destOrd="0" parTransId="{B3311A26-1534-4FBD-93B8-1E93A77B4307}" sibTransId="{51169463-4F8C-44DD-87AD-79AB9C358841}"/>
    <dgm:cxn modelId="{0DE2A45E-82DD-4E1F-9A16-C3BA17279746}" type="presOf" srcId="{6E52DE2A-B967-4F60-8D80-CFA61BE21041}" destId="{7BBA4EF3-F765-4BB9-9F5A-930D9DBDE85B}" srcOrd="0" destOrd="0" presId="urn:microsoft.com/office/officeart/2005/8/layout/radial1"/>
    <dgm:cxn modelId="{8EFD8861-2E32-4A3D-AE08-9EA980B5563D}" type="presOf" srcId="{8006D627-6D0C-40F7-94A6-DE8EE6121DE6}" destId="{0A04E09B-4CC5-4927-98CA-E547623BA0C9}" srcOrd="0" destOrd="0" presId="urn:microsoft.com/office/officeart/2005/8/layout/radial1"/>
    <dgm:cxn modelId="{6757BB41-1447-4B3A-8299-FCD4FDC2F136}" type="presOf" srcId="{EC812A89-070E-4901-86AF-8D3A57CE1103}" destId="{1D60F86E-32DD-4727-B50F-BAEC61FF7580}" srcOrd="1" destOrd="0" presId="urn:microsoft.com/office/officeart/2005/8/layout/radial1"/>
    <dgm:cxn modelId="{44E38A42-68CE-41A0-953D-D0364C338543}" srcId="{2F753111-50A8-4D75-B6BF-146896AE3BBB}" destId="{401165E7-F365-4610-930D-F99BAFB15062}" srcOrd="4" destOrd="0" parTransId="{C4941018-7847-4400-B81E-408BEBE7A74B}" sibTransId="{DAD57E49-3298-41EE-B8C7-EFED18D4024E}"/>
    <dgm:cxn modelId="{55529D43-178A-4D35-BB68-B94ADDA3DB90}" type="presOf" srcId="{6E52DE2A-B967-4F60-8D80-CFA61BE21041}" destId="{40299E0A-D5C7-41BA-8680-02F88E5D4A8C}" srcOrd="1" destOrd="0" presId="urn:microsoft.com/office/officeart/2005/8/layout/radial1"/>
    <dgm:cxn modelId="{663B1464-18D0-4C97-A14D-926D7C79E676}" srcId="{2F753111-50A8-4D75-B6BF-146896AE3BBB}" destId="{F9E015D7-7640-4555-8757-12AF6B7E4EAB}" srcOrd="15" destOrd="0" parTransId="{4A25C845-2B7D-45CB-B63B-A9B48730D036}" sibTransId="{589F28FF-D49D-46B4-9715-8CA2B5F3D116}"/>
    <dgm:cxn modelId="{9AF53064-4645-42BB-9814-A0BCB5659EF3}" type="presOf" srcId="{FE74C28E-0D4C-4CF1-AA2D-9A5BCF663936}" destId="{016FF2CC-C78C-40BF-B794-C45C63B02433}" srcOrd="0" destOrd="0" presId="urn:microsoft.com/office/officeart/2005/8/layout/radial1"/>
    <dgm:cxn modelId="{7D844D46-9C71-4DB6-A221-466269A9CE76}" type="presOf" srcId="{F7ACEBF8-3AB5-4A05-95CC-E9A7DC5A4247}" destId="{FF827C83-35FA-4552-9916-2F6C6E5F9CB9}" srcOrd="0" destOrd="0" presId="urn:microsoft.com/office/officeart/2005/8/layout/radial1"/>
    <dgm:cxn modelId="{78BA9746-B7E4-41BB-91BF-40AF195B9C6A}" type="presOf" srcId="{F7ACEBF8-3AB5-4A05-95CC-E9A7DC5A4247}" destId="{312F65F8-DD80-441E-B7C1-65E929853A5A}" srcOrd="1" destOrd="0" presId="urn:microsoft.com/office/officeart/2005/8/layout/radial1"/>
    <dgm:cxn modelId="{F493A766-73E2-476B-AFBE-D4C2C14A438E}" srcId="{2F753111-50A8-4D75-B6BF-146896AE3BBB}" destId="{3B2DE5C7-DDE5-423C-A993-6DD8A2460890}" srcOrd="9" destOrd="0" parTransId="{661560B5-9256-4D59-90EC-8BEDD91CF0E6}" sibTransId="{2F3D920D-5F64-4FC3-80B1-B5E4D23F1A2D}"/>
    <dgm:cxn modelId="{DC7CC946-904B-439F-8A92-C5D2D20D8596}" type="presOf" srcId="{661560B5-9256-4D59-90EC-8BEDD91CF0E6}" destId="{364F0BD0-45FE-4BE3-A516-4E1786059A25}" srcOrd="0" destOrd="0" presId="urn:microsoft.com/office/officeart/2005/8/layout/radial1"/>
    <dgm:cxn modelId="{86E1DA68-7311-4B71-8347-B62D63D235EF}" type="presOf" srcId="{C4941018-7847-4400-B81E-408BEBE7A74B}" destId="{D18865F4-724D-432E-9768-AEBA7EF43B38}" srcOrd="0" destOrd="0" presId="urn:microsoft.com/office/officeart/2005/8/layout/radial1"/>
    <dgm:cxn modelId="{565E696C-808D-4755-BB4D-7A8339224B6A}" srcId="{2F753111-50A8-4D75-B6BF-146896AE3BBB}" destId="{5ADCA741-6A29-4542-929B-2FBB885B85C9}" srcOrd="22" destOrd="0" parTransId="{3C366E2E-FC72-45F7-8522-88F497302E46}" sibTransId="{6AEB6523-8AA7-4070-B5E9-204FEA19A71A}"/>
    <dgm:cxn modelId="{E5ED4F4D-0C25-4ACB-A5F6-C17C3359DF33}" type="presOf" srcId="{F63FFC64-F356-4B21-87A9-4E146E002F0A}" destId="{B210F006-9C2A-40B0-BF20-F741DA0EDD07}" srcOrd="1" destOrd="0" presId="urn:microsoft.com/office/officeart/2005/8/layout/radial1"/>
    <dgm:cxn modelId="{A32B6A6F-5B19-4646-A9FA-A7BF47267A06}" type="presOf" srcId="{2F753111-50A8-4D75-B6BF-146896AE3BBB}" destId="{65C0831F-530E-44AD-9CDF-27255D6C1243}" srcOrd="0" destOrd="0" presId="urn:microsoft.com/office/officeart/2005/8/layout/radial1"/>
    <dgm:cxn modelId="{4590B272-D23A-4DC4-B707-E63C7E9EA676}" type="presOf" srcId="{ABFF52BD-0CE1-4DB2-BE2C-4839110E2913}" destId="{E1E06F02-6CA5-4CE2-A51E-C170DF0E8A68}" srcOrd="0" destOrd="0" presId="urn:microsoft.com/office/officeart/2005/8/layout/radial1"/>
    <dgm:cxn modelId="{E0EE0A74-A054-4272-8C7B-787B1EA25226}" type="presOf" srcId="{991517A5-E560-4340-87AF-D8BF909F90C4}" destId="{1E84A374-491D-4719-A240-656E8102BCA7}" srcOrd="0" destOrd="0" presId="urn:microsoft.com/office/officeart/2005/8/layout/radial1"/>
    <dgm:cxn modelId="{541C6A74-2D18-4A72-AA2B-FCE647A8A37F}" type="presOf" srcId="{E2EEB74D-9DD4-4E83-97B5-93EEB971C00D}" destId="{0D826447-50B7-4A31-9B64-31DDB1AE7325}" srcOrd="1" destOrd="0" presId="urn:microsoft.com/office/officeart/2005/8/layout/radial1"/>
    <dgm:cxn modelId="{63B80D55-5C4A-4418-A3A0-4E54D1D48AB7}" type="presOf" srcId="{5FD646C9-C47D-4E5C-A6F6-48DAA0C6360F}" destId="{9FB3CC58-6F3B-4E4C-9D24-20FACA45219A}" srcOrd="0" destOrd="0" presId="urn:microsoft.com/office/officeart/2005/8/layout/radial1"/>
    <dgm:cxn modelId="{EE887557-CC0C-42E2-B234-72997AFA51BB}" srcId="{2F753111-50A8-4D75-B6BF-146896AE3BBB}" destId="{ABFF52BD-0CE1-4DB2-BE2C-4839110E2913}" srcOrd="17" destOrd="0" parTransId="{3D17DB0A-E8F8-4ABE-B8FB-A16F470A55D6}" sibTransId="{EF237B28-6523-4E28-8A28-F93388406D9C}"/>
    <dgm:cxn modelId="{151D0978-0B5E-4669-AF09-6ECC7F51F717}" type="presOf" srcId="{7E18B0C7-6597-483B-BB3B-5FE18E73DF6F}" destId="{634266E6-1CE4-4D86-B87F-1C427F413361}" srcOrd="0" destOrd="0" presId="urn:microsoft.com/office/officeart/2005/8/layout/radial1"/>
    <dgm:cxn modelId="{62010E59-662B-44F5-98C3-EB57373C2086}" type="presOf" srcId="{EE7F48DC-FE53-4309-8D77-306D106636B1}" destId="{FC580590-9297-44B3-A27D-902666012596}" srcOrd="0" destOrd="0" presId="urn:microsoft.com/office/officeart/2005/8/layout/radial1"/>
    <dgm:cxn modelId="{87894D7B-10CE-44B2-B6C1-7879DB89A921}" type="presOf" srcId="{3C366E2E-FC72-45F7-8522-88F497302E46}" destId="{0E4845D8-527F-4DC3-9FE7-57004D7EBCD5}" srcOrd="0" destOrd="0" presId="urn:microsoft.com/office/officeart/2005/8/layout/radial1"/>
    <dgm:cxn modelId="{2EFA5082-9943-4417-93E0-C4F66227BB29}" type="presOf" srcId="{844F15E7-8AB8-447F-AB94-EC73D26E4B27}" destId="{21038E3A-D2DB-42B8-B277-5343C6349EC9}" srcOrd="0" destOrd="0" presId="urn:microsoft.com/office/officeart/2005/8/layout/radial1"/>
    <dgm:cxn modelId="{E7EFD982-E424-4D55-B49E-7D5E71E0CEB8}" type="presOf" srcId="{F44B9CAB-71D5-43A3-9E82-920CA2D7E0B4}" destId="{5B1D1D11-CA7F-4DFC-BF4A-48DCB439FDD6}" srcOrd="0" destOrd="0" presId="urn:microsoft.com/office/officeart/2005/8/layout/radial1"/>
    <dgm:cxn modelId="{6711B986-8569-4BC4-9D03-F39A399719C6}" srcId="{2F753111-50A8-4D75-B6BF-146896AE3BBB}" destId="{BE586381-E85E-4B84-8402-0A178D77ABE6}" srcOrd="6" destOrd="0" parTransId="{BF3366C7-502E-4B72-8F09-723AFAB31BE9}" sibTransId="{33E792F3-DA17-4912-A2DA-13995F98B8D0}"/>
    <dgm:cxn modelId="{3063A687-F33C-4281-87BD-BEFBCB0B8FA7}" type="presOf" srcId="{BF3366C7-502E-4B72-8F09-723AFAB31BE9}" destId="{CE9D29E1-F4A1-4B2A-9963-19A127AB986B}" srcOrd="1" destOrd="0" presId="urn:microsoft.com/office/officeart/2005/8/layout/radial1"/>
    <dgm:cxn modelId="{11DE9D8A-1303-428A-BBB3-A3A9E0B13EC8}" srcId="{2F753111-50A8-4D75-B6BF-146896AE3BBB}" destId="{AF3C3ED4-CEE1-4AE3-B786-6120D2C25830}" srcOrd="1" destOrd="0" parTransId="{4635814D-7267-4DB8-BE9C-514025A46171}" sibTransId="{84279669-8624-497F-9769-599C2568BB60}"/>
    <dgm:cxn modelId="{8BE34F8B-EA9A-4026-95B1-7BC979FA6953}" srcId="{4D6DD6C9-54F9-4232-BD9A-58088E872762}" destId="{EC1E81A8-5904-404D-94B9-D06F7050AC81}" srcOrd="1" destOrd="0" parTransId="{C59E1631-4CDD-4B7C-A20C-3BB069A6B85F}" sibTransId="{77AB85AD-7989-474C-B7FF-A6B2C6AC572A}"/>
    <dgm:cxn modelId="{6B96E58B-83B7-4A9B-B1EE-6B37E735498A}" type="presOf" srcId="{58DBBC68-6CD2-44AC-B00F-1E72B4376663}" destId="{840D2EB7-70C5-4959-8373-A184BDD2632A}" srcOrd="0" destOrd="0" presId="urn:microsoft.com/office/officeart/2005/8/layout/radial1"/>
    <dgm:cxn modelId="{0ECB1C93-9957-4810-B619-D199A75FB946}" srcId="{2F753111-50A8-4D75-B6BF-146896AE3BBB}" destId="{61BC5824-7A57-4B37-BC8B-0E4C8EF04D06}" srcOrd="0" destOrd="0" parTransId="{0405111F-D4EE-4274-9688-AB726CF5C648}" sibTransId="{CD6E8697-18D2-468E-9CC4-3F5E79DBFC6F}"/>
    <dgm:cxn modelId="{6512B195-C16E-48A2-BD83-BCB1A686169F}" srcId="{2F753111-50A8-4D75-B6BF-146896AE3BBB}" destId="{FE74C28E-0D4C-4CF1-AA2D-9A5BCF663936}" srcOrd="2" destOrd="0" parTransId="{EE7F48DC-FE53-4309-8D77-306D106636B1}" sibTransId="{1E43532F-9818-4FFD-AC98-73EC444C32FB}"/>
    <dgm:cxn modelId="{CF980396-9426-4419-B355-88D20C20F801}" type="presOf" srcId="{EE7F48DC-FE53-4309-8D77-306D106636B1}" destId="{0952AB66-D878-445C-8654-4EB61E16A1E7}" srcOrd="1" destOrd="0" presId="urn:microsoft.com/office/officeart/2005/8/layout/radial1"/>
    <dgm:cxn modelId="{AE3B1097-D4B3-4FD6-A129-3370D022314A}" type="presOf" srcId="{D81D75C8-1BAE-4B42-9037-E3808843BA2A}" destId="{134978FF-C045-43F3-9D48-8FD087F1DE49}" srcOrd="0" destOrd="0" presId="urn:microsoft.com/office/officeart/2005/8/layout/radial1"/>
    <dgm:cxn modelId="{39ACDA97-F669-4B53-9C4C-FE85461310FE}" type="presOf" srcId="{54CBA9DF-6218-47D0-9A10-38989287F93C}" destId="{B7189F48-9054-4455-B5E0-86EDA467628A}" srcOrd="0" destOrd="0" presId="urn:microsoft.com/office/officeart/2005/8/layout/radial1"/>
    <dgm:cxn modelId="{999F7198-133A-48D8-A1B8-366D7A78AD6D}" srcId="{2F753111-50A8-4D75-B6BF-146896AE3BBB}" destId="{F44B9CAB-71D5-43A3-9E82-920CA2D7E0B4}" srcOrd="18" destOrd="0" parTransId="{F63FFC64-F356-4B21-87A9-4E146E002F0A}" sibTransId="{D52862A3-5A6C-43C7-B259-E1DC781A347B}"/>
    <dgm:cxn modelId="{4AE6A198-B816-413E-8731-DD341C82EE04}" type="presOf" srcId="{558300A1-44B4-48E2-B43F-A657F27B84D5}" destId="{7348C1D2-C748-406A-B85E-644C9132FAD5}" srcOrd="0" destOrd="0" presId="urn:microsoft.com/office/officeart/2005/8/layout/radial1"/>
    <dgm:cxn modelId="{EC026C99-BE10-49E6-AA65-F1C712E16B7B}" type="presOf" srcId="{BBFAF1AB-28C2-4B57-8576-CFD4CD31FDB7}" destId="{CDB6651F-0EE9-45A9-B846-5E0822CAF974}" srcOrd="0" destOrd="0" presId="urn:microsoft.com/office/officeart/2005/8/layout/radial1"/>
    <dgm:cxn modelId="{60BCCB9B-7498-495D-AE31-456688965195}" type="presOf" srcId="{5B45EECA-9711-4D89-9EF2-FA7D63866F8B}" destId="{510505D0-F478-4967-ADFA-BB57FED1A545}" srcOrd="0" destOrd="0" presId="urn:microsoft.com/office/officeart/2005/8/layout/radial1"/>
    <dgm:cxn modelId="{7B354AA3-12F6-44E4-818A-4DFEA477405F}" type="presOf" srcId="{AF3C3ED4-CEE1-4AE3-B786-6120D2C25830}" destId="{02F65FF7-47D9-4140-9A16-F0A06BF12312}" srcOrd="0" destOrd="0" presId="urn:microsoft.com/office/officeart/2005/8/layout/radial1"/>
    <dgm:cxn modelId="{CFAFCCA7-1B5A-4CC2-B996-D52C51B8E17D}" type="presOf" srcId="{E2EEB74D-9DD4-4E83-97B5-93EEB971C00D}" destId="{5B01C557-8997-4736-A179-416318607CED}" srcOrd="0" destOrd="0" presId="urn:microsoft.com/office/officeart/2005/8/layout/radial1"/>
    <dgm:cxn modelId="{4A05E5A8-2B86-446E-B3CC-B65C93B2197A}" type="presOf" srcId="{5A445165-1FBF-4662-BAB8-AD3A0E7BFE6F}" destId="{9BC07702-810C-422A-AE9F-B187C487486E}" srcOrd="0" destOrd="0" presId="urn:microsoft.com/office/officeart/2005/8/layout/radial1"/>
    <dgm:cxn modelId="{EE28E9AD-AC9A-4611-9AEA-CFB74CB34A49}" type="presOf" srcId="{991517A5-E560-4340-87AF-D8BF909F90C4}" destId="{60B95538-0406-469D-B69E-1BA20CCFAA79}" srcOrd="1" destOrd="0" presId="urn:microsoft.com/office/officeart/2005/8/layout/radial1"/>
    <dgm:cxn modelId="{0CB917AE-339B-4541-9E70-02DABF5DFE34}" type="presOf" srcId="{7608EA10-FD55-4B08-B627-AE1D92D035DC}" destId="{EB9301DC-824C-4D8B-8BEF-A682C650A001}" srcOrd="0" destOrd="0" presId="urn:microsoft.com/office/officeart/2005/8/layout/radial1"/>
    <dgm:cxn modelId="{BBE246AF-A17E-441C-BA92-53E3F37D4DEF}" type="presOf" srcId="{EB10ED74-C752-4431-B9CA-7DBC779C4411}" destId="{1CADAF28-A170-43EE-A31A-FA179320B440}" srcOrd="0" destOrd="0" presId="urn:microsoft.com/office/officeart/2005/8/layout/radial1"/>
    <dgm:cxn modelId="{0CFEB1B0-9BB3-456E-95E8-C9960C71F56D}" srcId="{2F753111-50A8-4D75-B6BF-146896AE3BBB}" destId="{5A445165-1FBF-4662-BAB8-AD3A0E7BFE6F}" srcOrd="21" destOrd="0" parTransId="{B513F2CE-ED95-4515-95F9-B1989A5857B7}" sibTransId="{D2F3C991-93E9-43DE-81C0-31882C812F2F}"/>
    <dgm:cxn modelId="{3F3CA7B6-5ED3-401E-BD69-A2CFB0D697C2}" srcId="{2F753111-50A8-4D75-B6BF-146896AE3BBB}" destId="{20BAE0B5-1CC5-41E9-ABE2-8C6FB3E46B00}" srcOrd="10" destOrd="0" parTransId="{BBFAF1AB-28C2-4B57-8576-CFD4CD31FDB7}" sibTransId="{0E159EB8-8C7A-4125-A364-44AE45804253}"/>
    <dgm:cxn modelId="{D7DE4DBA-9102-481E-B034-30BE531E35D3}" type="presOf" srcId="{558300A1-44B4-48E2-B43F-A657F27B84D5}" destId="{8DA09B99-F8BA-4447-862B-30ECD8D18B30}" srcOrd="1" destOrd="0" presId="urn:microsoft.com/office/officeart/2005/8/layout/radial1"/>
    <dgm:cxn modelId="{43BFACBB-3799-4A7D-8900-F6CE486E3B83}" type="presOf" srcId="{62238F84-CE33-4231-997E-577A6C8AA806}" destId="{F1D980E8-F2E6-47C9-BE53-DF567757CF68}" srcOrd="0" destOrd="0" presId="urn:microsoft.com/office/officeart/2005/8/layout/radial1"/>
    <dgm:cxn modelId="{416AF1BD-B231-4501-9566-32049924AF5C}" type="presOf" srcId="{DC029E98-533A-435F-AEDC-CA7C4914DA72}" destId="{6C157018-C0F6-47A6-A639-12F1E0EFC66C}" srcOrd="0" destOrd="0" presId="urn:microsoft.com/office/officeart/2005/8/layout/radial1"/>
    <dgm:cxn modelId="{B1F331BE-BAE5-4DAD-8439-32ED4BA58E25}" type="presOf" srcId="{EC812A89-070E-4901-86AF-8D3A57CE1103}" destId="{29AF100F-790A-45AE-9C7F-A851418E497B}" srcOrd="0" destOrd="0" presId="urn:microsoft.com/office/officeart/2005/8/layout/radial1"/>
    <dgm:cxn modelId="{B4426CBF-9980-4AC9-8F86-8B70264D914C}" srcId="{2F753111-50A8-4D75-B6BF-146896AE3BBB}" destId="{7E18B0C7-6597-483B-BB3B-5FE18E73DF6F}" srcOrd="24" destOrd="0" parTransId="{E2EEB74D-9DD4-4E83-97B5-93EEB971C00D}" sibTransId="{3F264C87-A52F-4678-A8EE-8E7C322EED70}"/>
    <dgm:cxn modelId="{AA6A1EC0-2B84-48F2-8BF7-A0FCE121F602}" srcId="{2F753111-50A8-4D75-B6BF-146896AE3BBB}" destId="{844F15E7-8AB8-447F-AB94-EC73D26E4B27}" srcOrd="23" destOrd="0" parTransId="{558300A1-44B4-48E2-B43F-A657F27B84D5}" sibTransId="{728CBD15-6B76-4725-BAD2-E3374C6C9DCD}"/>
    <dgm:cxn modelId="{9969ABC5-929A-4E64-9097-0BAFD1AB3DF8}" type="presOf" srcId="{2413B936-166C-4F7E-863C-4D3BAC727714}" destId="{05B578FE-E6F5-4B6A-B35C-FDEB6B85E890}" srcOrd="1" destOrd="0" presId="urn:microsoft.com/office/officeart/2005/8/layout/radial1"/>
    <dgm:cxn modelId="{B16671C8-0149-4A08-89E9-0F6CB76AFA15}" type="presOf" srcId="{B7091099-3B85-47BF-97FD-177355D2C3ED}" destId="{DE1B535E-C789-48F9-9661-DE8D632D73EC}" srcOrd="0" destOrd="0" presId="urn:microsoft.com/office/officeart/2005/8/layout/radial1"/>
    <dgm:cxn modelId="{60F312C9-151D-4653-BD50-D84D41911775}" type="presOf" srcId="{BE586381-E85E-4B84-8402-0A178D77ABE6}" destId="{6D612559-AA26-4910-BBB0-61A4D460B3E3}" srcOrd="0" destOrd="0" presId="urn:microsoft.com/office/officeart/2005/8/layout/radial1"/>
    <dgm:cxn modelId="{D8AD51CB-26A8-404D-867E-006CE2951094}" type="presOf" srcId="{56392B85-D806-4CCC-A01E-E50B29920BC5}" destId="{DDBC5007-DC30-45CA-B17F-ADEFC8A59F02}" srcOrd="0" destOrd="0" presId="urn:microsoft.com/office/officeart/2005/8/layout/radial1"/>
    <dgm:cxn modelId="{EA5591CC-DBB7-4F58-9839-5EF699847033}" type="presOf" srcId="{3D17DB0A-E8F8-4ABE-B8FB-A16F470A55D6}" destId="{A538DC6E-DE46-4E9D-A07A-BAAD789CA668}" srcOrd="0" destOrd="0" presId="urn:microsoft.com/office/officeart/2005/8/layout/radial1"/>
    <dgm:cxn modelId="{5B41E7CF-5D5F-4862-85B0-08663A3178BD}" type="presOf" srcId="{61BC5824-7A57-4B37-BC8B-0E4C8EF04D06}" destId="{2D06F358-6FD5-4942-A152-53A1D289BE44}" srcOrd="0" destOrd="0" presId="urn:microsoft.com/office/officeart/2005/8/layout/radial1"/>
    <dgm:cxn modelId="{3FA083D0-0404-4CF6-A0E0-C41A35F36F41}" type="presOf" srcId="{20BAE0B5-1CC5-41E9-ABE2-8C6FB3E46B00}" destId="{46449FC9-AFAD-495F-8BFA-2850076B52BF}" srcOrd="0" destOrd="0" presId="urn:microsoft.com/office/officeart/2005/8/layout/radial1"/>
    <dgm:cxn modelId="{7F7355D5-7FED-4FF7-8B72-C84A0583AC0D}" type="presOf" srcId="{0405111F-D4EE-4274-9688-AB726CF5C648}" destId="{43BF3F08-1362-44B0-9A9A-B8E6DCA2E6E9}" srcOrd="1" destOrd="0" presId="urn:microsoft.com/office/officeart/2005/8/layout/radial1"/>
    <dgm:cxn modelId="{411282DB-B775-45E4-810F-A7ACD086BF56}" srcId="{2F753111-50A8-4D75-B6BF-146896AE3BBB}" destId="{620880E9-A2C1-4463-92D2-519ABC926B3D}" srcOrd="19" destOrd="0" parTransId="{F7ACEBF8-3AB5-4A05-95CC-E9A7DC5A4247}" sibTransId="{2A9E6EFE-C9CC-4816-ADEF-12C8E910C3AB}"/>
    <dgm:cxn modelId="{4A28ADDC-1B60-4EC3-9B7F-4CA2F7968D88}" type="presOf" srcId="{9BE6F32F-67B6-42FD-ACC0-84477452ED38}" destId="{F3CF1C25-E8D8-4F89-9CED-279C4B326600}" srcOrd="1" destOrd="0" presId="urn:microsoft.com/office/officeart/2005/8/layout/radial1"/>
    <dgm:cxn modelId="{011F07DE-BD22-4096-889D-FE3E529D1844}" srcId="{2F753111-50A8-4D75-B6BF-146896AE3BBB}" destId="{AD7494C6-16B0-4A85-A848-F20B845A3DA8}" srcOrd="11" destOrd="0" parTransId="{5B45EECA-9711-4D89-9EF2-FA7D63866F8B}" sibTransId="{88609B99-0E8D-4DFD-8DD2-09DD33C10793}"/>
    <dgm:cxn modelId="{B81FF1DF-8469-4B57-A3D7-E277EA4EE843}" type="presOf" srcId="{3B2DE5C7-DDE5-423C-A993-6DD8A2460890}" destId="{9706F87E-73A4-4FD1-913A-530A6BB57C5F}" srcOrd="0" destOrd="0" presId="urn:microsoft.com/office/officeart/2005/8/layout/radial1"/>
    <dgm:cxn modelId="{7F24B7E2-7CC6-48C2-9F43-C09883373137}" type="presOf" srcId="{661560B5-9256-4D59-90EC-8BEDD91CF0E6}" destId="{EB2E43AC-CDE8-449B-9E98-86E88F6BB8F8}" srcOrd="1" destOrd="0" presId="urn:microsoft.com/office/officeart/2005/8/layout/radial1"/>
    <dgm:cxn modelId="{109FF4E3-0AE3-4AB1-95A2-6FC6FD062651}" type="presOf" srcId="{D92095DB-85A5-47A0-91D1-EE24A1F84343}" destId="{6EE89FFF-AB42-4176-81C5-2B3DC4F27A02}" srcOrd="0" destOrd="0" presId="urn:microsoft.com/office/officeart/2005/8/layout/radial1"/>
    <dgm:cxn modelId="{799B96E5-1E16-4AAA-9EEA-A4988C51D860}" srcId="{4D6DD6C9-54F9-4232-BD9A-58088E872762}" destId="{5DB9AAA3-2C4D-4210-A7D3-CE9A87A0D1E9}" srcOrd="3" destOrd="0" parTransId="{0F1CE279-B64F-444A-AB2B-A78B752B8DCD}" sibTransId="{5B92E0BB-8C51-4A9C-8B0E-A87DE7960C9D}"/>
    <dgm:cxn modelId="{CE316DE8-6CDF-4243-B05A-AB35D2356DB2}" type="presOf" srcId="{0405111F-D4EE-4274-9688-AB726CF5C648}" destId="{5012EE63-5B5F-41A3-A96D-8731708F4C55}" srcOrd="0" destOrd="0" presId="urn:microsoft.com/office/officeart/2005/8/layout/radial1"/>
    <dgm:cxn modelId="{1D6F66E9-207D-41F6-8BF2-D27D0D5E42BA}" srcId="{2F753111-50A8-4D75-B6BF-146896AE3BBB}" destId="{7608EA10-FD55-4B08-B627-AE1D92D035DC}" srcOrd="14" destOrd="0" parTransId="{EC812A89-070E-4901-86AF-8D3A57CE1103}" sibTransId="{342939EA-D118-49DD-AE36-F662C3FE3422}"/>
    <dgm:cxn modelId="{952654EC-C8B0-4A11-B0C8-3351DA936304}" type="presOf" srcId="{AD7494C6-16B0-4A85-A848-F20B845A3DA8}" destId="{C784B21F-3D11-48E6-9C11-CE2D69FAA227}" srcOrd="0" destOrd="0" presId="urn:microsoft.com/office/officeart/2005/8/layout/radial1"/>
    <dgm:cxn modelId="{4D3656F4-8FC5-4E8A-8FBE-71F2A47EB6D0}" srcId="{2F753111-50A8-4D75-B6BF-146896AE3BBB}" destId="{8006D627-6D0C-40F7-94A6-DE8EE6121DE6}" srcOrd="3" destOrd="0" parTransId="{9BE6F32F-67B6-42FD-ACC0-84477452ED38}" sibTransId="{0FDC61D5-CFD9-4CF6-B2DD-B578FE8B73AC}"/>
    <dgm:cxn modelId="{B031A0F7-EDD1-4E69-937F-F01C42F7CDDD}" type="presOf" srcId="{BF3366C7-502E-4B72-8F09-723AFAB31BE9}" destId="{7273BD82-23F9-49B1-9E9B-B6E6FCBAED10}" srcOrd="0" destOrd="0" presId="urn:microsoft.com/office/officeart/2005/8/layout/radial1"/>
    <dgm:cxn modelId="{E5C9DEFC-860D-4EC0-9CC0-B2DD7650C439}" type="presOf" srcId="{BBFAF1AB-28C2-4B57-8576-CFD4CD31FDB7}" destId="{2C11E9AD-323D-4485-A7FB-1B6AA21AFBAF}" srcOrd="1" destOrd="0" presId="urn:microsoft.com/office/officeart/2005/8/layout/radial1"/>
    <dgm:cxn modelId="{EB5187FD-002E-4539-A026-47AA1023B97B}" srcId="{2F753111-50A8-4D75-B6BF-146896AE3BBB}" destId="{54CBA9DF-6218-47D0-9A10-38989287F93C}" srcOrd="7" destOrd="0" parTransId="{62238F84-CE33-4231-997E-577A6C8AA806}" sibTransId="{8EEE68DA-78B8-4AC1-BA01-CAC2854AEE52}"/>
    <dgm:cxn modelId="{4E3E6B58-1F84-4B37-8BCA-17DF2B90294B}" type="presParOf" srcId="{00B0E648-9D2E-417A-ACC7-68C0D035B631}" destId="{65C0831F-530E-44AD-9CDF-27255D6C1243}" srcOrd="0" destOrd="0" presId="urn:microsoft.com/office/officeart/2005/8/layout/radial1"/>
    <dgm:cxn modelId="{95C8A007-3237-45C4-A71E-E22BC8F29E81}" type="presParOf" srcId="{00B0E648-9D2E-417A-ACC7-68C0D035B631}" destId="{5012EE63-5B5F-41A3-A96D-8731708F4C55}" srcOrd="1" destOrd="0" presId="urn:microsoft.com/office/officeart/2005/8/layout/radial1"/>
    <dgm:cxn modelId="{F523F3E9-E284-45F7-84F6-C657403BEA6D}" type="presParOf" srcId="{5012EE63-5B5F-41A3-A96D-8731708F4C55}" destId="{43BF3F08-1362-44B0-9A9A-B8E6DCA2E6E9}" srcOrd="0" destOrd="0" presId="urn:microsoft.com/office/officeart/2005/8/layout/radial1"/>
    <dgm:cxn modelId="{E40F8369-F8A9-4D0C-890A-97521F2A61A2}" type="presParOf" srcId="{00B0E648-9D2E-417A-ACC7-68C0D035B631}" destId="{2D06F358-6FD5-4942-A152-53A1D289BE44}" srcOrd="2" destOrd="0" presId="urn:microsoft.com/office/officeart/2005/8/layout/radial1"/>
    <dgm:cxn modelId="{AF0B5631-4084-47CA-AA01-763BDE2CA19F}" type="presParOf" srcId="{00B0E648-9D2E-417A-ACC7-68C0D035B631}" destId="{3647B19D-9603-4B60-884A-88DC3FBAF26B}" srcOrd="3" destOrd="0" presId="urn:microsoft.com/office/officeart/2005/8/layout/radial1"/>
    <dgm:cxn modelId="{56BD6EBC-4152-48E0-9EAE-2EC3A8961595}" type="presParOf" srcId="{3647B19D-9603-4B60-884A-88DC3FBAF26B}" destId="{A1857B2D-9C74-4D12-B253-A513B65B4635}" srcOrd="0" destOrd="0" presId="urn:microsoft.com/office/officeart/2005/8/layout/radial1"/>
    <dgm:cxn modelId="{E1B9C287-B84C-4A5B-8E3D-6DA716ED413E}" type="presParOf" srcId="{00B0E648-9D2E-417A-ACC7-68C0D035B631}" destId="{02F65FF7-47D9-4140-9A16-F0A06BF12312}" srcOrd="4" destOrd="0" presId="urn:microsoft.com/office/officeart/2005/8/layout/radial1"/>
    <dgm:cxn modelId="{9B5541AD-0BB4-4D19-AFAB-FBA502DE078F}" type="presParOf" srcId="{00B0E648-9D2E-417A-ACC7-68C0D035B631}" destId="{FC580590-9297-44B3-A27D-902666012596}" srcOrd="5" destOrd="0" presId="urn:microsoft.com/office/officeart/2005/8/layout/radial1"/>
    <dgm:cxn modelId="{39362437-F851-48E3-B74C-CD287B04DA23}" type="presParOf" srcId="{FC580590-9297-44B3-A27D-902666012596}" destId="{0952AB66-D878-445C-8654-4EB61E16A1E7}" srcOrd="0" destOrd="0" presId="urn:microsoft.com/office/officeart/2005/8/layout/radial1"/>
    <dgm:cxn modelId="{EF7B1018-8B1A-430D-84C1-187FAAC827EA}" type="presParOf" srcId="{00B0E648-9D2E-417A-ACC7-68C0D035B631}" destId="{016FF2CC-C78C-40BF-B794-C45C63B02433}" srcOrd="6" destOrd="0" presId="urn:microsoft.com/office/officeart/2005/8/layout/radial1"/>
    <dgm:cxn modelId="{32042B87-65DE-40EE-92EC-87230A0D1DBB}" type="presParOf" srcId="{00B0E648-9D2E-417A-ACC7-68C0D035B631}" destId="{2C1F3204-D4B5-4FB3-9085-A4AA2247EEAF}" srcOrd="7" destOrd="0" presId="urn:microsoft.com/office/officeart/2005/8/layout/radial1"/>
    <dgm:cxn modelId="{2E056F1E-044E-4A73-93C1-E2C6B1BEC369}" type="presParOf" srcId="{2C1F3204-D4B5-4FB3-9085-A4AA2247EEAF}" destId="{F3CF1C25-E8D8-4F89-9CED-279C4B326600}" srcOrd="0" destOrd="0" presId="urn:microsoft.com/office/officeart/2005/8/layout/radial1"/>
    <dgm:cxn modelId="{DDDF52D7-5F70-4D8A-91A5-C7AF7DC22B3E}" type="presParOf" srcId="{00B0E648-9D2E-417A-ACC7-68C0D035B631}" destId="{0A04E09B-4CC5-4927-98CA-E547623BA0C9}" srcOrd="8" destOrd="0" presId="urn:microsoft.com/office/officeart/2005/8/layout/radial1"/>
    <dgm:cxn modelId="{D379D0CF-CE27-4FB4-A8CC-29D56B3E45CE}" type="presParOf" srcId="{00B0E648-9D2E-417A-ACC7-68C0D035B631}" destId="{D18865F4-724D-432E-9768-AEBA7EF43B38}" srcOrd="9" destOrd="0" presId="urn:microsoft.com/office/officeart/2005/8/layout/radial1"/>
    <dgm:cxn modelId="{5BC07E65-CE08-4EC5-9DBC-7391568722CC}" type="presParOf" srcId="{D18865F4-724D-432E-9768-AEBA7EF43B38}" destId="{0F31F609-9869-4755-AB31-3047BA25B7F5}" srcOrd="0" destOrd="0" presId="urn:microsoft.com/office/officeart/2005/8/layout/radial1"/>
    <dgm:cxn modelId="{791300FD-7066-4E78-915F-3932DA9306F0}" type="presParOf" srcId="{00B0E648-9D2E-417A-ACC7-68C0D035B631}" destId="{8FDAF115-17FF-4800-9F8D-79B7123E7C77}" srcOrd="10" destOrd="0" presId="urn:microsoft.com/office/officeart/2005/8/layout/radial1"/>
    <dgm:cxn modelId="{8CFC8F51-0684-4E26-BFA5-B72CF950F188}" type="presParOf" srcId="{00B0E648-9D2E-417A-ACC7-68C0D035B631}" destId="{134978FF-C045-43F3-9D48-8FD087F1DE49}" srcOrd="11" destOrd="0" presId="urn:microsoft.com/office/officeart/2005/8/layout/radial1"/>
    <dgm:cxn modelId="{25FC6F07-1E49-4D50-BEF0-1DDBE441476C}" type="presParOf" srcId="{134978FF-C045-43F3-9D48-8FD087F1DE49}" destId="{F3DD0F9C-59E0-4470-AB13-B45036458C6E}" srcOrd="0" destOrd="0" presId="urn:microsoft.com/office/officeart/2005/8/layout/radial1"/>
    <dgm:cxn modelId="{3CDAE61D-AF48-41BA-B862-00A9D5455D45}" type="presParOf" srcId="{00B0E648-9D2E-417A-ACC7-68C0D035B631}" destId="{9FB3CC58-6F3B-4E4C-9D24-20FACA45219A}" srcOrd="12" destOrd="0" presId="urn:microsoft.com/office/officeart/2005/8/layout/radial1"/>
    <dgm:cxn modelId="{36C78CA7-7C72-4BBA-95B3-ED14CEC7C156}" type="presParOf" srcId="{00B0E648-9D2E-417A-ACC7-68C0D035B631}" destId="{7273BD82-23F9-49B1-9E9B-B6E6FCBAED10}" srcOrd="13" destOrd="0" presId="urn:microsoft.com/office/officeart/2005/8/layout/radial1"/>
    <dgm:cxn modelId="{61471583-8616-444B-9E2D-9B25AF7E94FD}" type="presParOf" srcId="{7273BD82-23F9-49B1-9E9B-B6E6FCBAED10}" destId="{CE9D29E1-F4A1-4B2A-9963-19A127AB986B}" srcOrd="0" destOrd="0" presId="urn:microsoft.com/office/officeart/2005/8/layout/radial1"/>
    <dgm:cxn modelId="{0B0DE4EA-7354-45DA-B01A-C3B0794DF13E}" type="presParOf" srcId="{00B0E648-9D2E-417A-ACC7-68C0D035B631}" destId="{6D612559-AA26-4910-BBB0-61A4D460B3E3}" srcOrd="14" destOrd="0" presId="urn:microsoft.com/office/officeart/2005/8/layout/radial1"/>
    <dgm:cxn modelId="{89CACA2D-F650-4F14-BE53-60F6286E83C5}" type="presParOf" srcId="{00B0E648-9D2E-417A-ACC7-68C0D035B631}" destId="{F1D980E8-F2E6-47C9-BE53-DF567757CF68}" srcOrd="15" destOrd="0" presId="urn:microsoft.com/office/officeart/2005/8/layout/radial1"/>
    <dgm:cxn modelId="{DE1F0583-F596-41A8-93D5-FA48BD2B72A6}" type="presParOf" srcId="{F1D980E8-F2E6-47C9-BE53-DF567757CF68}" destId="{6FD88679-AE07-469B-BB95-3A9BCB4373ED}" srcOrd="0" destOrd="0" presId="urn:microsoft.com/office/officeart/2005/8/layout/radial1"/>
    <dgm:cxn modelId="{8FEE5CE8-B5E1-4198-A306-40BC6F6B42CD}" type="presParOf" srcId="{00B0E648-9D2E-417A-ACC7-68C0D035B631}" destId="{B7189F48-9054-4455-B5E0-86EDA467628A}" srcOrd="16" destOrd="0" presId="urn:microsoft.com/office/officeart/2005/8/layout/radial1"/>
    <dgm:cxn modelId="{9E2DACF5-2301-4CFD-BF35-D8B275736E02}" type="presParOf" srcId="{00B0E648-9D2E-417A-ACC7-68C0D035B631}" destId="{7E6D449A-780F-484E-9F78-5B9EB323C8EC}" srcOrd="17" destOrd="0" presId="urn:microsoft.com/office/officeart/2005/8/layout/radial1"/>
    <dgm:cxn modelId="{63F1A5C1-E36E-4916-B67D-59A1A56D6323}" type="presParOf" srcId="{7E6D449A-780F-484E-9F78-5B9EB323C8EC}" destId="{E42F3D63-7B22-4B55-8800-DC380906C0F4}" srcOrd="0" destOrd="0" presId="urn:microsoft.com/office/officeart/2005/8/layout/radial1"/>
    <dgm:cxn modelId="{F0DAD3CE-B3C9-4278-9F46-EAC380373F2D}" type="presParOf" srcId="{00B0E648-9D2E-417A-ACC7-68C0D035B631}" destId="{DDBC5007-DC30-45CA-B17F-ADEFC8A59F02}" srcOrd="18" destOrd="0" presId="urn:microsoft.com/office/officeart/2005/8/layout/radial1"/>
    <dgm:cxn modelId="{C6480DAC-FCD3-4B66-B141-7081F2C61B3D}" type="presParOf" srcId="{00B0E648-9D2E-417A-ACC7-68C0D035B631}" destId="{364F0BD0-45FE-4BE3-A516-4E1786059A25}" srcOrd="19" destOrd="0" presId="urn:microsoft.com/office/officeart/2005/8/layout/radial1"/>
    <dgm:cxn modelId="{C3043395-01C6-4762-B074-D879B3AB7802}" type="presParOf" srcId="{364F0BD0-45FE-4BE3-A516-4E1786059A25}" destId="{EB2E43AC-CDE8-449B-9E98-86E88F6BB8F8}" srcOrd="0" destOrd="0" presId="urn:microsoft.com/office/officeart/2005/8/layout/radial1"/>
    <dgm:cxn modelId="{4BABF346-685F-44ED-8444-E8FE7B7BB129}" type="presParOf" srcId="{00B0E648-9D2E-417A-ACC7-68C0D035B631}" destId="{9706F87E-73A4-4FD1-913A-530A6BB57C5F}" srcOrd="20" destOrd="0" presId="urn:microsoft.com/office/officeart/2005/8/layout/radial1"/>
    <dgm:cxn modelId="{3CC22D59-20E5-4A52-BEA6-ED722FECA86E}" type="presParOf" srcId="{00B0E648-9D2E-417A-ACC7-68C0D035B631}" destId="{CDB6651F-0EE9-45A9-B846-5E0822CAF974}" srcOrd="21" destOrd="0" presId="urn:microsoft.com/office/officeart/2005/8/layout/radial1"/>
    <dgm:cxn modelId="{A0C86461-0E51-4734-B1BB-DBFCB45C8388}" type="presParOf" srcId="{CDB6651F-0EE9-45A9-B846-5E0822CAF974}" destId="{2C11E9AD-323D-4485-A7FB-1B6AA21AFBAF}" srcOrd="0" destOrd="0" presId="urn:microsoft.com/office/officeart/2005/8/layout/radial1"/>
    <dgm:cxn modelId="{C940AF2C-CC96-4789-AA68-0E0B3D5FEB9C}" type="presParOf" srcId="{00B0E648-9D2E-417A-ACC7-68C0D035B631}" destId="{46449FC9-AFAD-495F-8BFA-2850076B52BF}" srcOrd="22" destOrd="0" presId="urn:microsoft.com/office/officeart/2005/8/layout/radial1"/>
    <dgm:cxn modelId="{F68BB229-AEAE-4D34-8FD3-33C412F6C2C5}" type="presParOf" srcId="{00B0E648-9D2E-417A-ACC7-68C0D035B631}" destId="{510505D0-F478-4967-ADFA-BB57FED1A545}" srcOrd="23" destOrd="0" presId="urn:microsoft.com/office/officeart/2005/8/layout/radial1"/>
    <dgm:cxn modelId="{DF8C285E-B25B-41E9-B24E-5061C420E001}" type="presParOf" srcId="{510505D0-F478-4967-ADFA-BB57FED1A545}" destId="{42E3764E-30A6-44CF-A579-183AA5ABD606}" srcOrd="0" destOrd="0" presId="urn:microsoft.com/office/officeart/2005/8/layout/radial1"/>
    <dgm:cxn modelId="{0295A1CD-DC26-40C9-9EE7-87A921928AF6}" type="presParOf" srcId="{00B0E648-9D2E-417A-ACC7-68C0D035B631}" destId="{C784B21F-3D11-48E6-9C11-CE2D69FAA227}" srcOrd="24" destOrd="0" presId="urn:microsoft.com/office/officeart/2005/8/layout/radial1"/>
    <dgm:cxn modelId="{8443E3A7-DE7F-4465-B104-8BB31EBE8FA9}" type="presParOf" srcId="{00B0E648-9D2E-417A-ACC7-68C0D035B631}" destId="{6C157018-C0F6-47A6-A639-12F1E0EFC66C}" srcOrd="25" destOrd="0" presId="urn:microsoft.com/office/officeart/2005/8/layout/radial1"/>
    <dgm:cxn modelId="{87940338-3315-4254-9C99-0A8F0EB82D48}" type="presParOf" srcId="{6C157018-C0F6-47A6-A639-12F1E0EFC66C}" destId="{27DCB4AE-13FE-4F3C-BCC7-3CDF17348BCE}" srcOrd="0" destOrd="0" presId="urn:microsoft.com/office/officeart/2005/8/layout/radial1"/>
    <dgm:cxn modelId="{7595449A-68E6-41AB-9743-9DF632DC88C9}" type="presParOf" srcId="{00B0E648-9D2E-417A-ACC7-68C0D035B631}" destId="{840D2EB7-70C5-4959-8373-A184BDD2632A}" srcOrd="26" destOrd="0" presId="urn:microsoft.com/office/officeart/2005/8/layout/radial1"/>
    <dgm:cxn modelId="{012F323A-002B-4CA5-B460-3FEB67404516}" type="presParOf" srcId="{00B0E648-9D2E-417A-ACC7-68C0D035B631}" destId="{7BBA4EF3-F765-4BB9-9F5A-930D9DBDE85B}" srcOrd="27" destOrd="0" presId="urn:microsoft.com/office/officeart/2005/8/layout/radial1"/>
    <dgm:cxn modelId="{92293D87-DD7A-4B7A-B071-88FF5CBCD38B}" type="presParOf" srcId="{7BBA4EF3-F765-4BB9-9F5A-930D9DBDE85B}" destId="{40299E0A-D5C7-41BA-8680-02F88E5D4A8C}" srcOrd="0" destOrd="0" presId="urn:microsoft.com/office/officeart/2005/8/layout/radial1"/>
    <dgm:cxn modelId="{E04BB0A9-6B9C-4793-9244-15820CE78EB3}" type="presParOf" srcId="{00B0E648-9D2E-417A-ACC7-68C0D035B631}" destId="{6EE89FFF-AB42-4176-81C5-2B3DC4F27A02}" srcOrd="28" destOrd="0" presId="urn:microsoft.com/office/officeart/2005/8/layout/radial1"/>
    <dgm:cxn modelId="{6863F452-EDAC-4749-856C-B96C95F23CA2}" type="presParOf" srcId="{00B0E648-9D2E-417A-ACC7-68C0D035B631}" destId="{29AF100F-790A-45AE-9C7F-A851418E497B}" srcOrd="29" destOrd="0" presId="urn:microsoft.com/office/officeart/2005/8/layout/radial1"/>
    <dgm:cxn modelId="{6A381AFE-F173-4E45-A521-C3385B50E648}" type="presParOf" srcId="{29AF100F-790A-45AE-9C7F-A851418E497B}" destId="{1D60F86E-32DD-4727-B50F-BAEC61FF7580}" srcOrd="0" destOrd="0" presId="urn:microsoft.com/office/officeart/2005/8/layout/radial1"/>
    <dgm:cxn modelId="{6AA207E1-9BD0-4C33-A8A9-AEA4D67EE32B}" type="presParOf" srcId="{00B0E648-9D2E-417A-ACC7-68C0D035B631}" destId="{EB9301DC-824C-4D8B-8BEF-A682C650A001}" srcOrd="30" destOrd="0" presId="urn:microsoft.com/office/officeart/2005/8/layout/radial1"/>
    <dgm:cxn modelId="{F7121679-2577-4397-92D1-3CBFFF396D67}" type="presParOf" srcId="{00B0E648-9D2E-417A-ACC7-68C0D035B631}" destId="{7EC9609C-775E-4F02-895F-A27D85B82F4D}" srcOrd="31" destOrd="0" presId="urn:microsoft.com/office/officeart/2005/8/layout/radial1"/>
    <dgm:cxn modelId="{C724D46C-0445-4F01-9092-A0469D753318}" type="presParOf" srcId="{7EC9609C-775E-4F02-895F-A27D85B82F4D}" destId="{623032EC-569E-47FC-9588-FBB80D8000D4}" srcOrd="0" destOrd="0" presId="urn:microsoft.com/office/officeart/2005/8/layout/radial1"/>
    <dgm:cxn modelId="{95877A00-61E4-471B-976A-0ACD43679387}" type="presParOf" srcId="{00B0E648-9D2E-417A-ACC7-68C0D035B631}" destId="{8F4FE461-91EA-43DD-A401-8D23E17BEC82}" srcOrd="32" destOrd="0" presId="urn:microsoft.com/office/officeart/2005/8/layout/radial1"/>
    <dgm:cxn modelId="{EC44F229-DF8A-4811-B0EC-AEA612BF3E9C}" type="presParOf" srcId="{00B0E648-9D2E-417A-ACC7-68C0D035B631}" destId="{360DB736-5890-45BC-9E83-9B9232F192C0}" srcOrd="33" destOrd="0" presId="urn:microsoft.com/office/officeart/2005/8/layout/radial1"/>
    <dgm:cxn modelId="{A87815E6-ACA7-4E16-A60C-1B0B7968D015}" type="presParOf" srcId="{360DB736-5890-45BC-9E83-9B9232F192C0}" destId="{05B578FE-E6F5-4B6A-B35C-FDEB6B85E890}" srcOrd="0" destOrd="0" presId="urn:microsoft.com/office/officeart/2005/8/layout/radial1"/>
    <dgm:cxn modelId="{CB96BCAF-2205-4097-9735-4E48C82171AC}" type="presParOf" srcId="{00B0E648-9D2E-417A-ACC7-68C0D035B631}" destId="{1CADAF28-A170-43EE-A31A-FA179320B440}" srcOrd="34" destOrd="0" presId="urn:microsoft.com/office/officeart/2005/8/layout/radial1"/>
    <dgm:cxn modelId="{C4DA47B1-6608-4BC9-B90F-30CE729902B8}" type="presParOf" srcId="{00B0E648-9D2E-417A-ACC7-68C0D035B631}" destId="{A538DC6E-DE46-4E9D-A07A-BAAD789CA668}" srcOrd="35" destOrd="0" presId="urn:microsoft.com/office/officeart/2005/8/layout/radial1"/>
    <dgm:cxn modelId="{B8F69104-512E-4014-BDFC-2C8FEBB844AF}" type="presParOf" srcId="{A538DC6E-DE46-4E9D-A07A-BAAD789CA668}" destId="{11B38F06-6E9A-42AE-8A0A-9C87C734D318}" srcOrd="0" destOrd="0" presId="urn:microsoft.com/office/officeart/2005/8/layout/radial1"/>
    <dgm:cxn modelId="{87F9E57C-6B1A-4D2B-8E6D-4326DC53F0F8}" type="presParOf" srcId="{00B0E648-9D2E-417A-ACC7-68C0D035B631}" destId="{E1E06F02-6CA5-4CE2-A51E-C170DF0E8A68}" srcOrd="36" destOrd="0" presId="urn:microsoft.com/office/officeart/2005/8/layout/radial1"/>
    <dgm:cxn modelId="{D1FA2314-0163-41F2-AC37-E1EBABE45E8F}" type="presParOf" srcId="{00B0E648-9D2E-417A-ACC7-68C0D035B631}" destId="{9E154005-030B-45CB-BBB7-C4C20BAF1031}" srcOrd="37" destOrd="0" presId="urn:microsoft.com/office/officeart/2005/8/layout/radial1"/>
    <dgm:cxn modelId="{BC455745-2146-44EB-9D61-4BD4FBDB4524}" type="presParOf" srcId="{9E154005-030B-45CB-BBB7-C4C20BAF1031}" destId="{B210F006-9C2A-40B0-BF20-F741DA0EDD07}" srcOrd="0" destOrd="0" presId="urn:microsoft.com/office/officeart/2005/8/layout/radial1"/>
    <dgm:cxn modelId="{28307E0A-01B4-48C8-B254-946B40B1BA77}" type="presParOf" srcId="{00B0E648-9D2E-417A-ACC7-68C0D035B631}" destId="{5B1D1D11-CA7F-4DFC-BF4A-48DCB439FDD6}" srcOrd="38" destOrd="0" presId="urn:microsoft.com/office/officeart/2005/8/layout/radial1"/>
    <dgm:cxn modelId="{A87CBC83-6EAE-4C41-B080-AAC023AF03EF}" type="presParOf" srcId="{00B0E648-9D2E-417A-ACC7-68C0D035B631}" destId="{FF827C83-35FA-4552-9916-2F6C6E5F9CB9}" srcOrd="39" destOrd="0" presId="urn:microsoft.com/office/officeart/2005/8/layout/radial1"/>
    <dgm:cxn modelId="{7F212654-2FA8-4449-AFA9-A76D5FB77374}" type="presParOf" srcId="{FF827C83-35FA-4552-9916-2F6C6E5F9CB9}" destId="{312F65F8-DD80-441E-B7C1-65E929853A5A}" srcOrd="0" destOrd="0" presId="urn:microsoft.com/office/officeart/2005/8/layout/radial1"/>
    <dgm:cxn modelId="{167A8762-0F02-49FA-BA32-07F6CCF3F01D}" type="presParOf" srcId="{00B0E648-9D2E-417A-ACC7-68C0D035B631}" destId="{99E56778-A553-40C3-9926-66A51CC8F5A0}" srcOrd="40" destOrd="0" presId="urn:microsoft.com/office/officeart/2005/8/layout/radial1"/>
    <dgm:cxn modelId="{6C9E20C7-B6DF-4643-97BA-5B36D7D5FB86}" type="presParOf" srcId="{00B0E648-9D2E-417A-ACC7-68C0D035B631}" destId="{1E84A374-491D-4719-A240-656E8102BCA7}" srcOrd="41" destOrd="0" presId="urn:microsoft.com/office/officeart/2005/8/layout/radial1"/>
    <dgm:cxn modelId="{39C81A38-D9AF-4E4E-B583-20EB8BA5D2CC}" type="presParOf" srcId="{1E84A374-491D-4719-A240-656E8102BCA7}" destId="{60B95538-0406-469D-B69E-1BA20CCFAA79}" srcOrd="0" destOrd="0" presId="urn:microsoft.com/office/officeart/2005/8/layout/radial1"/>
    <dgm:cxn modelId="{640DF05B-AB57-4C8B-8297-243D14D21D2F}" type="presParOf" srcId="{00B0E648-9D2E-417A-ACC7-68C0D035B631}" destId="{DE1B535E-C789-48F9-9661-DE8D632D73EC}" srcOrd="42" destOrd="0" presId="urn:microsoft.com/office/officeart/2005/8/layout/radial1"/>
    <dgm:cxn modelId="{1AF75586-A3FC-428D-9969-F8DC4B636E7C}" type="presParOf" srcId="{00B0E648-9D2E-417A-ACC7-68C0D035B631}" destId="{7CD5A60F-53B8-4546-A130-1F983CBCE712}" srcOrd="43" destOrd="0" presId="urn:microsoft.com/office/officeart/2005/8/layout/radial1"/>
    <dgm:cxn modelId="{4041A82C-3F46-4497-9091-6544A0758029}" type="presParOf" srcId="{7CD5A60F-53B8-4546-A130-1F983CBCE712}" destId="{43FB41A3-1CAD-4979-9247-6B128AA3683E}" srcOrd="0" destOrd="0" presId="urn:microsoft.com/office/officeart/2005/8/layout/radial1"/>
    <dgm:cxn modelId="{F09FB459-707B-4C5D-90BB-9126281F55AF}" type="presParOf" srcId="{00B0E648-9D2E-417A-ACC7-68C0D035B631}" destId="{9BC07702-810C-422A-AE9F-B187C487486E}" srcOrd="44" destOrd="0" presId="urn:microsoft.com/office/officeart/2005/8/layout/radial1"/>
    <dgm:cxn modelId="{361731AD-B8D8-4F70-82E5-EECC55EDCBFA}" type="presParOf" srcId="{00B0E648-9D2E-417A-ACC7-68C0D035B631}" destId="{0E4845D8-527F-4DC3-9FE7-57004D7EBCD5}" srcOrd="45" destOrd="0" presId="urn:microsoft.com/office/officeart/2005/8/layout/radial1"/>
    <dgm:cxn modelId="{3BB01FAF-8384-4A96-B2AE-1A2CAD85CDCE}" type="presParOf" srcId="{0E4845D8-527F-4DC3-9FE7-57004D7EBCD5}" destId="{6F304BB1-BD2C-42FD-8E59-9229C1C73E58}" srcOrd="0" destOrd="0" presId="urn:microsoft.com/office/officeart/2005/8/layout/radial1"/>
    <dgm:cxn modelId="{5528A5F7-64E5-47B6-9A10-95897DCA31A3}" type="presParOf" srcId="{00B0E648-9D2E-417A-ACC7-68C0D035B631}" destId="{AD26ED6E-3D04-44D7-8F3E-3547D49E9C80}" srcOrd="46" destOrd="0" presId="urn:microsoft.com/office/officeart/2005/8/layout/radial1"/>
    <dgm:cxn modelId="{30EB3061-2C35-4820-8BC1-3C36C7B03C99}" type="presParOf" srcId="{00B0E648-9D2E-417A-ACC7-68C0D035B631}" destId="{7348C1D2-C748-406A-B85E-644C9132FAD5}" srcOrd="47" destOrd="0" presId="urn:microsoft.com/office/officeart/2005/8/layout/radial1"/>
    <dgm:cxn modelId="{A79C07AA-A43B-4F15-8F3F-F1958E9A401C}" type="presParOf" srcId="{7348C1D2-C748-406A-B85E-644C9132FAD5}" destId="{8DA09B99-F8BA-4447-862B-30ECD8D18B30}" srcOrd="0" destOrd="0" presId="urn:microsoft.com/office/officeart/2005/8/layout/radial1"/>
    <dgm:cxn modelId="{0F619A73-E476-4D28-9809-CC7D99EAF76C}" type="presParOf" srcId="{00B0E648-9D2E-417A-ACC7-68C0D035B631}" destId="{21038E3A-D2DB-42B8-B277-5343C6349EC9}" srcOrd="48" destOrd="0" presId="urn:microsoft.com/office/officeart/2005/8/layout/radial1"/>
    <dgm:cxn modelId="{13385B2C-E6A8-4A64-8707-8442EA38AF5C}" type="presParOf" srcId="{00B0E648-9D2E-417A-ACC7-68C0D035B631}" destId="{5B01C557-8997-4736-A179-416318607CED}" srcOrd="49" destOrd="0" presId="urn:microsoft.com/office/officeart/2005/8/layout/radial1"/>
    <dgm:cxn modelId="{D9226EEE-78D9-4A88-8838-B18A8DFB707D}" type="presParOf" srcId="{5B01C557-8997-4736-A179-416318607CED}" destId="{0D826447-50B7-4A31-9B64-31DDB1AE7325}" srcOrd="0" destOrd="0" presId="urn:microsoft.com/office/officeart/2005/8/layout/radial1"/>
    <dgm:cxn modelId="{E42919BD-03FE-450E-BFCC-0F85196AA717}" type="presParOf" srcId="{00B0E648-9D2E-417A-ACC7-68C0D035B631}" destId="{634266E6-1CE4-4D86-B87F-1C427F413361}" srcOrd="50" destOrd="0" presId="urn:microsoft.com/office/officeart/2005/8/layout/radial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0831F-530E-44AD-9CDF-27255D6C1243}">
      <dsp:nvSpPr>
        <dsp:cNvPr id="0" name=""/>
        <dsp:cNvSpPr/>
      </dsp:nvSpPr>
      <dsp:spPr>
        <a:xfrm>
          <a:off x="4176435" y="2570868"/>
          <a:ext cx="1753944" cy="1647524"/>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n-NO" sz="1400" kern="1200" dirty="0"/>
            <a:t>Når barnet ditt svarar: </a:t>
          </a:r>
        </a:p>
        <a:p>
          <a:pPr marL="0" lvl="0" indent="0" algn="ctr" defTabSz="622300">
            <a:lnSpc>
              <a:spcPct val="90000"/>
            </a:lnSpc>
            <a:spcBef>
              <a:spcPct val="0"/>
            </a:spcBef>
            <a:spcAft>
              <a:spcPct val="35000"/>
            </a:spcAft>
            <a:buNone/>
          </a:pPr>
          <a:r>
            <a:rPr lang="nn-NO" sz="1400" kern="1200" dirty="0"/>
            <a:t>« i dag har eg berre leika»</a:t>
          </a:r>
        </a:p>
        <a:p>
          <a:pPr marL="0" lvl="0" indent="0" algn="ctr" defTabSz="622300">
            <a:lnSpc>
              <a:spcPct val="90000"/>
            </a:lnSpc>
            <a:spcBef>
              <a:spcPct val="0"/>
            </a:spcBef>
            <a:spcAft>
              <a:spcPct val="35000"/>
            </a:spcAft>
            <a:buNone/>
          </a:pPr>
          <a:r>
            <a:rPr lang="nn-NO" sz="1400" kern="1200" dirty="0"/>
            <a:t>Då har det:</a:t>
          </a:r>
        </a:p>
      </dsp:txBody>
      <dsp:txXfrm>
        <a:off x="4433294" y="2812142"/>
        <a:ext cx="1240226" cy="1164976"/>
      </dsp:txXfrm>
    </dsp:sp>
    <dsp:sp modelId="{5012EE63-5B5F-41A3-A96D-8731708F4C55}">
      <dsp:nvSpPr>
        <dsp:cNvPr id="0" name=""/>
        <dsp:cNvSpPr/>
      </dsp:nvSpPr>
      <dsp:spPr>
        <a:xfrm rot="16252181">
          <a:off x="4193239" y="1679765"/>
          <a:ext cx="1772242" cy="10333"/>
        </a:xfrm>
        <a:custGeom>
          <a:avLst/>
          <a:gdLst/>
          <a:ahLst/>
          <a:cxnLst/>
          <a:rect l="0" t="0" r="0" b="0"/>
          <a:pathLst>
            <a:path>
              <a:moveTo>
                <a:pt x="0" y="5166"/>
              </a:moveTo>
              <a:lnTo>
                <a:pt x="1772242" y="516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n-NO" sz="600" kern="1200"/>
        </a:p>
      </dsp:txBody>
      <dsp:txXfrm>
        <a:off x="5035055" y="1640626"/>
        <a:ext cx="88612" cy="88612"/>
      </dsp:txXfrm>
    </dsp:sp>
    <dsp:sp modelId="{2D06F358-6FD5-4942-A152-53A1D289BE44}">
      <dsp:nvSpPr>
        <dsp:cNvPr id="0" name=""/>
        <dsp:cNvSpPr/>
      </dsp:nvSpPr>
      <dsp:spPr>
        <a:xfrm>
          <a:off x="4726774" y="-107740"/>
          <a:ext cx="745835" cy="906731"/>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n-NO" sz="1000" kern="1200" dirty="0"/>
            <a:t>Utvikla sosialkompetanse </a:t>
          </a:r>
        </a:p>
      </dsp:txBody>
      <dsp:txXfrm>
        <a:off x="4835999" y="25048"/>
        <a:ext cx="527385" cy="641155"/>
      </dsp:txXfrm>
    </dsp:sp>
    <dsp:sp modelId="{3647B19D-9603-4B60-884A-88DC3FBAF26B}">
      <dsp:nvSpPr>
        <dsp:cNvPr id="0" name=""/>
        <dsp:cNvSpPr/>
      </dsp:nvSpPr>
      <dsp:spPr>
        <a:xfrm rot="17253366">
          <a:off x="4620636" y="1667937"/>
          <a:ext cx="1954840" cy="10333"/>
        </a:xfrm>
        <a:custGeom>
          <a:avLst/>
          <a:gdLst/>
          <a:ahLst/>
          <a:cxnLst/>
          <a:rect l="0" t="0" r="0" b="0"/>
          <a:pathLst>
            <a:path>
              <a:moveTo>
                <a:pt x="0" y="5166"/>
              </a:moveTo>
              <a:lnTo>
                <a:pt x="1954840" y="516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nn-NO" sz="700" kern="1200"/>
        </a:p>
      </dsp:txBody>
      <dsp:txXfrm>
        <a:off x="5549185" y="1624233"/>
        <a:ext cx="97742" cy="97742"/>
      </dsp:txXfrm>
    </dsp:sp>
    <dsp:sp modelId="{02F65FF7-47D9-4140-9A16-F0A06BF12312}">
      <dsp:nvSpPr>
        <dsp:cNvPr id="0" name=""/>
        <dsp:cNvSpPr/>
      </dsp:nvSpPr>
      <dsp:spPr>
        <a:xfrm>
          <a:off x="5472604" y="74510"/>
          <a:ext cx="1049358" cy="673432"/>
        </a:xfrm>
        <a:prstGeom prst="ellipse">
          <a:avLst/>
        </a:prstGeom>
        <a:solidFill>
          <a:schemeClr val="accent4">
            <a:hueOff val="-73929"/>
            <a:satOff val="-2489"/>
            <a:lumOff val="-60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n-NO" sz="1000" kern="1200" dirty="0"/>
            <a:t>Lært seg nye ord og uttrykk </a:t>
          </a:r>
        </a:p>
      </dsp:txBody>
      <dsp:txXfrm>
        <a:off x="5626279" y="173132"/>
        <a:ext cx="742008" cy="476188"/>
      </dsp:txXfrm>
    </dsp:sp>
    <dsp:sp modelId="{FC580590-9297-44B3-A27D-902666012596}">
      <dsp:nvSpPr>
        <dsp:cNvPr id="0" name=""/>
        <dsp:cNvSpPr/>
      </dsp:nvSpPr>
      <dsp:spPr>
        <a:xfrm rot="18129470">
          <a:off x="4956714" y="1698021"/>
          <a:ext cx="2320226" cy="10333"/>
        </a:xfrm>
        <a:custGeom>
          <a:avLst/>
          <a:gdLst/>
          <a:ahLst/>
          <a:cxnLst/>
          <a:rect l="0" t="0" r="0" b="0"/>
          <a:pathLst>
            <a:path>
              <a:moveTo>
                <a:pt x="0" y="5166"/>
              </a:moveTo>
              <a:lnTo>
                <a:pt x="2320226" y="516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nn-NO" sz="800" kern="1200"/>
        </a:p>
      </dsp:txBody>
      <dsp:txXfrm>
        <a:off x="6058822" y="1645182"/>
        <a:ext cx="116011" cy="116011"/>
      </dsp:txXfrm>
    </dsp:sp>
    <dsp:sp modelId="{016FF2CC-C78C-40BF-B794-C45C63B02433}">
      <dsp:nvSpPr>
        <dsp:cNvPr id="0" name=""/>
        <dsp:cNvSpPr/>
      </dsp:nvSpPr>
      <dsp:spPr>
        <a:xfrm>
          <a:off x="6552729" y="168864"/>
          <a:ext cx="688413" cy="587017"/>
        </a:xfrm>
        <a:prstGeom prst="ellipse">
          <a:avLst/>
        </a:prstGeom>
        <a:solidFill>
          <a:schemeClr val="accent4">
            <a:hueOff val="-147857"/>
            <a:satOff val="-4978"/>
            <a:lumOff val="-120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n-NO" sz="1000" kern="1200" dirty="0"/>
            <a:t>Venta på tur</a:t>
          </a:r>
        </a:p>
      </dsp:txBody>
      <dsp:txXfrm>
        <a:off x="6653545" y="254831"/>
        <a:ext cx="486781" cy="415083"/>
      </dsp:txXfrm>
    </dsp:sp>
    <dsp:sp modelId="{2C1F3204-D4B5-4FB3-9085-A4AA2247EEAF}">
      <dsp:nvSpPr>
        <dsp:cNvPr id="0" name=""/>
        <dsp:cNvSpPr/>
      </dsp:nvSpPr>
      <dsp:spPr>
        <a:xfrm rot="18629847">
          <a:off x="5286163" y="2061490"/>
          <a:ext cx="1802676" cy="10333"/>
        </a:xfrm>
        <a:custGeom>
          <a:avLst/>
          <a:gdLst/>
          <a:ahLst/>
          <a:cxnLst/>
          <a:rect l="0" t="0" r="0" b="0"/>
          <a:pathLst>
            <a:path>
              <a:moveTo>
                <a:pt x="0" y="5166"/>
              </a:moveTo>
              <a:lnTo>
                <a:pt x="1802676" y="516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n-NO" sz="600" kern="1200"/>
        </a:p>
      </dsp:txBody>
      <dsp:txXfrm>
        <a:off x="6142434" y="2021590"/>
        <a:ext cx="90133" cy="90133"/>
      </dsp:txXfrm>
    </dsp:sp>
    <dsp:sp modelId="{0A04E09B-4CC5-4927-98CA-E547623BA0C9}">
      <dsp:nvSpPr>
        <dsp:cNvPr id="0" name=""/>
        <dsp:cNvSpPr/>
      </dsp:nvSpPr>
      <dsp:spPr>
        <a:xfrm>
          <a:off x="6552738" y="833051"/>
          <a:ext cx="875220" cy="587017"/>
        </a:xfrm>
        <a:prstGeom prst="ellipse">
          <a:avLst/>
        </a:prstGeom>
        <a:solidFill>
          <a:schemeClr val="accent4">
            <a:hueOff val="-221786"/>
            <a:satOff val="-7467"/>
            <a:lumOff val="-18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n-NO" sz="1000" kern="1200" dirty="0"/>
            <a:t>Samarbeid </a:t>
          </a:r>
        </a:p>
      </dsp:txBody>
      <dsp:txXfrm>
        <a:off x="6680911" y="919018"/>
        <a:ext cx="618874" cy="415083"/>
      </dsp:txXfrm>
    </dsp:sp>
    <dsp:sp modelId="{D18865F4-724D-432E-9768-AEBA7EF43B38}">
      <dsp:nvSpPr>
        <dsp:cNvPr id="0" name=""/>
        <dsp:cNvSpPr/>
      </dsp:nvSpPr>
      <dsp:spPr>
        <a:xfrm rot="19562091">
          <a:off x="5608265" y="2392688"/>
          <a:ext cx="1849726" cy="10333"/>
        </a:xfrm>
        <a:custGeom>
          <a:avLst/>
          <a:gdLst/>
          <a:ahLst/>
          <a:cxnLst/>
          <a:rect l="0" t="0" r="0" b="0"/>
          <a:pathLst>
            <a:path>
              <a:moveTo>
                <a:pt x="0" y="5166"/>
              </a:moveTo>
              <a:lnTo>
                <a:pt x="1849726" y="516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n-NO" sz="600" kern="1200"/>
        </a:p>
      </dsp:txBody>
      <dsp:txXfrm>
        <a:off x="6486884" y="2351611"/>
        <a:ext cx="92486" cy="92486"/>
      </dsp:txXfrm>
    </dsp:sp>
    <dsp:sp modelId="{8FDAF115-17FF-4800-9F8D-79B7123E7C77}">
      <dsp:nvSpPr>
        <dsp:cNvPr id="0" name=""/>
        <dsp:cNvSpPr/>
      </dsp:nvSpPr>
      <dsp:spPr>
        <a:xfrm>
          <a:off x="7210560" y="1226199"/>
          <a:ext cx="906226" cy="820187"/>
        </a:xfrm>
        <a:prstGeom prst="ellipse">
          <a:avLst/>
        </a:prstGeom>
        <a:solidFill>
          <a:schemeClr val="accent4">
            <a:hueOff val="-295715"/>
            <a:satOff val="-9956"/>
            <a:lumOff val="-241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n-NO" sz="1000" kern="1200"/>
            <a:t>Vist omsorg for andre</a:t>
          </a:r>
        </a:p>
      </dsp:txBody>
      <dsp:txXfrm>
        <a:off x="7343274" y="1346313"/>
        <a:ext cx="640798" cy="579959"/>
      </dsp:txXfrm>
    </dsp:sp>
    <dsp:sp modelId="{134978FF-C045-43F3-9D48-8FD087F1DE49}">
      <dsp:nvSpPr>
        <dsp:cNvPr id="0" name=""/>
        <dsp:cNvSpPr/>
      </dsp:nvSpPr>
      <dsp:spPr>
        <a:xfrm rot="20472222">
          <a:off x="5836964" y="2861371"/>
          <a:ext cx="1536060" cy="10333"/>
        </a:xfrm>
        <a:custGeom>
          <a:avLst/>
          <a:gdLst/>
          <a:ahLst/>
          <a:cxnLst/>
          <a:rect l="0" t="0" r="0" b="0"/>
          <a:pathLst>
            <a:path>
              <a:moveTo>
                <a:pt x="0" y="5166"/>
              </a:moveTo>
              <a:lnTo>
                <a:pt x="1536060" y="516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n-NO" sz="500" kern="1200"/>
        </a:p>
      </dsp:txBody>
      <dsp:txXfrm>
        <a:off x="6566592" y="2828137"/>
        <a:ext cx="76803" cy="76803"/>
      </dsp:txXfrm>
    </dsp:sp>
    <dsp:sp modelId="{9FB3CC58-6F3B-4E4C-9D24-20FACA45219A}">
      <dsp:nvSpPr>
        <dsp:cNvPr id="0" name=""/>
        <dsp:cNvSpPr/>
      </dsp:nvSpPr>
      <dsp:spPr>
        <a:xfrm>
          <a:off x="7290272" y="2119223"/>
          <a:ext cx="940742" cy="707966"/>
        </a:xfrm>
        <a:prstGeom prst="ellipse">
          <a:avLst/>
        </a:prstGeom>
        <a:solidFill>
          <a:schemeClr val="accent4">
            <a:hueOff val="-369644"/>
            <a:satOff val="-12445"/>
            <a:lumOff val="-302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n-NO" sz="1000" kern="1200"/>
            <a:t>Vore kreativ</a:t>
          </a:r>
        </a:p>
      </dsp:txBody>
      <dsp:txXfrm>
        <a:off x="7428040" y="2222902"/>
        <a:ext cx="665206" cy="500608"/>
      </dsp:txXfrm>
    </dsp:sp>
    <dsp:sp modelId="{7273BD82-23F9-49B1-9E9B-B6E6FCBAED10}">
      <dsp:nvSpPr>
        <dsp:cNvPr id="0" name=""/>
        <dsp:cNvSpPr/>
      </dsp:nvSpPr>
      <dsp:spPr>
        <a:xfrm rot="21387228">
          <a:off x="5926895" y="3284108"/>
          <a:ext cx="1653108" cy="10333"/>
        </a:xfrm>
        <a:custGeom>
          <a:avLst/>
          <a:gdLst/>
          <a:ahLst/>
          <a:cxnLst/>
          <a:rect l="0" t="0" r="0" b="0"/>
          <a:pathLst>
            <a:path>
              <a:moveTo>
                <a:pt x="0" y="5166"/>
              </a:moveTo>
              <a:lnTo>
                <a:pt x="1653108" y="516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n-NO" sz="600" kern="1200"/>
        </a:p>
      </dsp:txBody>
      <dsp:txXfrm>
        <a:off x="6712121" y="3247947"/>
        <a:ext cx="82655" cy="82655"/>
      </dsp:txXfrm>
    </dsp:sp>
    <dsp:sp modelId="{6D612559-AA26-4910-BBB0-61A4D460B3E3}">
      <dsp:nvSpPr>
        <dsp:cNvPr id="0" name=""/>
        <dsp:cNvSpPr/>
      </dsp:nvSpPr>
      <dsp:spPr>
        <a:xfrm>
          <a:off x="7576413" y="2787449"/>
          <a:ext cx="1132533" cy="831463"/>
        </a:xfrm>
        <a:prstGeom prst="ellipse">
          <a:avLst/>
        </a:prstGeom>
        <a:solidFill>
          <a:schemeClr val="accent4">
            <a:hueOff val="-443572"/>
            <a:satOff val="-14933"/>
            <a:lumOff val="-362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n-NO" sz="1000" kern="1200"/>
            <a:t>Bearbeidd inntrykk og opplevingar </a:t>
          </a:r>
        </a:p>
      </dsp:txBody>
      <dsp:txXfrm>
        <a:off x="7742269" y="2909214"/>
        <a:ext cx="800821" cy="587933"/>
      </dsp:txXfrm>
    </dsp:sp>
    <dsp:sp modelId="{F1D980E8-F2E6-47C9-BE53-DF567757CF68}">
      <dsp:nvSpPr>
        <dsp:cNvPr id="0" name=""/>
        <dsp:cNvSpPr/>
      </dsp:nvSpPr>
      <dsp:spPr>
        <a:xfrm rot="630979">
          <a:off x="5895859" y="3743466"/>
          <a:ext cx="2129091" cy="10333"/>
        </a:xfrm>
        <a:custGeom>
          <a:avLst/>
          <a:gdLst/>
          <a:ahLst/>
          <a:cxnLst/>
          <a:rect l="0" t="0" r="0" b="0"/>
          <a:pathLst>
            <a:path>
              <a:moveTo>
                <a:pt x="0" y="5166"/>
              </a:moveTo>
              <a:lnTo>
                <a:pt x="2129091" y="516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nn-NO" sz="800" kern="1200"/>
        </a:p>
      </dsp:txBody>
      <dsp:txXfrm>
        <a:off x="6907178" y="3695405"/>
        <a:ext cx="106454" cy="106454"/>
      </dsp:txXfrm>
    </dsp:sp>
    <dsp:sp modelId="{B7189F48-9054-4455-B5E0-86EDA467628A}">
      <dsp:nvSpPr>
        <dsp:cNvPr id="0" name=""/>
        <dsp:cNvSpPr/>
      </dsp:nvSpPr>
      <dsp:spPr>
        <a:xfrm>
          <a:off x="7992896" y="3722998"/>
          <a:ext cx="846397" cy="591719"/>
        </a:xfrm>
        <a:prstGeom prst="ellipse">
          <a:avLst/>
        </a:prstGeom>
        <a:solidFill>
          <a:schemeClr val="accent4">
            <a:hueOff val="-517501"/>
            <a:satOff val="-17422"/>
            <a:lumOff val="-423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n-NO" sz="1000" kern="1200"/>
            <a:t>Brukt fantasi</a:t>
          </a:r>
        </a:p>
      </dsp:txBody>
      <dsp:txXfrm>
        <a:off x="8116848" y="3809653"/>
        <a:ext cx="598493" cy="418409"/>
      </dsp:txXfrm>
    </dsp:sp>
    <dsp:sp modelId="{7E6D449A-780F-484E-9F78-5B9EB323C8EC}">
      <dsp:nvSpPr>
        <dsp:cNvPr id="0" name=""/>
        <dsp:cNvSpPr/>
      </dsp:nvSpPr>
      <dsp:spPr>
        <a:xfrm rot="1490082">
          <a:off x="5759266" y="4120572"/>
          <a:ext cx="1747786" cy="10333"/>
        </a:xfrm>
        <a:custGeom>
          <a:avLst/>
          <a:gdLst/>
          <a:ahLst/>
          <a:cxnLst/>
          <a:rect l="0" t="0" r="0" b="0"/>
          <a:pathLst>
            <a:path>
              <a:moveTo>
                <a:pt x="0" y="5166"/>
              </a:moveTo>
              <a:lnTo>
                <a:pt x="1747786" y="516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n-NO" sz="600" kern="1200"/>
        </a:p>
      </dsp:txBody>
      <dsp:txXfrm>
        <a:off x="6589464" y="4082044"/>
        <a:ext cx="87389" cy="87389"/>
      </dsp:txXfrm>
    </dsp:sp>
    <dsp:sp modelId="{DDBC5007-DC30-45CA-B17F-ADEFC8A59F02}">
      <dsp:nvSpPr>
        <dsp:cNvPr id="0" name=""/>
        <dsp:cNvSpPr/>
      </dsp:nvSpPr>
      <dsp:spPr>
        <a:xfrm>
          <a:off x="7372516" y="4255079"/>
          <a:ext cx="971995" cy="875507"/>
        </a:xfrm>
        <a:prstGeom prst="ellipse">
          <a:avLst/>
        </a:prstGeom>
        <a:solidFill>
          <a:schemeClr val="accent4">
            <a:hueOff val="-591430"/>
            <a:satOff val="-19911"/>
            <a:lumOff val="-48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n-NO" sz="1000" kern="1200"/>
            <a:t>Vore aktiv og engasjert </a:t>
          </a:r>
        </a:p>
      </dsp:txBody>
      <dsp:txXfrm>
        <a:off x="7514861" y="4383294"/>
        <a:ext cx="687305" cy="619077"/>
      </dsp:txXfrm>
    </dsp:sp>
    <dsp:sp modelId="{364F0BD0-45FE-4BE3-A516-4E1786059A25}">
      <dsp:nvSpPr>
        <dsp:cNvPr id="0" name=""/>
        <dsp:cNvSpPr/>
      </dsp:nvSpPr>
      <dsp:spPr>
        <a:xfrm rot="2278577">
          <a:off x="5516779" y="4529446"/>
          <a:ext cx="1993971" cy="10333"/>
        </a:xfrm>
        <a:custGeom>
          <a:avLst/>
          <a:gdLst/>
          <a:ahLst/>
          <a:cxnLst/>
          <a:rect l="0" t="0" r="0" b="0"/>
          <a:pathLst>
            <a:path>
              <a:moveTo>
                <a:pt x="0" y="5166"/>
              </a:moveTo>
              <a:lnTo>
                <a:pt x="1993971" y="516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nn-NO" sz="700" kern="1200"/>
        </a:p>
      </dsp:txBody>
      <dsp:txXfrm>
        <a:off x="6463915" y="4484763"/>
        <a:ext cx="99698" cy="99698"/>
      </dsp:txXfrm>
    </dsp:sp>
    <dsp:sp modelId="{9706F87E-73A4-4FD1-913A-530A6BB57C5F}">
      <dsp:nvSpPr>
        <dsp:cNvPr id="0" name=""/>
        <dsp:cNvSpPr/>
      </dsp:nvSpPr>
      <dsp:spPr>
        <a:xfrm>
          <a:off x="7104357" y="5109744"/>
          <a:ext cx="877245" cy="456588"/>
        </a:xfrm>
        <a:prstGeom prst="ellipse">
          <a:avLst/>
        </a:prstGeom>
        <a:solidFill>
          <a:schemeClr val="accent4">
            <a:hueOff val="-665358"/>
            <a:satOff val="-22400"/>
            <a:lumOff val="-544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n-NO" sz="1000" kern="1200"/>
            <a:t>Tenkt og prøvd ut </a:t>
          </a:r>
        </a:p>
      </dsp:txBody>
      <dsp:txXfrm>
        <a:off x="7232827" y="5176610"/>
        <a:ext cx="620305" cy="322856"/>
      </dsp:txXfrm>
    </dsp:sp>
    <dsp:sp modelId="{CDB6651F-0EE9-45A9-B846-5E0822CAF974}">
      <dsp:nvSpPr>
        <dsp:cNvPr id="0" name=""/>
        <dsp:cNvSpPr/>
      </dsp:nvSpPr>
      <dsp:spPr>
        <a:xfrm rot="3113249">
          <a:off x="5263936" y="4689190"/>
          <a:ext cx="1618091" cy="10333"/>
        </a:xfrm>
        <a:custGeom>
          <a:avLst/>
          <a:gdLst/>
          <a:ahLst/>
          <a:cxnLst/>
          <a:rect l="0" t="0" r="0" b="0"/>
          <a:pathLst>
            <a:path>
              <a:moveTo>
                <a:pt x="0" y="5166"/>
              </a:moveTo>
              <a:lnTo>
                <a:pt x="1618091" y="516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n-NO" sz="600" kern="1200"/>
        </a:p>
      </dsp:txBody>
      <dsp:txXfrm>
        <a:off x="6032530" y="4653905"/>
        <a:ext cx="80904" cy="80904"/>
      </dsp:txXfrm>
    </dsp:sp>
    <dsp:sp modelId="{46449FC9-AFAD-495F-8BFA-2850076B52BF}">
      <dsp:nvSpPr>
        <dsp:cNvPr id="0" name=""/>
        <dsp:cNvSpPr/>
      </dsp:nvSpPr>
      <dsp:spPr>
        <a:xfrm>
          <a:off x="6408712" y="5253754"/>
          <a:ext cx="814968" cy="776066"/>
        </a:xfrm>
        <a:prstGeom prst="ellipse">
          <a:avLst/>
        </a:prstGeom>
        <a:solidFill>
          <a:schemeClr val="accent4">
            <a:hueOff val="-739287"/>
            <a:satOff val="-24889"/>
            <a:lumOff val="-604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n-NO" sz="1000" kern="1200" dirty="0"/>
            <a:t>Undra seg og stilt spørsmål </a:t>
          </a:r>
        </a:p>
      </dsp:txBody>
      <dsp:txXfrm>
        <a:off x="6528061" y="5367406"/>
        <a:ext cx="576270" cy="548762"/>
      </dsp:txXfrm>
    </dsp:sp>
    <dsp:sp modelId="{510505D0-F478-4967-ADFA-BB57FED1A545}">
      <dsp:nvSpPr>
        <dsp:cNvPr id="0" name=""/>
        <dsp:cNvSpPr/>
      </dsp:nvSpPr>
      <dsp:spPr>
        <a:xfrm rot="4031075">
          <a:off x="4792324" y="5033883"/>
          <a:ext cx="1905709" cy="10333"/>
        </a:xfrm>
        <a:custGeom>
          <a:avLst/>
          <a:gdLst/>
          <a:ahLst/>
          <a:cxnLst/>
          <a:rect l="0" t="0" r="0" b="0"/>
          <a:pathLst>
            <a:path>
              <a:moveTo>
                <a:pt x="0" y="5166"/>
              </a:moveTo>
              <a:lnTo>
                <a:pt x="1905709" y="516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nn-NO" sz="700" kern="1200"/>
        </a:p>
      </dsp:txBody>
      <dsp:txXfrm>
        <a:off x="5697536" y="4991407"/>
        <a:ext cx="95285" cy="95285"/>
      </dsp:txXfrm>
    </dsp:sp>
    <dsp:sp modelId="{C784B21F-3D11-48E6-9C11-CE2D69FAA227}">
      <dsp:nvSpPr>
        <dsp:cNvPr id="0" name=""/>
        <dsp:cNvSpPr/>
      </dsp:nvSpPr>
      <dsp:spPr>
        <a:xfrm>
          <a:off x="5760641" y="5897128"/>
          <a:ext cx="1030233" cy="806339"/>
        </a:xfrm>
        <a:prstGeom prst="ellipse">
          <a:avLst/>
        </a:prstGeom>
        <a:solidFill>
          <a:schemeClr val="accent4">
            <a:hueOff val="-813216"/>
            <a:satOff val="-27378"/>
            <a:lumOff val="-665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n-NO" sz="1000" kern="1200" dirty="0"/>
            <a:t>Konsentrert seg </a:t>
          </a:r>
        </a:p>
      </dsp:txBody>
      <dsp:txXfrm>
        <a:off x="5911515" y="6015214"/>
        <a:ext cx="728485" cy="570167"/>
      </dsp:txXfrm>
    </dsp:sp>
    <dsp:sp modelId="{6C157018-C0F6-47A6-A639-12F1E0EFC66C}">
      <dsp:nvSpPr>
        <dsp:cNvPr id="0" name=""/>
        <dsp:cNvSpPr/>
      </dsp:nvSpPr>
      <dsp:spPr>
        <a:xfrm rot="4826950">
          <a:off x="4623588" y="4873166"/>
          <a:ext cx="1358918" cy="10333"/>
        </a:xfrm>
        <a:custGeom>
          <a:avLst/>
          <a:gdLst/>
          <a:ahLst/>
          <a:cxnLst/>
          <a:rect l="0" t="0" r="0" b="0"/>
          <a:pathLst>
            <a:path>
              <a:moveTo>
                <a:pt x="0" y="5166"/>
              </a:moveTo>
              <a:lnTo>
                <a:pt x="1358918" y="516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n-NO" sz="500" kern="1200"/>
        </a:p>
      </dsp:txBody>
      <dsp:txXfrm>
        <a:off x="5269075" y="4844360"/>
        <a:ext cx="67945" cy="67945"/>
      </dsp:txXfrm>
    </dsp:sp>
    <dsp:sp modelId="{840D2EB7-70C5-4959-8373-A184BDD2632A}">
      <dsp:nvSpPr>
        <dsp:cNvPr id="0" name=""/>
        <dsp:cNvSpPr/>
      </dsp:nvSpPr>
      <dsp:spPr>
        <a:xfrm>
          <a:off x="5106203" y="5541774"/>
          <a:ext cx="754270" cy="816189"/>
        </a:xfrm>
        <a:prstGeom prst="ellipse">
          <a:avLst/>
        </a:prstGeom>
        <a:solidFill>
          <a:schemeClr val="accent4">
            <a:hueOff val="-887145"/>
            <a:satOff val="-29867"/>
            <a:lumOff val="-725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n-NO" sz="1000" kern="1200"/>
            <a:t>Etablert venskap </a:t>
          </a:r>
        </a:p>
      </dsp:txBody>
      <dsp:txXfrm>
        <a:off x="5216663" y="5661302"/>
        <a:ext cx="533350" cy="577133"/>
      </dsp:txXfrm>
    </dsp:sp>
    <dsp:sp modelId="{7BBA4EF3-F765-4BB9-9F5A-930D9DBDE85B}">
      <dsp:nvSpPr>
        <dsp:cNvPr id="0" name=""/>
        <dsp:cNvSpPr/>
      </dsp:nvSpPr>
      <dsp:spPr>
        <a:xfrm rot="5799784">
          <a:off x="4038882" y="5026084"/>
          <a:ext cx="1646671" cy="10333"/>
        </a:xfrm>
        <a:custGeom>
          <a:avLst/>
          <a:gdLst/>
          <a:ahLst/>
          <a:cxnLst/>
          <a:rect l="0" t="0" r="0" b="0"/>
          <a:pathLst>
            <a:path>
              <a:moveTo>
                <a:pt x="0" y="5166"/>
              </a:moveTo>
              <a:lnTo>
                <a:pt x="1646671" y="516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n-NO" sz="600" kern="1200"/>
        </a:p>
      </dsp:txBody>
      <dsp:txXfrm rot="10800000">
        <a:off x="4821051" y="4990084"/>
        <a:ext cx="82333" cy="82333"/>
      </dsp:txXfrm>
    </dsp:sp>
    <dsp:sp modelId="{6EE89FFF-AB42-4176-81C5-2B3DC4F27A02}">
      <dsp:nvSpPr>
        <dsp:cNvPr id="0" name=""/>
        <dsp:cNvSpPr/>
      </dsp:nvSpPr>
      <dsp:spPr>
        <a:xfrm>
          <a:off x="4343293" y="5847329"/>
          <a:ext cx="769275" cy="666910"/>
        </a:xfrm>
        <a:prstGeom prst="ellipse">
          <a:avLst/>
        </a:prstGeom>
        <a:solidFill>
          <a:schemeClr val="accent4">
            <a:hueOff val="-961073"/>
            <a:satOff val="-32356"/>
            <a:lumOff val="-786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n-NO" sz="1000" kern="1200"/>
            <a:t>Lytta til andre</a:t>
          </a:r>
        </a:p>
      </dsp:txBody>
      <dsp:txXfrm>
        <a:off x="4455951" y="5944996"/>
        <a:ext cx="543959" cy="471576"/>
      </dsp:txXfrm>
    </dsp:sp>
    <dsp:sp modelId="{29AF100F-790A-45AE-9C7F-A851418E497B}">
      <dsp:nvSpPr>
        <dsp:cNvPr id="0" name=""/>
        <dsp:cNvSpPr/>
      </dsp:nvSpPr>
      <dsp:spPr>
        <a:xfrm rot="6647210">
          <a:off x="3493542" y="5038481"/>
          <a:ext cx="1867791" cy="10333"/>
        </a:xfrm>
        <a:custGeom>
          <a:avLst/>
          <a:gdLst/>
          <a:ahLst/>
          <a:cxnLst/>
          <a:rect l="0" t="0" r="0" b="0"/>
          <a:pathLst>
            <a:path>
              <a:moveTo>
                <a:pt x="0" y="5166"/>
              </a:moveTo>
              <a:lnTo>
                <a:pt x="1867791" y="516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nn-NO" sz="700" kern="1200"/>
        </a:p>
      </dsp:txBody>
      <dsp:txXfrm rot="10800000">
        <a:off x="4380743" y="4996953"/>
        <a:ext cx="93389" cy="93389"/>
      </dsp:txXfrm>
    </dsp:sp>
    <dsp:sp modelId="{EB9301DC-824C-4D8B-8BEF-A682C650A001}">
      <dsp:nvSpPr>
        <dsp:cNvPr id="0" name=""/>
        <dsp:cNvSpPr/>
      </dsp:nvSpPr>
      <dsp:spPr>
        <a:xfrm>
          <a:off x="3607929" y="5899223"/>
          <a:ext cx="738697" cy="660600"/>
        </a:xfrm>
        <a:prstGeom prst="ellipse">
          <a:avLst/>
        </a:prstGeom>
        <a:solidFill>
          <a:schemeClr val="accent4">
            <a:hueOff val="-1035002"/>
            <a:satOff val="-34845"/>
            <a:lumOff val="-846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n-NO" sz="1000" kern="1200"/>
            <a:t>Lært av andre </a:t>
          </a:r>
        </a:p>
      </dsp:txBody>
      <dsp:txXfrm>
        <a:off x="3716109" y="5995966"/>
        <a:ext cx="522337" cy="467114"/>
      </dsp:txXfrm>
    </dsp:sp>
    <dsp:sp modelId="{7EC9609C-775E-4F02-895F-A27D85B82F4D}">
      <dsp:nvSpPr>
        <dsp:cNvPr id="0" name=""/>
        <dsp:cNvSpPr/>
      </dsp:nvSpPr>
      <dsp:spPr>
        <a:xfrm rot="7596560">
          <a:off x="3118851" y="4785420"/>
          <a:ext cx="1794947" cy="10333"/>
        </a:xfrm>
        <a:custGeom>
          <a:avLst/>
          <a:gdLst/>
          <a:ahLst/>
          <a:cxnLst/>
          <a:rect l="0" t="0" r="0" b="0"/>
          <a:pathLst>
            <a:path>
              <a:moveTo>
                <a:pt x="0" y="5166"/>
              </a:moveTo>
              <a:lnTo>
                <a:pt x="1794947" y="516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n-NO" sz="600" kern="1200"/>
        </a:p>
      </dsp:txBody>
      <dsp:txXfrm rot="10800000">
        <a:off x="3971452" y="4745713"/>
        <a:ext cx="89747" cy="89747"/>
      </dsp:txXfrm>
    </dsp:sp>
    <dsp:sp modelId="{8F4FE461-91EA-43DD-A401-8D23E17BEC82}">
      <dsp:nvSpPr>
        <dsp:cNvPr id="0" name=""/>
        <dsp:cNvSpPr/>
      </dsp:nvSpPr>
      <dsp:spPr>
        <a:xfrm>
          <a:off x="2808314" y="5451184"/>
          <a:ext cx="873629" cy="754934"/>
        </a:xfrm>
        <a:prstGeom prst="ellipse">
          <a:avLst/>
        </a:prstGeom>
        <a:solidFill>
          <a:schemeClr val="accent4">
            <a:hueOff val="-1108931"/>
            <a:satOff val="-37334"/>
            <a:lumOff val="-90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n-NO" sz="1000" kern="1200"/>
            <a:t>Utvikla empati </a:t>
          </a:r>
        </a:p>
      </dsp:txBody>
      <dsp:txXfrm>
        <a:off x="2936254" y="5561742"/>
        <a:ext cx="617749" cy="533818"/>
      </dsp:txXfrm>
    </dsp:sp>
    <dsp:sp modelId="{360DB736-5890-45BC-9E83-9B9232F192C0}">
      <dsp:nvSpPr>
        <dsp:cNvPr id="0" name=""/>
        <dsp:cNvSpPr/>
      </dsp:nvSpPr>
      <dsp:spPr>
        <a:xfrm rot="8540693">
          <a:off x="2484816" y="4557104"/>
          <a:ext cx="2110784" cy="10333"/>
        </a:xfrm>
        <a:custGeom>
          <a:avLst/>
          <a:gdLst/>
          <a:ahLst/>
          <a:cxnLst/>
          <a:rect l="0" t="0" r="0" b="0"/>
          <a:pathLst>
            <a:path>
              <a:moveTo>
                <a:pt x="0" y="5166"/>
              </a:moveTo>
              <a:lnTo>
                <a:pt x="2110784" y="516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nn-NO" sz="700" kern="1200"/>
        </a:p>
      </dsp:txBody>
      <dsp:txXfrm rot="10800000">
        <a:off x="3487439" y="4509501"/>
        <a:ext cx="105539" cy="105539"/>
      </dsp:txXfrm>
    </dsp:sp>
    <dsp:sp modelId="{1CADAF28-A170-43EE-A31A-FA179320B440}">
      <dsp:nvSpPr>
        <dsp:cNvPr id="0" name=""/>
        <dsp:cNvSpPr/>
      </dsp:nvSpPr>
      <dsp:spPr>
        <a:xfrm>
          <a:off x="1872203" y="5091154"/>
          <a:ext cx="970258" cy="767737"/>
        </a:xfrm>
        <a:prstGeom prst="ellipse">
          <a:avLst/>
        </a:prstGeom>
        <a:solidFill>
          <a:schemeClr val="accent4">
            <a:hueOff val="-1182859"/>
            <a:satOff val="-39823"/>
            <a:lumOff val="-967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n-NO" sz="1000" kern="1200"/>
            <a:t>Opplevd meistring </a:t>
          </a:r>
        </a:p>
      </dsp:txBody>
      <dsp:txXfrm>
        <a:off x="2014294" y="5203586"/>
        <a:ext cx="686076" cy="542873"/>
      </dsp:txXfrm>
    </dsp:sp>
    <dsp:sp modelId="{A538DC6E-DE46-4E9D-A07A-BAAD789CA668}">
      <dsp:nvSpPr>
        <dsp:cNvPr id="0" name=""/>
        <dsp:cNvSpPr/>
      </dsp:nvSpPr>
      <dsp:spPr>
        <a:xfrm rot="9392829">
          <a:off x="1960651" y="4211571"/>
          <a:ext cx="2395548" cy="10333"/>
        </a:xfrm>
        <a:custGeom>
          <a:avLst/>
          <a:gdLst/>
          <a:ahLst/>
          <a:cxnLst/>
          <a:rect l="0" t="0" r="0" b="0"/>
          <a:pathLst>
            <a:path>
              <a:moveTo>
                <a:pt x="0" y="5166"/>
              </a:moveTo>
              <a:lnTo>
                <a:pt x="2395548" y="516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nn-NO" sz="900" kern="1200"/>
        </a:p>
      </dsp:txBody>
      <dsp:txXfrm rot="10800000">
        <a:off x="3098537" y="4156849"/>
        <a:ext cx="119777" cy="119777"/>
      </dsp:txXfrm>
    </dsp:sp>
    <dsp:sp modelId="{E1E06F02-6CA5-4CE2-A51E-C170DF0E8A68}">
      <dsp:nvSpPr>
        <dsp:cNvPr id="0" name=""/>
        <dsp:cNvSpPr/>
      </dsp:nvSpPr>
      <dsp:spPr>
        <a:xfrm>
          <a:off x="1004798" y="4443078"/>
          <a:ext cx="1118069" cy="930898"/>
        </a:xfrm>
        <a:prstGeom prst="ellipse">
          <a:avLst/>
        </a:prstGeom>
        <a:solidFill>
          <a:schemeClr val="accent4">
            <a:hueOff val="-1256788"/>
            <a:satOff val="-42312"/>
            <a:lumOff val="-1027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n-NO" sz="1000" kern="1200"/>
            <a:t>Opplevd tilhøyring til eit fellesskap </a:t>
          </a:r>
        </a:p>
      </dsp:txBody>
      <dsp:txXfrm>
        <a:off x="1168535" y="4579405"/>
        <a:ext cx="790595" cy="658244"/>
      </dsp:txXfrm>
    </dsp:sp>
    <dsp:sp modelId="{9E154005-030B-45CB-BBB7-C4C20BAF1031}">
      <dsp:nvSpPr>
        <dsp:cNvPr id="0" name=""/>
        <dsp:cNvSpPr/>
      </dsp:nvSpPr>
      <dsp:spPr>
        <a:xfrm rot="10142074">
          <a:off x="2647318" y="3704384"/>
          <a:ext cx="1561453" cy="10333"/>
        </a:xfrm>
        <a:custGeom>
          <a:avLst/>
          <a:gdLst/>
          <a:ahLst/>
          <a:cxnLst/>
          <a:rect l="0" t="0" r="0" b="0"/>
          <a:pathLst>
            <a:path>
              <a:moveTo>
                <a:pt x="0" y="5166"/>
              </a:moveTo>
              <a:lnTo>
                <a:pt x="1561453" y="516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n-NO" sz="500" kern="1200"/>
        </a:p>
      </dsp:txBody>
      <dsp:txXfrm rot="10800000">
        <a:off x="3389008" y="3670515"/>
        <a:ext cx="78072" cy="78072"/>
      </dsp:txXfrm>
    </dsp:sp>
    <dsp:sp modelId="{5B1D1D11-CA7F-4DFC-BF4A-48DCB439FDD6}">
      <dsp:nvSpPr>
        <dsp:cNvPr id="0" name=""/>
        <dsp:cNvSpPr/>
      </dsp:nvSpPr>
      <dsp:spPr>
        <a:xfrm>
          <a:off x="1524226" y="3583564"/>
          <a:ext cx="1160933" cy="764784"/>
        </a:xfrm>
        <a:prstGeom prst="ellipse">
          <a:avLst/>
        </a:prstGeom>
        <a:solidFill>
          <a:schemeClr val="accent4">
            <a:hueOff val="-1330717"/>
            <a:satOff val="-44800"/>
            <a:lumOff val="-1088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n-NO" sz="1000" kern="1200"/>
            <a:t>Hevda seg sjølv og sett andre sine behov </a:t>
          </a:r>
        </a:p>
      </dsp:txBody>
      <dsp:txXfrm>
        <a:off x="1694241" y="3695564"/>
        <a:ext cx="820903" cy="540784"/>
      </dsp:txXfrm>
    </dsp:sp>
    <dsp:sp modelId="{FF827C83-35FA-4552-9916-2F6C6E5F9CB9}">
      <dsp:nvSpPr>
        <dsp:cNvPr id="0" name=""/>
        <dsp:cNvSpPr/>
      </dsp:nvSpPr>
      <dsp:spPr>
        <a:xfrm rot="10956064">
          <a:off x="1942774" y="3298937"/>
          <a:ext cx="2235836" cy="10333"/>
        </a:xfrm>
        <a:custGeom>
          <a:avLst/>
          <a:gdLst/>
          <a:ahLst/>
          <a:cxnLst/>
          <a:rect l="0" t="0" r="0" b="0"/>
          <a:pathLst>
            <a:path>
              <a:moveTo>
                <a:pt x="0" y="5166"/>
              </a:moveTo>
              <a:lnTo>
                <a:pt x="2235836" y="516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nn-NO" sz="800" kern="1200"/>
        </a:p>
      </dsp:txBody>
      <dsp:txXfrm rot="10800000">
        <a:off x="3004796" y="3248208"/>
        <a:ext cx="111791" cy="111791"/>
      </dsp:txXfrm>
    </dsp:sp>
    <dsp:sp modelId="{99E56778-A553-40C3-9926-66A51CC8F5A0}">
      <dsp:nvSpPr>
        <dsp:cNvPr id="0" name=""/>
        <dsp:cNvSpPr/>
      </dsp:nvSpPr>
      <dsp:spPr>
        <a:xfrm>
          <a:off x="864084" y="2858899"/>
          <a:ext cx="1081028" cy="739941"/>
        </a:xfrm>
        <a:prstGeom prst="ellipse">
          <a:avLst/>
        </a:prstGeom>
        <a:solidFill>
          <a:schemeClr val="accent4">
            <a:hueOff val="-1404646"/>
            <a:satOff val="-47289"/>
            <a:lumOff val="-1148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n-NO" sz="1000" kern="1200" dirty="0"/>
            <a:t>Kommunisert på tvers av kultur </a:t>
          </a:r>
        </a:p>
      </dsp:txBody>
      <dsp:txXfrm>
        <a:off x="1022397" y="2967261"/>
        <a:ext cx="764402" cy="523217"/>
      </dsp:txXfrm>
    </dsp:sp>
    <dsp:sp modelId="{1E84A374-491D-4719-A240-656E8102BCA7}">
      <dsp:nvSpPr>
        <dsp:cNvPr id="0" name=""/>
        <dsp:cNvSpPr/>
      </dsp:nvSpPr>
      <dsp:spPr>
        <a:xfrm rot="11680059">
          <a:off x="2543441" y="2954033"/>
          <a:ext cx="1692760" cy="10333"/>
        </a:xfrm>
        <a:custGeom>
          <a:avLst/>
          <a:gdLst/>
          <a:ahLst/>
          <a:cxnLst/>
          <a:rect l="0" t="0" r="0" b="0"/>
          <a:pathLst>
            <a:path>
              <a:moveTo>
                <a:pt x="0" y="5166"/>
              </a:moveTo>
              <a:lnTo>
                <a:pt x="1692760" y="516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n-NO" sz="600" kern="1200"/>
        </a:p>
      </dsp:txBody>
      <dsp:txXfrm rot="10800000">
        <a:off x="3347502" y="2916881"/>
        <a:ext cx="84638" cy="84638"/>
      </dsp:txXfrm>
    </dsp:sp>
    <dsp:sp modelId="{DE1B535E-C789-48F9-9661-DE8D632D73EC}">
      <dsp:nvSpPr>
        <dsp:cNvPr id="0" name=""/>
        <dsp:cNvSpPr/>
      </dsp:nvSpPr>
      <dsp:spPr>
        <a:xfrm>
          <a:off x="1563853" y="2210830"/>
          <a:ext cx="1033708" cy="811440"/>
        </a:xfrm>
        <a:prstGeom prst="ellipse">
          <a:avLst/>
        </a:prstGeom>
        <a:solidFill>
          <a:schemeClr val="accent4">
            <a:hueOff val="-1478574"/>
            <a:satOff val="-49778"/>
            <a:lumOff val="-1209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n-NO" sz="1000" kern="1200"/>
            <a:t>Lært haldningar og verdiar </a:t>
          </a:r>
        </a:p>
      </dsp:txBody>
      <dsp:txXfrm>
        <a:off x="1715236" y="2329663"/>
        <a:ext cx="730942" cy="573774"/>
      </dsp:txXfrm>
    </dsp:sp>
    <dsp:sp modelId="{7CD5A60F-53B8-4546-A130-1F983CBCE712}">
      <dsp:nvSpPr>
        <dsp:cNvPr id="0" name=""/>
        <dsp:cNvSpPr/>
      </dsp:nvSpPr>
      <dsp:spPr>
        <a:xfrm rot="12444350">
          <a:off x="2103900" y="2459420"/>
          <a:ext cx="2311437" cy="10333"/>
        </a:xfrm>
        <a:custGeom>
          <a:avLst/>
          <a:gdLst/>
          <a:ahLst/>
          <a:cxnLst/>
          <a:rect l="0" t="0" r="0" b="0"/>
          <a:pathLst>
            <a:path>
              <a:moveTo>
                <a:pt x="0" y="5166"/>
              </a:moveTo>
              <a:lnTo>
                <a:pt x="2311437" y="516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nn-NO" sz="800" kern="1200"/>
        </a:p>
      </dsp:txBody>
      <dsp:txXfrm rot="10800000">
        <a:off x="3201833" y="2406801"/>
        <a:ext cx="115571" cy="115571"/>
      </dsp:txXfrm>
    </dsp:sp>
    <dsp:sp modelId="{9BC07702-810C-422A-AE9F-B187C487486E}">
      <dsp:nvSpPr>
        <dsp:cNvPr id="0" name=""/>
        <dsp:cNvSpPr/>
      </dsp:nvSpPr>
      <dsp:spPr>
        <a:xfrm>
          <a:off x="1224142" y="1346737"/>
          <a:ext cx="1139859" cy="715985"/>
        </a:xfrm>
        <a:prstGeom prst="ellipse">
          <a:avLst/>
        </a:prstGeom>
        <a:solidFill>
          <a:schemeClr val="accent4">
            <a:hueOff val="-1552503"/>
            <a:satOff val="-52267"/>
            <a:lumOff val="-1269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n-NO" sz="1000" kern="1200"/>
            <a:t>Løyst konfliktar </a:t>
          </a:r>
        </a:p>
      </dsp:txBody>
      <dsp:txXfrm>
        <a:off x="1391070" y="1451591"/>
        <a:ext cx="806003" cy="506277"/>
      </dsp:txXfrm>
    </dsp:sp>
    <dsp:sp modelId="{0E4845D8-527F-4DC3-9FE7-57004D7EBCD5}">
      <dsp:nvSpPr>
        <dsp:cNvPr id="0" name=""/>
        <dsp:cNvSpPr/>
      </dsp:nvSpPr>
      <dsp:spPr>
        <a:xfrm rot="13345623">
          <a:off x="2517144" y="2074512"/>
          <a:ext cx="2195146" cy="10333"/>
        </a:xfrm>
        <a:custGeom>
          <a:avLst/>
          <a:gdLst/>
          <a:ahLst/>
          <a:cxnLst/>
          <a:rect l="0" t="0" r="0" b="0"/>
          <a:pathLst>
            <a:path>
              <a:moveTo>
                <a:pt x="0" y="5166"/>
              </a:moveTo>
              <a:lnTo>
                <a:pt x="2195146" y="516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nn-NO" sz="800" kern="1200"/>
        </a:p>
      </dsp:txBody>
      <dsp:txXfrm rot="10800000">
        <a:off x="3559839" y="2024800"/>
        <a:ext cx="109757" cy="109757"/>
      </dsp:txXfrm>
    </dsp:sp>
    <dsp:sp modelId="{AD26ED6E-3D04-44D7-8F3E-3547D49E9C80}">
      <dsp:nvSpPr>
        <dsp:cNvPr id="0" name=""/>
        <dsp:cNvSpPr/>
      </dsp:nvSpPr>
      <dsp:spPr>
        <a:xfrm>
          <a:off x="1872199" y="544804"/>
          <a:ext cx="1120851" cy="908903"/>
        </a:xfrm>
        <a:prstGeom prst="ellipse">
          <a:avLst/>
        </a:prstGeom>
        <a:solidFill>
          <a:schemeClr val="accent4">
            <a:hueOff val="-1626432"/>
            <a:satOff val="-54756"/>
            <a:lumOff val="-1330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n-NO" sz="1000" kern="1200" dirty="0"/>
            <a:t>Erfart korleis teknikk kan nyttast </a:t>
          </a:r>
        </a:p>
      </dsp:txBody>
      <dsp:txXfrm>
        <a:off x="2036344" y="677910"/>
        <a:ext cx="792561" cy="642691"/>
      </dsp:txXfrm>
    </dsp:sp>
    <dsp:sp modelId="{7348C1D2-C748-406A-B85E-644C9132FAD5}">
      <dsp:nvSpPr>
        <dsp:cNvPr id="0" name=""/>
        <dsp:cNvSpPr/>
      </dsp:nvSpPr>
      <dsp:spPr>
        <a:xfrm rot="14480342">
          <a:off x="3427591" y="1930023"/>
          <a:ext cx="1656175" cy="10333"/>
        </a:xfrm>
        <a:custGeom>
          <a:avLst/>
          <a:gdLst/>
          <a:ahLst/>
          <a:cxnLst/>
          <a:rect l="0" t="0" r="0" b="0"/>
          <a:pathLst>
            <a:path>
              <a:moveTo>
                <a:pt x="0" y="5166"/>
              </a:moveTo>
              <a:lnTo>
                <a:pt x="1656175" y="516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n-NO" sz="600" kern="1200"/>
        </a:p>
      </dsp:txBody>
      <dsp:txXfrm rot="10800000">
        <a:off x="4214274" y="1893785"/>
        <a:ext cx="82808" cy="82808"/>
      </dsp:txXfrm>
    </dsp:sp>
    <dsp:sp modelId="{21038E3A-D2DB-42B8-B277-5343C6349EC9}">
      <dsp:nvSpPr>
        <dsp:cNvPr id="0" name=""/>
        <dsp:cNvSpPr/>
      </dsp:nvSpPr>
      <dsp:spPr>
        <a:xfrm>
          <a:off x="2985400" y="126764"/>
          <a:ext cx="1191064" cy="1147960"/>
        </a:xfrm>
        <a:prstGeom prst="ellipse">
          <a:avLst/>
        </a:prstGeom>
        <a:solidFill>
          <a:schemeClr val="accent4">
            <a:hueOff val="-1700360"/>
            <a:satOff val="-57245"/>
            <a:lumOff val="-1390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n-NO" sz="1000" kern="1200" dirty="0"/>
            <a:t>Lært om ulike rom, storleikar, sortert og samanlikna </a:t>
          </a:r>
        </a:p>
      </dsp:txBody>
      <dsp:txXfrm>
        <a:off x="3159827" y="294879"/>
        <a:ext cx="842210" cy="811730"/>
      </dsp:txXfrm>
    </dsp:sp>
    <dsp:sp modelId="{5B01C557-8997-4736-A179-416318607CED}">
      <dsp:nvSpPr>
        <dsp:cNvPr id="0" name=""/>
        <dsp:cNvSpPr/>
      </dsp:nvSpPr>
      <dsp:spPr>
        <a:xfrm rot="15531927">
          <a:off x="3784408" y="1666955"/>
          <a:ext cx="1859956" cy="10333"/>
        </a:xfrm>
        <a:custGeom>
          <a:avLst/>
          <a:gdLst/>
          <a:ahLst/>
          <a:cxnLst/>
          <a:rect l="0" t="0" r="0" b="0"/>
          <a:pathLst>
            <a:path>
              <a:moveTo>
                <a:pt x="0" y="5166"/>
              </a:moveTo>
              <a:lnTo>
                <a:pt x="1859956" y="5166"/>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nn-NO" sz="700" kern="1200"/>
        </a:p>
      </dsp:txBody>
      <dsp:txXfrm rot="10800000">
        <a:off x="4667887" y="1625623"/>
        <a:ext cx="92997" cy="92997"/>
      </dsp:txXfrm>
    </dsp:sp>
    <dsp:sp modelId="{634266E6-1CE4-4D86-B87F-1C427F413361}">
      <dsp:nvSpPr>
        <dsp:cNvPr id="0" name=""/>
        <dsp:cNvSpPr/>
      </dsp:nvSpPr>
      <dsp:spPr>
        <a:xfrm>
          <a:off x="4176465" y="50589"/>
          <a:ext cx="579128" cy="719349"/>
        </a:xfrm>
        <a:prstGeom prst="ellipse">
          <a:avLst/>
        </a:prstGeom>
        <a:solidFill>
          <a:schemeClr val="accent4">
            <a:hueOff val="-1774289"/>
            <a:satOff val="-59734"/>
            <a:lumOff val="-1451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n-NO" sz="1000" kern="1200"/>
            <a:t>Vore fysisk aktiv </a:t>
          </a:r>
        </a:p>
      </dsp:txBody>
      <dsp:txXfrm>
        <a:off x="4261276" y="155935"/>
        <a:ext cx="409506" cy="50865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1"/>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endParaRPr lang="nb-NO"/>
          </a:p>
        </p:txBody>
      </p:sp>
      <p:sp>
        <p:nvSpPr>
          <p:cNvPr id="59395" name="Rectangle 3"/>
          <p:cNvSpPr>
            <a:spLocks noGrp="1" noChangeArrowheads="1"/>
          </p:cNvSpPr>
          <p:nvPr>
            <p:ph type="dt" sz="quarter" idx="1"/>
          </p:nvPr>
        </p:nvSpPr>
        <p:spPr bwMode="auto">
          <a:xfrm>
            <a:off x="3852016" y="1"/>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fld id="{E41DE9A7-60A8-4921-B6F9-1A9A042C80B5}" type="datetimeFigureOut">
              <a:rPr lang="nb-NO"/>
              <a:pPr>
                <a:defRPr/>
              </a:pPr>
              <a:t>31.10.2023</a:t>
            </a:fld>
            <a:endParaRPr lang="nb-NO"/>
          </a:p>
        </p:txBody>
      </p:sp>
      <p:sp>
        <p:nvSpPr>
          <p:cNvPr id="59396" name="Rectangle 4"/>
          <p:cNvSpPr>
            <a:spLocks noGrp="1" noChangeArrowheads="1"/>
          </p:cNvSpPr>
          <p:nvPr>
            <p:ph type="ftr" sz="quarter" idx="2"/>
          </p:nvPr>
        </p:nvSpPr>
        <p:spPr bwMode="auto">
          <a:xfrm>
            <a:off x="0" y="9430307"/>
            <a:ext cx="2945659" cy="4963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vl1pPr>
          </a:lstStyle>
          <a:p>
            <a:pPr>
              <a:defRPr/>
            </a:pPr>
            <a:endParaRPr lang="nb-NO"/>
          </a:p>
        </p:txBody>
      </p:sp>
      <p:sp>
        <p:nvSpPr>
          <p:cNvPr id="59397" name="Rectangle 5"/>
          <p:cNvSpPr>
            <a:spLocks noGrp="1" noChangeArrowheads="1"/>
          </p:cNvSpPr>
          <p:nvPr>
            <p:ph type="sldNum" sz="quarter" idx="3"/>
          </p:nvPr>
        </p:nvSpPr>
        <p:spPr bwMode="auto">
          <a:xfrm>
            <a:off x="3852016" y="9430307"/>
            <a:ext cx="2945659" cy="4963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vl1pPr>
          </a:lstStyle>
          <a:p>
            <a:pPr>
              <a:defRPr/>
            </a:pPr>
            <a:fld id="{ED831B17-BF08-4E97-A0BD-54D2D85ACA10}" type="slidenum">
              <a:rPr lang="nb-NO"/>
              <a:pPr>
                <a:defRPr/>
              </a:pPr>
              <a:t>‹#›</a:t>
            </a:fld>
            <a:endParaRPr lang="nb-NO"/>
          </a:p>
        </p:txBody>
      </p:sp>
    </p:spTree>
    <p:extLst>
      <p:ext uri="{BB962C8B-B14F-4D97-AF65-F5344CB8AC3E}">
        <p14:creationId xmlns:p14="http://schemas.microsoft.com/office/powerpoint/2010/main" val="33496837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1440" tIns="45720" rIns="91440" bIns="45720" rtlCol="0"/>
          <a:lstStyle>
            <a:lvl1pPr algn="l" eaLnBrk="1" fontAlgn="auto" hangingPunct="1">
              <a:spcBef>
                <a:spcPts val="0"/>
              </a:spcBef>
              <a:spcAft>
                <a:spcPts val="0"/>
              </a:spcAft>
              <a:defRPr sz="1200" i="0">
                <a:solidFill>
                  <a:schemeClr val="tx1"/>
                </a:solidFill>
                <a:latin typeface="+mn-lt"/>
                <a:cs typeface="+mn-cs"/>
              </a:defRPr>
            </a:lvl1pPr>
          </a:lstStyle>
          <a:p>
            <a:pPr>
              <a:defRPr/>
            </a:pPr>
            <a:endParaRPr lang="en-US"/>
          </a:p>
        </p:txBody>
      </p:sp>
      <p:sp>
        <p:nvSpPr>
          <p:cNvPr id="3" name="Date Placeholder 2"/>
          <p:cNvSpPr>
            <a:spLocks noGrp="1"/>
          </p:cNvSpPr>
          <p:nvPr>
            <p:ph type="dt" idx="1"/>
          </p:nvPr>
        </p:nvSpPr>
        <p:spPr>
          <a:xfrm>
            <a:off x="3850443" y="1"/>
            <a:ext cx="2945659" cy="496332"/>
          </a:xfrm>
          <a:prstGeom prst="rect">
            <a:avLst/>
          </a:prstGeom>
        </p:spPr>
        <p:txBody>
          <a:bodyPr vert="horz" lIns="91440" tIns="45720" rIns="91440" bIns="45720" rtlCol="0"/>
          <a:lstStyle>
            <a:lvl1pPr algn="r" eaLnBrk="1" fontAlgn="auto" hangingPunct="1">
              <a:spcBef>
                <a:spcPts val="0"/>
              </a:spcBef>
              <a:spcAft>
                <a:spcPts val="0"/>
              </a:spcAft>
              <a:defRPr sz="1200" i="0">
                <a:solidFill>
                  <a:schemeClr val="tx1"/>
                </a:solidFill>
                <a:latin typeface="+mn-lt"/>
                <a:cs typeface="+mn-cs"/>
              </a:defRPr>
            </a:lvl1pPr>
          </a:lstStyle>
          <a:p>
            <a:pPr>
              <a:defRPr/>
            </a:pPr>
            <a:fld id="{D0CDE0AB-73F1-4E70-AACF-5EC40106926A}" type="datetimeFigureOut">
              <a:rPr lang="en-US"/>
              <a:pPr>
                <a:defRPr/>
              </a:pPr>
              <a:t>10/31/2023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951"/>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711"/>
            <a:ext cx="2945659" cy="496332"/>
          </a:xfrm>
          <a:prstGeom prst="rect">
            <a:avLst/>
          </a:prstGeom>
        </p:spPr>
        <p:txBody>
          <a:bodyPr vert="horz" lIns="91440" tIns="45720" rIns="91440" bIns="45720" rtlCol="0" anchor="b"/>
          <a:lstStyle>
            <a:lvl1pPr algn="l" eaLnBrk="1" fontAlgn="auto" hangingPunct="1">
              <a:spcBef>
                <a:spcPts val="0"/>
              </a:spcBef>
              <a:spcAft>
                <a:spcPts val="0"/>
              </a:spcAft>
              <a:defRPr sz="1200" i="0">
                <a:solidFill>
                  <a:schemeClr val="tx1"/>
                </a:solidFill>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0443" y="9428711"/>
            <a:ext cx="2945659" cy="496332"/>
          </a:xfrm>
          <a:prstGeom prst="rect">
            <a:avLst/>
          </a:prstGeom>
        </p:spPr>
        <p:txBody>
          <a:bodyPr vert="horz" lIns="91440" tIns="45720" rIns="91440" bIns="45720" rtlCol="0" anchor="b"/>
          <a:lstStyle>
            <a:lvl1pPr algn="r" eaLnBrk="1" fontAlgn="auto" hangingPunct="1">
              <a:spcBef>
                <a:spcPts val="0"/>
              </a:spcBef>
              <a:spcAft>
                <a:spcPts val="0"/>
              </a:spcAft>
              <a:defRPr sz="1200" i="0">
                <a:solidFill>
                  <a:schemeClr val="tx1"/>
                </a:solidFill>
                <a:latin typeface="+mn-lt"/>
                <a:cs typeface="+mn-cs"/>
              </a:defRPr>
            </a:lvl1pPr>
          </a:lstStyle>
          <a:p>
            <a:pPr>
              <a:defRPr/>
            </a:pPr>
            <a:fld id="{FE995ADF-0EFF-48B3-A43F-4B8807E2AED2}" type="slidenum">
              <a:rPr lang="en-US"/>
              <a:pPr>
                <a:defRPr/>
              </a:pPr>
              <a:t>‹#›</a:t>
            </a:fld>
            <a:endParaRPr lang="en-US"/>
          </a:p>
        </p:txBody>
      </p:sp>
    </p:spTree>
    <p:extLst>
      <p:ext uri="{BB962C8B-B14F-4D97-AF65-F5344CB8AC3E}">
        <p14:creationId xmlns:p14="http://schemas.microsoft.com/office/powerpoint/2010/main" val="346267030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pPr>
              <a:defRPr/>
            </a:pPr>
            <a:fld id="{FE995ADF-0EFF-48B3-A43F-4B8807E2AED2}" type="slidenum">
              <a:rPr lang="en-US" smtClean="0"/>
              <a:pPr>
                <a:defRPr/>
              </a:pPr>
              <a:t>1</a:t>
            </a:fld>
            <a:endParaRPr lang="en-US"/>
          </a:p>
        </p:txBody>
      </p:sp>
    </p:spTree>
    <p:extLst>
      <p:ext uri="{BB962C8B-B14F-4D97-AF65-F5344CB8AC3E}">
        <p14:creationId xmlns:p14="http://schemas.microsoft.com/office/powerpoint/2010/main" val="4147919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pPr>
              <a:defRPr/>
            </a:pPr>
            <a:fld id="{FE995ADF-0EFF-48B3-A43F-4B8807E2AED2}" type="slidenum">
              <a:rPr lang="en-US" smtClean="0"/>
              <a:pPr>
                <a:defRPr/>
              </a:pPr>
              <a:t>13</a:t>
            </a:fld>
            <a:endParaRPr lang="en-US"/>
          </a:p>
        </p:txBody>
      </p:sp>
    </p:spTree>
    <p:extLst>
      <p:ext uri="{BB962C8B-B14F-4D97-AF65-F5344CB8AC3E}">
        <p14:creationId xmlns:p14="http://schemas.microsoft.com/office/powerpoint/2010/main" val="2141602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pPr>
              <a:defRPr/>
            </a:pPr>
            <a:fld id="{FE995ADF-0EFF-48B3-A43F-4B8807E2AED2}" type="slidenum">
              <a:rPr lang="en-US" smtClean="0"/>
              <a:pPr>
                <a:defRPr/>
              </a:pPr>
              <a:t>14</a:t>
            </a:fld>
            <a:endParaRPr lang="en-US"/>
          </a:p>
        </p:txBody>
      </p:sp>
    </p:spTree>
    <p:extLst>
      <p:ext uri="{BB962C8B-B14F-4D97-AF65-F5344CB8AC3E}">
        <p14:creationId xmlns:p14="http://schemas.microsoft.com/office/powerpoint/2010/main" val="1327198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pPr>
              <a:defRPr/>
            </a:pPr>
            <a:fld id="{FE995ADF-0EFF-48B3-A43F-4B8807E2AED2}" type="slidenum">
              <a:rPr lang="en-US" smtClean="0"/>
              <a:pPr>
                <a:defRPr/>
              </a:pPr>
              <a:t>15</a:t>
            </a:fld>
            <a:endParaRPr lang="en-US"/>
          </a:p>
        </p:txBody>
      </p:sp>
    </p:spTree>
    <p:extLst>
      <p:ext uri="{BB962C8B-B14F-4D97-AF65-F5344CB8AC3E}">
        <p14:creationId xmlns:p14="http://schemas.microsoft.com/office/powerpoint/2010/main" val="1550142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pPr>
              <a:defRPr/>
            </a:pPr>
            <a:fld id="{FE995ADF-0EFF-48B3-A43F-4B8807E2AED2}" type="slidenum">
              <a:rPr lang="en-US" smtClean="0"/>
              <a:pPr>
                <a:defRPr/>
              </a:pPr>
              <a:t>16</a:t>
            </a:fld>
            <a:endParaRPr lang="en-US"/>
          </a:p>
        </p:txBody>
      </p:sp>
    </p:spTree>
    <p:extLst>
      <p:ext uri="{BB962C8B-B14F-4D97-AF65-F5344CB8AC3E}">
        <p14:creationId xmlns:p14="http://schemas.microsoft.com/office/powerpoint/2010/main" val="36528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pPr>
              <a:defRPr/>
            </a:pPr>
            <a:fld id="{FE995ADF-0EFF-48B3-A43F-4B8807E2AED2}" type="slidenum">
              <a:rPr lang="en-US" smtClean="0"/>
              <a:pPr>
                <a:defRPr/>
              </a:pPr>
              <a:t>17</a:t>
            </a:fld>
            <a:endParaRPr lang="en-US"/>
          </a:p>
        </p:txBody>
      </p:sp>
    </p:spTree>
    <p:extLst>
      <p:ext uri="{BB962C8B-B14F-4D97-AF65-F5344CB8AC3E}">
        <p14:creationId xmlns:p14="http://schemas.microsoft.com/office/powerpoint/2010/main" val="2640589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794C75-8A8B-4145-BEAD-A245FEAFCCD2}" type="slidenum">
              <a:rPr lang="en-US" smtClean="0"/>
              <a:pPr fontAlgn="base">
                <a:spcBef>
                  <a:spcPct val="0"/>
                </a:spcBef>
                <a:spcAft>
                  <a:spcPct val="0"/>
                </a:spcAft>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pPr>
              <a:defRPr/>
            </a:pPr>
            <a:fld id="{FE995ADF-0EFF-48B3-A43F-4B8807E2AED2}" type="slidenum">
              <a:rPr lang="en-US" smtClean="0"/>
              <a:pPr>
                <a:defRPr/>
              </a:pPr>
              <a:t>19</a:t>
            </a:fld>
            <a:endParaRPr lang="en-US"/>
          </a:p>
        </p:txBody>
      </p:sp>
    </p:spTree>
    <p:extLst>
      <p:ext uri="{BB962C8B-B14F-4D97-AF65-F5344CB8AC3E}">
        <p14:creationId xmlns:p14="http://schemas.microsoft.com/office/powerpoint/2010/main" val="4235448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41E621-3FF9-417A-AD84-194ACCEA93D4}" type="slidenum">
              <a:rPr lang="en-US" smtClean="0"/>
              <a:pPr fontAlgn="base">
                <a:spcBef>
                  <a:spcPct val="0"/>
                </a:spcBef>
                <a:spcAft>
                  <a:spcPct val="0"/>
                </a:spcAft>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pPr>
              <a:defRPr/>
            </a:pPr>
            <a:fld id="{FE995ADF-0EFF-48B3-A43F-4B8807E2AED2}" type="slidenum">
              <a:rPr lang="en-US" smtClean="0"/>
              <a:pPr>
                <a:defRPr/>
              </a:pPr>
              <a:t>21</a:t>
            </a:fld>
            <a:endParaRPr lang="en-US"/>
          </a:p>
        </p:txBody>
      </p:sp>
    </p:spTree>
    <p:extLst>
      <p:ext uri="{BB962C8B-B14F-4D97-AF65-F5344CB8AC3E}">
        <p14:creationId xmlns:p14="http://schemas.microsoft.com/office/powerpoint/2010/main" val="3820353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pPr>
              <a:defRPr/>
            </a:pPr>
            <a:fld id="{FE995ADF-0EFF-48B3-A43F-4B8807E2AED2}" type="slidenum">
              <a:rPr lang="en-US" smtClean="0"/>
              <a:pPr>
                <a:defRPr/>
              </a:pPr>
              <a:t>22</a:t>
            </a:fld>
            <a:endParaRPr lang="en-US"/>
          </a:p>
        </p:txBody>
      </p:sp>
    </p:spTree>
    <p:extLst>
      <p:ext uri="{BB962C8B-B14F-4D97-AF65-F5344CB8AC3E}">
        <p14:creationId xmlns:p14="http://schemas.microsoft.com/office/powerpoint/2010/main" val="1758492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pPr>
              <a:defRPr/>
            </a:pPr>
            <a:fld id="{FE995ADF-0EFF-48B3-A43F-4B8807E2AED2}" type="slidenum">
              <a:rPr lang="en-US" smtClean="0"/>
              <a:pPr>
                <a:defRPr/>
              </a:pPr>
              <a:t>2</a:t>
            </a:fld>
            <a:endParaRPr lang="en-US"/>
          </a:p>
        </p:txBody>
      </p:sp>
    </p:spTree>
    <p:extLst>
      <p:ext uri="{BB962C8B-B14F-4D97-AF65-F5344CB8AC3E}">
        <p14:creationId xmlns:p14="http://schemas.microsoft.com/office/powerpoint/2010/main" val="1235989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014E99-B115-49D5-938E-C40A3C9D03FE}" type="slidenum">
              <a:rPr lang="en-US" smtClean="0"/>
              <a:pPr fontAlgn="base">
                <a:spcBef>
                  <a:spcPct val="0"/>
                </a:spcBef>
                <a:spcAft>
                  <a:spcPct val="0"/>
                </a:spcAft>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pPr>
              <a:defRPr/>
            </a:pPr>
            <a:fld id="{FE995ADF-0EFF-48B3-A43F-4B8807E2AED2}" type="slidenum">
              <a:rPr lang="en-US" smtClean="0"/>
              <a:pPr>
                <a:defRPr/>
              </a:pPr>
              <a:t>25</a:t>
            </a:fld>
            <a:endParaRPr lang="en-US"/>
          </a:p>
        </p:txBody>
      </p:sp>
    </p:spTree>
    <p:extLst>
      <p:ext uri="{BB962C8B-B14F-4D97-AF65-F5344CB8AC3E}">
        <p14:creationId xmlns:p14="http://schemas.microsoft.com/office/powerpoint/2010/main" val="1214105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n-NO" altLang="nb-NO" dirty="0"/>
          </a:p>
        </p:txBody>
      </p:sp>
      <p:sp>
        <p:nvSpPr>
          <p:cNvPr id="4" name="Plassholder for lysbildenummer 3"/>
          <p:cNvSpPr>
            <a:spLocks noGrp="1"/>
          </p:cNvSpPr>
          <p:nvPr>
            <p:ph type="sldNum" sz="quarter" idx="5"/>
          </p:nvPr>
        </p:nvSpPr>
        <p:spPr/>
        <p:txBody>
          <a:bodyPr/>
          <a:lstStyle/>
          <a:p>
            <a:pPr>
              <a:defRPr/>
            </a:pPr>
            <a:fld id="{2EED36A7-2A1E-41E1-BED2-0598052B113B}" type="slidenum">
              <a:rPr lang="en-US" smtClean="0"/>
              <a:pPr>
                <a:defRPr/>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pPr>
              <a:defRPr/>
            </a:pPr>
            <a:fld id="{FE995ADF-0EFF-48B3-A43F-4B8807E2AED2}" type="slidenum">
              <a:rPr lang="en-US" smtClean="0"/>
              <a:pPr>
                <a:defRPr/>
              </a:pPr>
              <a:t>27</a:t>
            </a:fld>
            <a:endParaRPr lang="en-US"/>
          </a:p>
        </p:txBody>
      </p:sp>
    </p:spTree>
    <p:extLst>
      <p:ext uri="{BB962C8B-B14F-4D97-AF65-F5344CB8AC3E}">
        <p14:creationId xmlns:p14="http://schemas.microsoft.com/office/powerpoint/2010/main" val="1292259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dirty="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F99D21-3BA9-403D-BDC3-D91D04A96F3E}" type="slidenum">
              <a:rPr lang="en-US" smtClean="0"/>
              <a:pPr fontAlgn="base">
                <a:spcBef>
                  <a:spcPct val="0"/>
                </a:spcBef>
                <a:spcAft>
                  <a:spcPct val="0"/>
                </a:spcAft>
                <a:defRPr/>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pPr>
              <a:defRPr/>
            </a:pPr>
            <a:fld id="{FE995ADF-0EFF-48B3-A43F-4B8807E2AED2}" type="slidenum">
              <a:rPr lang="en-US" smtClean="0"/>
              <a:pPr>
                <a:defRPr/>
              </a:pPr>
              <a:t>29</a:t>
            </a:fld>
            <a:endParaRPr lang="en-US"/>
          </a:p>
        </p:txBody>
      </p:sp>
    </p:spTree>
    <p:extLst>
      <p:ext uri="{BB962C8B-B14F-4D97-AF65-F5344CB8AC3E}">
        <p14:creationId xmlns:p14="http://schemas.microsoft.com/office/powerpoint/2010/main" val="2842334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a:defRPr/>
            </a:pPr>
            <a:fld id="{FE995ADF-0EFF-48B3-A43F-4B8807E2AED2}" type="slidenum">
              <a:rPr lang="en-US" smtClean="0"/>
              <a:pPr>
                <a:defRPr/>
              </a:pPr>
              <a:t>30</a:t>
            </a:fld>
            <a:endParaRPr lang="en-US"/>
          </a:p>
        </p:txBody>
      </p:sp>
    </p:spTree>
    <p:extLst>
      <p:ext uri="{BB962C8B-B14F-4D97-AF65-F5344CB8AC3E}">
        <p14:creationId xmlns:p14="http://schemas.microsoft.com/office/powerpoint/2010/main" val="4127990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pPr>
              <a:defRPr/>
            </a:pPr>
            <a:fld id="{FE995ADF-0EFF-48B3-A43F-4B8807E2AED2}" type="slidenum">
              <a:rPr lang="en-US" smtClean="0"/>
              <a:pPr>
                <a:defRPr/>
              </a:pPr>
              <a:t>31</a:t>
            </a:fld>
            <a:endParaRPr lang="en-US"/>
          </a:p>
        </p:txBody>
      </p:sp>
    </p:spTree>
    <p:extLst>
      <p:ext uri="{BB962C8B-B14F-4D97-AF65-F5344CB8AC3E}">
        <p14:creationId xmlns:p14="http://schemas.microsoft.com/office/powerpoint/2010/main" val="2756288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dirty="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127AAE-FC25-4ADF-8804-226F9CFF5BDB}" type="slidenum">
              <a:rPr lang="en-US" smtClean="0"/>
              <a:pPr fontAlgn="base">
                <a:spcBef>
                  <a:spcPct val="0"/>
                </a:spcBef>
                <a:spcAft>
                  <a:spcPct val="0"/>
                </a:spcAft>
                <a:defRPr/>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pPr>
              <a:defRPr/>
            </a:pPr>
            <a:fld id="{FE995ADF-0EFF-48B3-A43F-4B8807E2AED2}" type="slidenum">
              <a:rPr lang="en-US" smtClean="0"/>
              <a:pPr>
                <a:defRPr/>
              </a:pPr>
              <a:t>33</a:t>
            </a:fld>
            <a:endParaRPr lang="en-US"/>
          </a:p>
        </p:txBody>
      </p:sp>
    </p:spTree>
    <p:extLst>
      <p:ext uri="{BB962C8B-B14F-4D97-AF65-F5344CB8AC3E}">
        <p14:creationId xmlns:p14="http://schemas.microsoft.com/office/powerpoint/2010/main" val="160559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pPr>
              <a:defRPr/>
            </a:pPr>
            <a:fld id="{FE995ADF-0EFF-48B3-A43F-4B8807E2AED2}" type="slidenum">
              <a:rPr lang="en-US" smtClean="0"/>
              <a:pPr>
                <a:defRPr/>
              </a:pPr>
              <a:t>3</a:t>
            </a:fld>
            <a:endParaRPr lang="en-US"/>
          </a:p>
        </p:txBody>
      </p:sp>
    </p:spTree>
    <p:extLst>
      <p:ext uri="{BB962C8B-B14F-4D97-AF65-F5344CB8AC3E}">
        <p14:creationId xmlns:p14="http://schemas.microsoft.com/office/powerpoint/2010/main" val="1935244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B60520-F891-4598-83DD-AE182A4B7C47}" type="slidenum">
              <a:rPr lang="en-US" smtClean="0"/>
              <a:pPr fontAlgn="base">
                <a:spcBef>
                  <a:spcPct val="0"/>
                </a:spcBef>
                <a:spcAft>
                  <a:spcPct val="0"/>
                </a:spcAft>
                <a:defRPr/>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pPr>
              <a:defRPr/>
            </a:pPr>
            <a:fld id="{FE995ADF-0EFF-48B3-A43F-4B8807E2AED2}" type="slidenum">
              <a:rPr lang="en-US" smtClean="0"/>
              <a:pPr>
                <a:defRPr/>
              </a:pPr>
              <a:t>35</a:t>
            </a:fld>
            <a:endParaRPr lang="en-US"/>
          </a:p>
        </p:txBody>
      </p:sp>
    </p:spTree>
    <p:extLst>
      <p:ext uri="{BB962C8B-B14F-4D97-AF65-F5344CB8AC3E}">
        <p14:creationId xmlns:p14="http://schemas.microsoft.com/office/powerpoint/2010/main" val="632615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dirty="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CD1C4B-AC77-456A-AA1F-76143393AA50}" type="slidenum">
              <a:rPr lang="en-US" smtClean="0"/>
              <a:pPr fontAlgn="base">
                <a:spcBef>
                  <a:spcPct val="0"/>
                </a:spcBef>
                <a:spcAft>
                  <a:spcPct val="0"/>
                </a:spcAft>
                <a:defRPr/>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pPr>
              <a:defRPr/>
            </a:pPr>
            <a:fld id="{FE995ADF-0EFF-48B3-A43F-4B8807E2AED2}" type="slidenum">
              <a:rPr lang="en-US" smtClean="0"/>
              <a:pPr>
                <a:defRPr/>
              </a:pPr>
              <a:t>37</a:t>
            </a:fld>
            <a:endParaRPr lang="en-US"/>
          </a:p>
        </p:txBody>
      </p:sp>
    </p:spTree>
    <p:extLst>
      <p:ext uri="{BB962C8B-B14F-4D97-AF65-F5344CB8AC3E}">
        <p14:creationId xmlns:p14="http://schemas.microsoft.com/office/powerpoint/2010/main" val="2971593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dirty="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DDB17F-9FBD-435E-BC60-BB40F75C4E65}" type="slidenum">
              <a:rPr lang="en-US" smtClean="0"/>
              <a:pPr fontAlgn="base">
                <a:spcBef>
                  <a:spcPct val="0"/>
                </a:spcBef>
                <a:spcAft>
                  <a:spcPct val="0"/>
                </a:spcAft>
                <a:defRPr/>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pPr>
              <a:defRPr/>
            </a:pPr>
            <a:fld id="{FE995ADF-0EFF-48B3-A43F-4B8807E2AED2}" type="slidenum">
              <a:rPr lang="en-US" smtClean="0"/>
              <a:pPr>
                <a:defRPr/>
              </a:pPr>
              <a:t>39</a:t>
            </a:fld>
            <a:endParaRPr lang="en-US"/>
          </a:p>
        </p:txBody>
      </p:sp>
    </p:spTree>
    <p:extLst>
      <p:ext uri="{BB962C8B-B14F-4D97-AF65-F5344CB8AC3E}">
        <p14:creationId xmlns:p14="http://schemas.microsoft.com/office/powerpoint/2010/main" val="1349666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B2CFA-D02A-47EB-83A0-6F5466D01DA7}" type="slidenum">
              <a:rPr lang="en-US" smtClean="0"/>
              <a:pPr fontAlgn="base">
                <a:spcBef>
                  <a:spcPct val="0"/>
                </a:spcBef>
                <a:spcAft>
                  <a:spcPct val="0"/>
                </a:spcAft>
                <a:defRPr/>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pPr>
              <a:defRPr/>
            </a:pPr>
            <a:fld id="{FE995ADF-0EFF-48B3-A43F-4B8807E2AED2}" type="slidenum">
              <a:rPr lang="en-US" smtClean="0"/>
              <a:pPr>
                <a:defRPr/>
              </a:pPr>
              <a:t>41</a:t>
            </a:fld>
            <a:endParaRPr lang="en-US"/>
          </a:p>
        </p:txBody>
      </p:sp>
    </p:spTree>
    <p:extLst>
      <p:ext uri="{BB962C8B-B14F-4D97-AF65-F5344CB8AC3E}">
        <p14:creationId xmlns:p14="http://schemas.microsoft.com/office/powerpoint/2010/main" val="4277033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pPr>
              <a:defRPr/>
            </a:pPr>
            <a:fld id="{FE995ADF-0EFF-48B3-A43F-4B8807E2AED2}" type="slidenum">
              <a:rPr lang="en-US" smtClean="0"/>
              <a:pPr>
                <a:defRPr/>
              </a:pPr>
              <a:t>4</a:t>
            </a:fld>
            <a:endParaRPr lang="en-US"/>
          </a:p>
        </p:txBody>
      </p:sp>
    </p:spTree>
    <p:extLst>
      <p:ext uri="{BB962C8B-B14F-4D97-AF65-F5344CB8AC3E}">
        <p14:creationId xmlns:p14="http://schemas.microsoft.com/office/powerpoint/2010/main" val="2605937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pPr>
              <a:defRPr/>
            </a:pPr>
            <a:fld id="{FE995ADF-0EFF-48B3-A43F-4B8807E2AED2}" type="slidenum">
              <a:rPr lang="en-US" smtClean="0"/>
              <a:pPr>
                <a:defRPr/>
              </a:pPr>
              <a:t>5</a:t>
            </a:fld>
            <a:endParaRPr lang="en-US"/>
          </a:p>
        </p:txBody>
      </p:sp>
    </p:spTree>
    <p:extLst>
      <p:ext uri="{BB962C8B-B14F-4D97-AF65-F5344CB8AC3E}">
        <p14:creationId xmlns:p14="http://schemas.microsoft.com/office/powerpoint/2010/main" val="273273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pPr>
              <a:defRPr/>
            </a:pPr>
            <a:fld id="{FE995ADF-0EFF-48B3-A43F-4B8807E2AED2}" type="slidenum">
              <a:rPr lang="en-US" smtClean="0"/>
              <a:pPr>
                <a:defRPr/>
              </a:pPr>
              <a:t>6</a:t>
            </a:fld>
            <a:endParaRPr lang="en-US"/>
          </a:p>
        </p:txBody>
      </p:sp>
    </p:spTree>
    <p:extLst>
      <p:ext uri="{BB962C8B-B14F-4D97-AF65-F5344CB8AC3E}">
        <p14:creationId xmlns:p14="http://schemas.microsoft.com/office/powerpoint/2010/main" val="2077768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pPr>
              <a:defRPr/>
            </a:pPr>
            <a:fld id="{FE995ADF-0EFF-48B3-A43F-4B8807E2AED2}" type="slidenum">
              <a:rPr lang="en-US" smtClean="0"/>
              <a:pPr>
                <a:defRPr/>
              </a:pPr>
              <a:t>7</a:t>
            </a:fld>
            <a:endParaRPr lang="en-US"/>
          </a:p>
        </p:txBody>
      </p:sp>
    </p:spTree>
    <p:extLst>
      <p:ext uri="{BB962C8B-B14F-4D97-AF65-F5344CB8AC3E}">
        <p14:creationId xmlns:p14="http://schemas.microsoft.com/office/powerpoint/2010/main" val="3973538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pPr>
              <a:defRPr/>
            </a:pPr>
            <a:fld id="{FE995ADF-0EFF-48B3-A43F-4B8807E2AED2}" type="slidenum">
              <a:rPr lang="en-US" smtClean="0"/>
              <a:pPr>
                <a:defRPr/>
              </a:pPr>
              <a:t>11</a:t>
            </a:fld>
            <a:endParaRPr lang="en-US"/>
          </a:p>
        </p:txBody>
      </p:sp>
    </p:spTree>
    <p:extLst>
      <p:ext uri="{BB962C8B-B14F-4D97-AF65-F5344CB8AC3E}">
        <p14:creationId xmlns:p14="http://schemas.microsoft.com/office/powerpoint/2010/main" val="3548713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pPr>
              <a:defRPr/>
            </a:pPr>
            <a:fld id="{FE995ADF-0EFF-48B3-A43F-4B8807E2AED2}" type="slidenum">
              <a:rPr lang="en-US" smtClean="0"/>
              <a:pPr>
                <a:defRPr/>
              </a:pPr>
              <a:t>12</a:t>
            </a:fld>
            <a:endParaRPr lang="en-US"/>
          </a:p>
        </p:txBody>
      </p:sp>
    </p:spTree>
    <p:extLst>
      <p:ext uri="{BB962C8B-B14F-4D97-AF65-F5344CB8AC3E}">
        <p14:creationId xmlns:p14="http://schemas.microsoft.com/office/powerpoint/2010/main" val="2141016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4" name="Rektangel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i="0"/>
          </a:p>
        </p:txBody>
      </p:sp>
      <p:sp>
        <p:nvSpPr>
          <p:cNvPr id="5" name="Rektangel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i="0"/>
          </a:p>
        </p:txBody>
      </p:sp>
      <p:sp>
        <p:nvSpPr>
          <p:cNvPr id="6" name="Rektangel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i="0"/>
          </a:p>
        </p:txBody>
      </p:sp>
      <p:sp>
        <p:nvSpPr>
          <p:cNvPr id="7" name="Rektangel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i="0"/>
          </a:p>
        </p:txBody>
      </p:sp>
      <p:sp>
        <p:nvSpPr>
          <p:cNvPr id="8" name="Tittel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nb-NO"/>
              <a:t>Klikk for å redigere tittelstil</a:t>
            </a:r>
            <a:endParaRPr lang="en-US"/>
          </a:p>
        </p:txBody>
      </p:sp>
      <p:sp>
        <p:nvSpPr>
          <p:cNvPr id="9" name="Undertittel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b-NO"/>
              <a:t>Klikk for å redigere undertittelstil i malen</a:t>
            </a:r>
            <a:endParaRPr lang="en-US"/>
          </a:p>
        </p:txBody>
      </p:sp>
      <p:sp>
        <p:nvSpPr>
          <p:cNvPr id="10" name="Plassholder for dato 27"/>
          <p:cNvSpPr>
            <a:spLocks noGrp="1"/>
          </p:cNvSpPr>
          <p:nvPr>
            <p:ph type="dt" sz="half" idx="10"/>
          </p:nvPr>
        </p:nvSpPr>
        <p:spPr>
          <a:xfrm>
            <a:off x="6400800" y="6354763"/>
            <a:ext cx="2286000" cy="366712"/>
          </a:xfrm>
        </p:spPr>
        <p:txBody>
          <a:bodyPr/>
          <a:lstStyle>
            <a:lvl1pPr>
              <a:defRPr sz="1400"/>
            </a:lvl1pPr>
          </a:lstStyle>
          <a:p>
            <a:pPr>
              <a:defRPr/>
            </a:pPr>
            <a:fld id="{B8BDEB78-485E-495B-B8B9-8E414CA4AE4D}" type="datetime1">
              <a:rPr lang="en-US" smtClean="0"/>
              <a:t>10/31/2023</a:t>
            </a:fld>
            <a:endParaRPr lang="en-US"/>
          </a:p>
        </p:txBody>
      </p:sp>
      <p:sp>
        <p:nvSpPr>
          <p:cNvPr id="11" name="Plassholder for bunntekst 16"/>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2" name="Plassholder for lysbildenummer 28"/>
          <p:cNvSpPr>
            <a:spLocks noGrp="1"/>
          </p:cNvSpPr>
          <p:nvPr>
            <p:ph type="sldNum" sz="quarter" idx="12"/>
          </p:nvPr>
        </p:nvSpPr>
        <p:spPr>
          <a:xfrm>
            <a:off x="1216025" y="6354763"/>
            <a:ext cx="1219200" cy="366712"/>
          </a:xfrm>
        </p:spPr>
        <p:txBody>
          <a:bodyPr/>
          <a:lstStyle>
            <a:lvl1pPr>
              <a:defRPr/>
            </a:lvl1pPr>
          </a:lstStyle>
          <a:p>
            <a:pPr>
              <a:defRPr/>
            </a:pPr>
            <a:fld id="{5EA5C374-6B66-47B7-BFFD-6D3AB171B68D}" type="slidenum">
              <a:rPr lang="en-US"/>
              <a:pPr>
                <a:defRPr/>
              </a:pPr>
              <a:t>‹#›</a:t>
            </a:fld>
            <a:endParaRPr lang="en-US"/>
          </a:p>
        </p:txBody>
      </p:sp>
    </p:spTree>
    <p:extLst>
      <p:ext uri="{BB962C8B-B14F-4D97-AF65-F5344CB8AC3E}">
        <p14:creationId xmlns:p14="http://schemas.microsoft.com/office/powerpoint/2010/main" val="3780794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8" name="Plassholder for innhold 7"/>
          <p:cNvSpPr>
            <a:spLocks noGrp="1"/>
          </p:cNvSpPr>
          <p:nvPr>
            <p:ph sz="quarter" idx="1"/>
          </p:nvPr>
        </p:nvSpPr>
        <p:spPr>
          <a:xfrm>
            <a:off x="457200" y="1219200"/>
            <a:ext cx="8229600" cy="493776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13"/>
          <p:cNvSpPr>
            <a:spLocks noGrp="1"/>
          </p:cNvSpPr>
          <p:nvPr>
            <p:ph type="dt" sz="half" idx="10"/>
          </p:nvPr>
        </p:nvSpPr>
        <p:spPr/>
        <p:txBody>
          <a:bodyPr/>
          <a:lstStyle>
            <a:lvl1pPr>
              <a:defRPr/>
            </a:lvl1pPr>
          </a:lstStyle>
          <a:p>
            <a:pPr>
              <a:defRPr/>
            </a:pPr>
            <a:fld id="{92896AA6-750F-4A6A-A285-531119597C14}" type="datetime1">
              <a:rPr lang="en-US" smtClean="0"/>
              <a:t>10/31/2023</a:t>
            </a:fld>
            <a:endParaRPr lang="en-US"/>
          </a:p>
        </p:txBody>
      </p:sp>
      <p:sp>
        <p:nvSpPr>
          <p:cNvPr id="5" name="Plassholder for bunntekst 2"/>
          <p:cNvSpPr>
            <a:spLocks noGrp="1"/>
          </p:cNvSpPr>
          <p:nvPr>
            <p:ph type="ftr" sz="quarter" idx="11"/>
          </p:nvPr>
        </p:nvSpPr>
        <p:spPr/>
        <p:txBody>
          <a:bodyPr/>
          <a:lstStyle>
            <a:lvl1pPr>
              <a:defRPr/>
            </a:lvl1pPr>
          </a:lstStyle>
          <a:p>
            <a:pPr>
              <a:defRPr/>
            </a:pPr>
            <a:endParaRPr lang="en-US"/>
          </a:p>
        </p:txBody>
      </p:sp>
      <p:sp>
        <p:nvSpPr>
          <p:cNvPr id="6" name="Plassholder for lysbildenummer 22"/>
          <p:cNvSpPr>
            <a:spLocks noGrp="1"/>
          </p:cNvSpPr>
          <p:nvPr>
            <p:ph type="sldNum" sz="quarter" idx="12"/>
          </p:nvPr>
        </p:nvSpPr>
        <p:spPr/>
        <p:txBody>
          <a:bodyPr/>
          <a:lstStyle>
            <a:lvl1pPr>
              <a:defRPr/>
            </a:lvl1pPr>
          </a:lstStyle>
          <a:p>
            <a:pPr>
              <a:defRPr/>
            </a:pPr>
            <a:fld id="{17695755-AB53-4B1A-BD8C-98284F71CC2D}" type="slidenum">
              <a:rPr lang="en-US"/>
              <a:pPr>
                <a:defRPr/>
              </a:pPr>
              <a:t>‹#›</a:t>
            </a:fld>
            <a:endParaRPr lang="en-US"/>
          </a:p>
        </p:txBody>
      </p:sp>
    </p:spTree>
    <p:extLst>
      <p:ext uri="{BB962C8B-B14F-4D97-AF65-F5344CB8AC3E}">
        <p14:creationId xmlns:p14="http://schemas.microsoft.com/office/powerpoint/2010/main" val="969635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28600"/>
            <a:ext cx="8229600" cy="914400"/>
          </a:xfrm>
        </p:spPr>
        <p:txBody>
          <a:bodyPr/>
          <a:lstStyle/>
          <a:p>
            <a:r>
              <a:rPr lang="nb-NO"/>
              <a:t>Klikk for å redigere tittelstil</a:t>
            </a:r>
            <a:endParaRPr lang="en-US"/>
          </a:p>
        </p:txBody>
      </p:sp>
      <p:sp>
        <p:nvSpPr>
          <p:cNvPr id="9" name="Plassholder for innhold 8"/>
          <p:cNvSpPr>
            <a:spLocks noGrp="1"/>
          </p:cNvSpPr>
          <p:nvPr>
            <p:ph sz="quarter" idx="1"/>
          </p:nvPr>
        </p:nvSpPr>
        <p:spPr>
          <a:xfrm>
            <a:off x="457200" y="1219200"/>
            <a:ext cx="4041648" cy="493776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Plassholder for innhold 10"/>
          <p:cNvSpPr>
            <a:spLocks noGrp="1"/>
          </p:cNvSpPr>
          <p:nvPr>
            <p:ph sz="quarter" idx="2"/>
          </p:nvPr>
        </p:nvSpPr>
        <p:spPr>
          <a:xfrm>
            <a:off x="4632198" y="1216152"/>
            <a:ext cx="4041648" cy="493776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dato 13"/>
          <p:cNvSpPr>
            <a:spLocks noGrp="1"/>
          </p:cNvSpPr>
          <p:nvPr>
            <p:ph type="dt" sz="half" idx="10"/>
          </p:nvPr>
        </p:nvSpPr>
        <p:spPr/>
        <p:txBody>
          <a:bodyPr/>
          <a:lstStyle>
            <a:lvl1pPr>
              <a:defRPr/>
            </a:lvl1pPr>
          </a:lstStyle>
          <a:p>
            <a:pPr>
              <a:defRPr/>
            </a:pPr>
            <a:fld id="{DAAA1131-9E3A-45C6-9E94-9B57724E66D3}" type="datetime1">
              <a:rPr lang="en-US" smtClean="0"/>
              <a:t>10/31/2023</a:t>
            </a:fld>
            <a:endParaRPr lang="en-US"/>
          </a:p>
        </p:txBody>
      </p:sp>
      <p:sp>
        <p:nvSpPr>
          <p:cNvPr id="6" name="Plassholder for bunntekst 2"/>
          <p:cNvSpPr>
            <a:spLocks noGrp="1"/>
          </p:cNvSpPr>
          <p:nvPr>
            <p:ph type="ftr" sz="quarter" idx="11"/>
          </p:nvPr>
        </p:nvSpPr>
        <p:spPr/>
        <p:txBody>
          <a:bodyPr/>
          <a:lstStyle>
            <a:lvl1pPr>
              <a:defRPr/>
            </a:lvl1pPr>
          </a:lstStyle>
          <a:p>
            <a:pPr>
              <a:defRPr/>
            </a:pPr>
            <a:endParaRPr lang="en-US"/>
          </a:p>
        </p:txBody>
      </p:sp>
      <p:sp>
        <p:nvSpPr>
          <p:cNvPr id="7" name="Plassholder for lysbildenummer 22"/>
          <p:cNvSpPr>
            <a:spLocks noGrp="1"/>
          </p:cNvSpPr>
          <p:nvPr>
            <p:ph type="sldNum" sz="quarter" idx="12"/>
          </p:nvPr>
        </p:nvSpPr>
        <p:spPr/>
        <p:txBody>
          <a:bodyPr/>
          <a:lstStyle>
            <a:lvl1pPr>
              <a:defRPr/>
            </a:lvl1pPr>
          </a:lstStyle>
          <a:p>
            <a:pPr>
              <a:defRPr/>
            </a:pPr>
            <a:fld id="{7C4092E2-D951-4E53-AF6E-34A550EECD95}" type="slidenum">
              <a:rPr lang="en-US"/>
              <a:pPr>
                <a:defRPr/>
              </a:pPr>
              <a:t>‹#›</a:t>
            </a:fld>
            <a:endParaRPr lang="en-US"/>
          </a:p>
        </p:txBody>
      </p:sp>
    </p:spTree>
    <p:extLst>
      <p:ext uri="{BB962C8B-B14F-4D97-AF65-F5344CB8AC3E}">
        <p14:creationId xmlns:p14="http://schemas.microsoft.com/office/powerpoint/2010/main" val="4288045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28600"/>
            <a:ext cx="8229600" cy="914400"/>
          </a:xfrm>
        </p:spPr>
        <p:txBody>
          <a:bodyPr anchor="ctr"/>
          <a:lstStyle>
            <a:lvl1pPr>
              <a:defRPr/>
            </a:lvl1pPr>
          </a:lstStyle>
          <a:p>
            <a:r>
              <a:rPr lang="nb-NO"/>
              <a:t>Klikk for å redigere tittelstil</a:t>
            </a:r>
            <a:endParaRPr lang="en-US"/>
          </a:p>
        </p:txBody>
      </p:sp>
      <p:sp>
        <p:nvSpPr>
          <p:cNvPr id="3" name="Plassholder for tekst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nb-NO"/>
              <a:t>Klikk for å redigere tekststiler i malen</a:t>
            </a:r>
          </a:p>
        </p:txBody>
      </p:sp>
      <p:sp>
        <p:nvSpPr>
          <p:cNvPr id="4" name="Plassholder for tekst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nb-NO"/>
              <a:t>Klikk for å redigere tekststiler i malen</a:t>
            </a:r>
          </a:p>
        </p:txBody>
      </p:sp>
      <p:sp>
        <p:nvSpPr>
          <p:cNvPr id="11" name="Plassholder for innhold 10"/>
          <p:cNvSpPr>
            <a:spLocks noGrp="1"/>
          </p:cNvSpPr>
          <p:nvPr>
            <p:ph sz="quarter" idx="2"/>
          </p:nvPr>
        </p:nvSpPr>
        <p:spPr>
          <a:xfrm>
            <a:off x="457200" y="2133600"/>
            <a:ext cx="4038600" cy="40386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3" name="Plassholder for innhold 12"/>
          <p:cNvSpPr>
            <a:spLocks noGrp="1"/>
          </p:cNvSpPr>
          <p:nvPr>
            <p:ph sz="quarter" idx="4"/>
          </p:nvPr>
        </p:nvSpPr>
        <p:spPr>
          <a:xfrm>
            <a:off x="4648200" y="2133600"/>
            <a:ext cx="4038600" cy="40386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Plassholder for dato 13"/>
          <p:cNvSpPr>
            <a:spLocks noGrp="1"/>
          </p:cNvSpPr>
          <p:nvPr>
            <p:ph type="dt" sz="half" idx="10"/>
          </p:nvPr>
        </p:nvSpPr>
        <p:spPr/>
        <p:txBody>
          <a:bodyPr/>
          <a:lstStyle>
            <a:lvl1pPr>
              <a:defRPr/>
            </a:lvl1pPr>
          </a:lstStyle>
          <a:p>
            <a:pPr>
              <a:defRPr/>
            </a:pPr>
            <a:fld id="{D1C2476C-84B8-47B3-865D-8BDDE7989874}" type="datetime1">
              <a:rPr lang="en-US" smtClean="0"/>
              <a:t>10/31/2023</a:t>
            </a:fld>
            <a:endParaRPr lang="en-US"/>
          </a:p>
        </p:txBody>
      </p:sp>
      <p:sp>
        <p:nvSpPr>
          <p:cNvPr id="8" name="Plassholder for bunntekst 2"/>
          <p:cNvSpPr>
            <a:spLocks noGrp="1"/>
          </p:cNvSpPr>
          <p:nvPr>
            <p:ph type="ftr" sz="quarter" idx="11"/>
          </p:nvPr>
        </p:nvSpPr>
        <p:spPr/>
        <p:txBody>
          <a:bodyPr/>
          <a:lstStyle>
            <a:lvl1pPr>
              <a:defRPr/>
            </a:lvl1pPr>
          </a:lstStyle>
          <a:p>
            <a:pPr>
              <a:defRPr/>
            </a:pPr>
            <a:endParaRPr lang="en-US"/>
          </a:p>
        </p:txBody>
      </p:sp>
      <p:sp>
        <p:nvSpPr>
          <p:cNvPr id="9" name="Plassholder for lysbildenummer 22"/>
          <p:cNvSpPr>
            <a:spLocks noGrp="1"/>
          </p:cNvSpPr>
          <p:nvPr>
            <p:ph type="sldNum" sz="quarter" idx="12"/>
          </p:nvPr>
        </p:nvSpPr>
        <p:spPr/>
        <p:txBody>
          <a:bodyPr/>
          <a:lstStyle>
            <a:lvl1pPr>
              <a:defRPr/>
            </a:lvl1pPr>
          </a:lstStyle>
          <a:p>
            <a:pPr>
              <a:defRPr/>
            </a:pPr>
            <a:fld id="{747CF980-34A4-4277-B093-DFACDF2A6F68}" type="slidenum">
              <a:rPr lang="en-US"/>
              <a:pPr>
                <a:defRPr/>
              </a:pPr>
              <a:t>‹#›</a:t>
            </a:fld>
            <a:endParaRPr lang="en-US"/>
          </a:p>
        </p:txBody>
      </p:sp>
    </p:spTree>
    <p:extLst>
      <p:ext uri="{BB962C8B-B14F-4D97-AF65-F5344CB8AC3E}">
        <p14:creationId xmlns:p14="http://schemas.microsoft.com/office/powerpoint/2010/main" val="259152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13"/>
          <p:cNvSpPr>
            <a:spLocks noGrp="1"/>
          </p:cNvSpPr>
          <p:nvPr>
            <p:ph type="dt" sz="half" idx="10"/>
          </p:nvPr>
        </p:nvSpPr>
        <p:spPr/>
        <p:txBody>
          <a:bodyPr/>
          <a:lstStyle>
            <a:lvl1pPr>
              <a:defRPr/>
            </a:lvl1pPr>
          </a:lstStyle>
          <a:p>
            <a:pPr>
              <a:defRPr/>
            </a:pPr>
            <a:fld id="{98EF0F20-94D8-4EF5-B9B4-23801888BB78}" type="datetime1">
              <a:rPr lang="en-US" smtClean="0"/>
              <a:t>10/31/2023</a:t>
            </a:fld>
            <a:endParaRPr lang="en-US"/>
          </a:p>
        </p:txBody>
      </p:sp>
      <p:sp>
        <p:nvSpPr>
          <p:cNvPr id="5" name="Plassholder for bunntekst 2"/>
          <p:cNvSpPr>
            <a:spLocks noGrp="1"/>
          </p:cNvSpPr>
          <p:nvPr>
            <p:ph type="ftr" sz="quarter" idx="11"/>
          </p:nvPr>
        </p:nvSpPr>
        <p:spPr/>
        <p:txBody>
          <a:bodyPr/>
          <a:lstStyle>
            <a:lvl1pPr>
              <a:defRPr/>
            </a:lvl1pPr>
          </a:lstStyle>
          <a:p>
            <a:pPr>
              <a:defRPr/>
            </a:pPr>
            <a:endParaRPr lang="en-US"/>
          </a:p>
        </p:txBody>
      </p:sp>
      <p:sp>
        <p:nvSpPr>
          <p:cNvPr id="6" name="Plassholder for lysbildenummer 22"/>
          <p:cNvSpPr>
            <a:spLocks noGrp="1"/>
          </p:cNvSpPr>
          <p:nvPr>
            <p:ph type="sldNum" sz="quarter" idx="12"/>
          </p:nvPr>
        </p:nvSpPr>
        <p:spPr/>
        <p:txBody>
          <a:bodyPr/>
          <a:lstStyle>
            <a:lvl1pPr>
              <a:defRPr/>
            </a:lvl1pPr>
          </a:lstStyle>
          <a:p>
            <a:pPr>
              <a:defRPr/>
            </a:pPr>
            <a:fld id="{70C2BF71-6D7C-443E-ACC0-0BFA43F6C532}" type="slidenum">
              <a:rPr lang="en-US"/>
              <a:pPr>
                <a:defRPr/>
              </a:pPr>
              <a:t>‹#›</a:t>
            </a:fld>
            <a:endParaRPr lang="en-US"/>
          </a:p>
        </p:txBody>
      </p:sp>
    </p:spTree>
    <p:extLst>
      <p:ext uri="{BB962C8B-B14F-4D97-AF65-F5344CB8AC3E}">
        <p14:creationId xmlns:p14="http://schemas.microsoft.com/office/powerpoint/2010/main" val="9851157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ssholder for tittel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nb-NO" altLang="nb-NO"/>
              <a:t>Klikk for å redigere tittelstil</a:t>
            </a:r>
            <a:endParaRPr lang="en-US" altLang="nb-NO"/>
          </a:p>
        </p:txBody>
      </p:sp>
      <p:sp>
        <p:nvSpPr>
          <p:cNvPr id="1027" name="Plassholder for tekst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endParaRPr lang="en-US" altLang="nb-NO"/>
          </a:p>
        </p:txBody>
      </p:sp>
      <p:sp>
        <p:nvSpPr>
          <p:cNvPr id="14" name="Plassholder for dato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i="0">
                <a:solidFill>
                  <a:schemeClr val="tx2"/>
                </a:solidFill>
                <a:latin typeface="Arial" charset="0"/>
                <a:cs typeface="Arial" charset="0"/>
              </a:defRPr>
            </a:lvl1pPr>
          </a:lstStyle>
          <a:p>
            <a:pPr>
              <a:defRPr/>
            </a:pPr>
            <a:fld id="{D78EEB08-ACF4-4C87-B458-987CC446029B}" type="datetime1">
              <a:rPr lang="en-US" smtClean="0"/>
              <a:t>10/31/2023</a:t>
            </a:fld>
            <a:endParaRPr lang="en-US"/>
          </a:p>
        </p:txBody>
      </p:sp>
      <p:sp>
        <p:nvSpPr>
          <p:cNvPr id="3" name="Plassholder for bunntekst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i="0">
                <a:solidFill>
                  <a:schemeClr val="tx2"/>
                </a:solidFill>
                <a:latin typeface="Arial" charset="0"/>
                <a:cs typeface="Arial" charset="0"/>
              </a:defRPr>
            </a:lvl1pPr>
          </a:lstStyle>
          <a:p>
            <a:pPr>
              <a:defRPr/>
            </a:pPr>
            <a:endParaRPr lang="en-US"/>
          </a:p>
        </p:txBody>
      </p:sp>
      <p:sp>
        <p:nvSpPr>
          <p:cNvPr id="23" name="Plassholder for lysbildenummer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i="0">
                <a:solidFill>
                  <a:schemeClr val="tx2"/>
                </a:solidFill>
                <a:latin typeface="Arial" charset="0"/>
                <a:cs typeface="Arial" charset="0"/>
              </a:defRPr>
            </a:lvl1pPr>
          </a:lstStyle>
          <a:p>
            <a:pPr>
              <a:defRPr/>
            </a:pPr>
            <a:fld id="{3CBD2DC3-B89D-4044-80D7-CC3F19DCFB0C}" type="slidenum">
              <a:rPr lang="en-US"/>
              <a:pPr>
                <a:defRPr/>
              </a:pPr>
              <a:t>‹#›</a:t>
            </a:fld>
            <a:endParaRPr lang="en-US"/>
          </a:p>
        </p:txBody>
      </p:sp>
      <p:sp>
        <p:nvSpPr>
          <p:cNvPr id="1031" name="Rett linje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nn-NO"/>
          </a:p>
        </p:txBody>
      </p:sp>
      <p:sp>
        <p:nvSpPr>
          <p:cNvPr id="1032" name="Rett linje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nn-NO"/>
          </a:p>
        </p:txBody>
      </p:sp>
      <p:sp>
        <p:nvSpPr>
          <p:cNvPr id="10" name="Likebent trekant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i="0"/>
          </a:p>
        </p:txBody>
      </p:sp>
    </p:spTree>
  </p:cSld>
  <p:clrMap bg1="lt1" tx1="dk1" bg2="lt2" tx2="dk2" accent1="accent1" accent2="accent2" accent3="accent3" accent4="accent4" accent5="accent5" accent6="accent6" hlink="hlink" folHlink="folHlink"/>
  <p:sldLayoutIdLst>
    <p:sldLayoutId id="2147484277" r:id="rId1"/>
    <p:sldLayoutId id="2147484273" r:id="rId2"/>
    <p:sldLayoutId id="2147484274" r:id="rId3"/>
    <p:sldLayoutId id="2147484275" r:id="rId4"/>
    <p:sldLayoutId id="2147484276" r:id="rId5"/>
  </p:sldLayoutIdLst>
  <p:hf hdr="0" ft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ulvik.kommune.n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hyperlink" Target="http://www.barnehagetrivsel.n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15.png"/><Relationship Id="rId4" Type="http://schemas.openxmlformats.org/officeDocument/2006/relationships/image" Target="../media/image28.wmf"/></Relationships>
</file>

<file path=ppt/slides/_rels/slide2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2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6.jpe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0.gif"/><Relationship Id="rId5" Type="http://schemas.openxmlformats.org/officeDocument/2006/relationships/image" Target="../media/image39.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15.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51.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0.wmf"/><Relationship Id="rId5" Type="http://schemas.openxmlformats.org/officeDocument/2006/relationships/image" Target="../media/image49.pn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4.wmf"/><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4.wmf"/><Relationship Id="rId7" Type="http://schemas.openxmlformats.org/officeDocument/2006/relationships/image" Target="../media/image56.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36.jpe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8.wmf"/><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rgbClr val="CCECFF"/>
            </a:gs>
            <a:gs pos="35000">
              <a:schemeClr val="accent3">
                <a:lumMod val="0"/>
                <a:lumOff val="100000"/>
              </a:schemeClr>
            </a:gs>
            <a:gs pos="100000">
              <a:schemeClr val="accent3">
                <a:lumMod val="7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079" name="Rectangle 2"/>
          <p:cNvSpPr>
            <a:spLocks noGrp="1"/>
          </p:cNvSpPr>
          <p:nvPr>
            <p:ph type="title"/>
          </p:nvPr>
        </p:nvSpPr>
        <p:spPr>
          <a:xfrm>
            <a:off x="323528" y="404664"/>
            <a:ext cx="8387780" cy="558676"/>
          </a:xfrm>
        </p:spPr>
        <p:txBody>
          <a:bodyPr>
            <a:noAutofit/>
          </a:bodyPr>
          <a:lstStyle/>
          <a:p>
            <a:pPr algn="ctr"/>
            <a:r>
              <a:rPr lang="nb-NO" altLang="nb-NO" b="1" dirty="0">
                <a:solidFill>
                  <a:srgbClr val="002060"/>
                </a:solidFill>
                <a:latin typeface="Comic Sans MS" pitchFamily="66" charset="0"/>
              </a:rPr>
              <a:t>Årsplan Ulvik barnehage 2023-2024</a:t>
            </a:r>
          </a:p>
        </p:txBody>
      </p:sp>
      <p:pic>
        <p:nvPicPr>
          <p:cNvPr id="4" name="Bilde 3"/>
          <p:cNvPicPr/>
          <p:nvPr/>
        </p:nvPicPr>
        <p:blipFill>
          <a:blip r:embed="rId3">
            <a:extLst>
              <a:ext uri="{28A0092B-C50C-407E-A947-70E740481C1C}">
                <a14:useLocalDpi xmlns:a14="http://schemas.microsoft.com/office/drawing/2010/main" val="0"/>
              </a:ext>
            </a:extLst>
          </a:blip>
          <a:srcRect/>
          <a:stretch>
            <a:fillRect/>
          </a:stretch>
        </p:blipFill>
        <p:spPr bwMode="auto">
          <a:xfrm>
            <a:off x="353373" y="1268760"/>
            <a:ext cx="8387780" cy="4968552"/>
          </a:xfrm>
          <a:prstGeom prst="rect">
            <a:avLst/>
          </a:prstGeom>
          <a:noFill/>
        </p:spPr>
      </p:pic>
      <p:sp>
        <p:nvSpPr>
          <p:cNvPr id="3" name="Plassholder for lysbildenummer 2">
            <a:extLst>
              <a:ext uri="{FF2B5EF4-FFF2-40B4-BE49-F238E27FC236}">
                <a16:creationId xmlns:a16="http://schemas.microsoft.com/office/drawing/2014/main" id="{E7B0AF6E-D52B-C2B7-DA08-6F9D959CF90D}"/>
              </a:ext>
            </a:extLst>
          </p:cNvPr>
          <p:cNvSpPr>
            <a:spLocks noGrp="1"/>
          </p:cNvSpPr>
          <p:nvPr>
            <p:ph type="sldNum" sz="quarter" idx="12"/>
          </p:nvPr>
        </p:nvSpPr>
        <p:spPr>
          <a:xfrm>
            <a:off x="8561740" y="6360169"/>
            <a:ext cx="358825" cy="365125"/>
          </a:xfrm>
        </p:spPr>
        <p:txBody>
          <a:bodyPr/>
          <a:lstStyle/>
          <a:p>
            <a:pPr>
              <a:defRPr/>
            </a:pPr>
            <a:fld id="{17695755-AB53-4B1A-BD8C-98284F71CC2D}"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EC517536-32CD-39E6-6D5D-FC6CF0BD014D}"/>
              </a:ext>
            </a:extLst>
          </p:cNvPr>
          <p:cNvSpPr>
            <a:spLocks noGrp="1"/>
          </p:cNvSpPr>
          <p:nvPr>
            <p:ph sz="quarter" idx="1"/>
          </p:nvPr>
        </p:nvSpPr>
        <p:spPr>
          <a:xfrm>
            <a:off x="323527" y="83981"/>
            <a:ext cx="7128793" cy="1708160"/>
          </a:xfrm>
          <a:solidFill>
            <a:schemeClr val="bg1"/>
          </a:solidFill>
        </p:spPr>
        <p:txBody>
          <a:bodyPr/>
          <a:lstStyle/>
          <a:p>
            <a:pPr marL="0" indent="0">
              <a:buNone/>
            </a:pPr>
            <a:r>
              <a:rPr lang="nb-NO" sz="2400" b="1" dirty="0"/>
              <a:t>Plantid</a:t>
            </a:r>
          </a:p>
          <a:p>
            <a:pPr marL="0" indent="0">
              <a:buNone/>
            </a:pPr>
            <a:r>
              <a:rPr lang="nb-NO" sz="1600" b="0" i="0" dirty="0">
                <a:solidFill>
                  <a:srgbClr val="202124"/>
                </a:solidFill>
                <a:effectLst/>
              </a:rPr>
              <a:t>Minst 4 </a:t>
            </a:r>
            <a:r>
              <a:rPr lang="nb-NO" sz="1600" b="0" i="0" dirty="0" err="1">
                <a:solidFill>
                  <a:srgbClr val="202124"/>
                </a:solidFill>
                <a:effectLst/>
              </a:rPr>
              <a:t>timar</a:t>
            </a:r>
            <a:r>
              <a:rPr lang="nb-NO" sz="1600" b="0" i="0" dirty="0">
                <a:solidFill>
                  <a:srgbClr val="202124"/>
                </a:solidFill>
                <a:effectLst/>
              </a:rPr>
              <a:t> i gjennomsnitt pr. </a:t>
            </a:r>
            <a:r>
              <a:rPr lang="nb-NO" sz="1600" b="0" i="0" dirty="0" err="1">
                <a:solidFill>
                  <a:srgbClr val="202124"/>
                </a:solidFill>
                <a:effectLst/>
              </a:rPr>
              <a:t>veka</a:t>
            </a:r>
            <a:r>
              <a:rPr lang="nb-NO" sz="1600" b="0" i="0" dirty="0">
                <a:solidFill>
                  <a:srgbClr val="202124"/>
                </a:solidFill>
                <a:effectLst/>
              </a:rPr>
              <a:t> av den ordinære arbeidstida skal </a:t>
            </a:r>
            <a:r>
              <a:rPr lang="nb-NO" sz="1600" b="0" i="0" dirty="0" err="1">
                <a:solidFill>
                  <a:srgbClr val="202124"/>
                </a:solidFill>
                <a:effectLst/>
              </a:rPr>
              <a:t>anvendast</a:t>
            </a:r>
            <a:r>
              <a:rPr lang="nb-NO" sz="1600" b="0" i="0" dirty="0">
                <a:solidFill>
                  <a:srgbClr val="202124"/>
                </a:solidFill>
                <a:effectLst/>
              </a:rPr>
              <a:t> til planlegging, før- og etterarbeid for pedagogiske </a:t>
            </a:r>
            <a:r>
              <a:rPr lang="nb-NO" sz="1600" b="0" i="0" dirty="0" err="1">
                <a:solidFill>
                  <a:srgbClr val="202124"/>
                </a:solidFill>
                <a:effectLst/>
              </a:rPr>
              <a:t>leiarar</a:t>
            </a:r>
            <a:r>
              <a:rPr lang="nb-NO" sz="1600" b="0" i="0" dirty="0">
                <a:solidFill>
                  <a:srgbClr val="202124"/>
                </a:solidFill>
                <a:effectLst/>
              </a:rPr>
              <a:t>/</a:t>
            </a:r>
            <a:r>
              <a:rPr lang="nb-NO" sz="1600" b="0" i="0" dirty="0" err="1">
                <a:solidFill>
                  <a:srgbClr val="202124"/>
                </a:solidFill>
                <a:effectLst/>
              </a:rPr>
              <a:t>barnehagelærarar</a:t>
            </a:r>
            <a:r>
              <a:rPr lang="nb-NO" sz="1600" b="0" i="0" dirty="0">
                <a:solidFill>
                  <a:srgbClr val="202124"/>
                </a:solidFill>
                <a:effectLst/>
              </a:rPr>
              <a:t>. Organiseringa av denne tida vert fastsett i samråd med da pedagogiske personalet.   I Ulvik barnehage har alle pedagogiske </a:t>
            </a:r>
            <a:r>
              <a:rPr lang="nb-NO" sz="1600" b="0" i="0" dirty="0" err="1">
                <a:solidFill>
                  <a:srgbClr val="202124"/>
                </a:solidFill>
                <a:effectLst/>
              </a:rPr>
              <a:t>leiarar</a:t>
            </a:r>
            <a:r>
              <a:rPr lang="nb-NO" sz="1600" b="0" i="0" dirty="0">
                <a:solidFill>
                  <a:srgbClr val="202124"/>
                </a:solidFill>
                <a:effectLst/>
              </a:rPr>
              <a:t>/</a:t>
            </a:r>
            <a:r>
              <a:rPr lang="nb-NO" sz="1600" b="0" i="0" dirty="0" err="1">
                <a:solidFill>
                  <a:srgbClr val="202124"/>
                </a:solidFill>
                <a:effectLst/>
              </a:rPr>
              <a:t>barnehagelærarar</a:t>
            </a:r>
            <a:r>
              <a:rPr lang="nb-NO" sz="1600" b="0" i="0" dirty="0">
                <a:solidFill>
                  <a:srgbClr val="202124"/>
                </a:solidFill>
                <a:effectLst/>
              </a:rPr>
              <a:t> 5 </a:t>
            </a:r>
            <a:r>
              <a:rPr lang="nb-NO" sz="1600" b="0" i="0" dirty="0" err="1">
                <a:solidFill>
                  <a:srgbClr val="202124"/>
                </a:solidFill>
                <a:effectLst/>
              </a:rPr>
              <a:t>timar</a:t>
            </a:r>
            <a:r>
              <a:rPr lang="nb-NO" sz="1600" b="0" i="0" dirty="0">
                <a:solidFill>
                  <a:srgbClr val="202124"/>
                </a:solidFill>
                <a:effectLst/>
              </a:rPr>
              <a:t> plantid kvar. </a:t>
            </a:r>
            <a:r>
              <a:rPr lang="nb-NO" sz="1600" b="0" i="0" dirty="0" err="1">
                <a:solidFill>
                  <a:srgbClr val="202124"/>
                </a:solidFill>
                <a:effectLst/>
              </a:rPr>
              <a:t>Asssistent</a:t>
            </a:r>
            <a:r>
              <a:rPr lang="nb-NO" sz="1600" dirty="0">
                <a:solidFill>
                  <a:srgbClr val="202124"/>
                </a:solidFill>
              </a:rPr>
              <a:t>/</a:t>
            </a:r>
            <a:r>
              <a:rPr lang="nb-NO" sz="1600" dirty="0" err="1">
                <a:solidFill>
                  <a:srgbClr val="202124"/>
                </a:solidFill>
              </a:rPr>
              <a:t>fagarbeidar</a:t>
            </a:r>
            <a:r>
              <a:rPr lang="nb-NO" sz="1600" dirty="0">
                <a:solidFill>
                  <a:srgbClr val="202124"/>
                </a:solidFill>
              </a:rPr>
              <a:t> har 1 time plantid til </a:t>
            </a:r>
            <a:r>
              <a:rPr lang="nb-NO" sz="1600" dirty="0" err="1">
                <a:solidFill>
                  <a:srgbClr val="202124"/>
                </a:solidFill>
              </a:rPr>
              <a:t>rådigheit</a:t>
            </a:r>
            <a:r>
              <a:rPr lang="nb-NO" sz="1600" dirty="0">
                <a:solidFill>
                  <a:srgbClr val="202124"/>
                </a:solidFill>
              </a:rPr>
              <a:t> i </a:t>
            </a:r>
            <a:r>
              <a:rPr lang="nb-NO" sz="1600" dirty="0" err="1">
                <a:solidFill>
                  <a:srgbClr val="202124"/>
                </a:solidFill>
              </a:rPr>
              <a:t>veka</a:t>
            </a:r>
            <a:r>
              <a:rPr lang="nb-NO" sz="1600" dirty="0">
                <a:solidFill>
                  <a:srgbClr val="202124"/>
                </a:solidFill>
              </a:rPr>
              <a:t>.</a:t>
            </a:r>
            <a:endParaRPr lang="nb-NO" sz="1600" b="0" i="0" dirty="0">
              <a:solidFill>
                <a:srgbClr val="202124"/>
              </a:solidFill>
              <a:effectLst/>
            </a:endParaRPr>
          </a:p>
          <a:p>
            <a:pPr marL="0" indent="0">
              <a:buNone/>
            </a:pPr>
            <a:endParaRPr lang="nb-NO" sz="1600" b="1" dirty="0"/>
          </a:p>
        </p:txBody>
      </p:sp>
      <p:sp>
        <p:nvSpPr>
          <p:cNvPr id="8" name="TekstSylinder 7">
            <a:extLst>
              <a:ext uri="{FF2B5EF4-FFF2-40B4-BE49-F238E27FC236}">
                <a16:creationId xmlns:a16="http://schemas.microsoft.com/office/drawing/2014/main" id="{8F7AA736-D476-9456-24E7-B470329AD39F}"/>
              </a:ext>
            </a:extLst>
          </p:cNvPr>
          <p:cNvSpPr txBox="1"/>
          <p:nvPr/>
        </p:nvSpPr>
        <p:spPr>
          <a:xfrm>
            <a:off x="5132520" y="1932506"/>
            <a:ext cx="3229917" cy="3093154"/>
          </a:xfrm>
          <a:prstGeom prst="rect">
            <a:avLst/>
          </a:prstGeom>
          <a:solidFill>
            <a:schemeClr val="bg1"/>
          </a:solidFill>
        </p:spPr>
        <p:txBody>
          <a:bodyPr wrap="square">
            <a:spAutoFit/>
          </a:bodyPr>
          <a:lstStyle/>
          <a:p>
            <a:pPr marL="0" indent="0">
              <a:buNone/>
            </a:pPr>
            <a:r>
              <a:rPr lang="nb-NO" sz="1500" dirty="0">
                <a:solidFill>
                  <a:srgbClr val="303030"/>
                </a:solidFill>
                <a:latin typeface="+mn-lt"/>
              </a:rPr>
              <a:t>Den p</a:t>
            </a:r>
            <a:r>
              <a:rPr lang="nb-NO" sz="1500" b="0" dirty="0">
                <a:solidFill>
                  <a:srgbClr val="303030"/>
                </a:solidFill>
                <a:effectLst/>
                <a:latin typeface="+mn-lt"/>
              </a:rPr>
              <a:t>edagogisk </a:t>
            </a:r>
            <a:r>
              <a:rPr lang="nb-NO" sz="1500" b="0" dirty="0" err="1">
                <a:solidFill>
                  <a:srgbClr val="303030"/>
                </a:solidFill>
                <a:effectLst/>
                <a:latin typeface="+mn-lt"/>
              </a:rPr>
              <a:t>leiaren</a:t>
            </a:r>
            <a:r>
              <a:rPr lang="nb-NO" sz="1500" b="0" dirty="0">
                <a:solidFill>
                  <a:srgbClr val="303030"/>
                </a:solidFill>
                <a:effectLst/>
                <a:latin typeface="+mn-lt"/>
              </a:rPr>
              <a:t> er gitt ansvaret for å </a:t>
            </a:r>
            <a:r>
              <a:rPr lang="nb-NO" sz="1500" b="0" dirty="0" err="1">
                <a:solidFill>
                  <a:srgbClr val="303030"/>
                </a:solidFill>
                <a:effectLst/>
                <a:latin typeface="+mn-lt"/>
              </a:rPr>
              <a:t>setje</a:t>
            </a:r>
            <a:r>
              <a:rPr lang="nb-NO" sz="1500" b="0" dirty="0">
                <a:solidFill>
                  <a:srgbClr val="303030"/>
                </a:solidFill>
                <a:effectLst/>
                <a:latin typeface="+mn-lt"/>
              </a:rPr>
              <a:t> i verk og leie det pedagogiske arbeidet i tråd med godt faglig skjønn. Den pedagogiske </a:t>
            </a:r>
            <a:r>
              <a:rPr lang="nb-NO" sz="1500" b="0" dirty="0" err="1">
                <a:solidFill>
                  <a:srgbClr val="303030"/>
                </a:solidFill>
                <a:effectLst/>
                <a:latin typeface="+mn-lt"/>
              </a:rPr>
              <a:t>leiaren</a:t>
            </a:r>
            <a:r>
              <a:rPr lang="nb-NO" sz="1500" b="0" dirty="0">
                <a:solidFill>
                  <a:srgbClr val="303030"/>
                </a:solidFill>
                <a:effectLst/>
                <a:latin typeface="+mn-lt"/>
              </a:rPr>
              <a:t> skal rettleie og </a:t>
            </a:r>
            <a:r>
              <a:rPr lang="nb-NO" sz="1500" b="0" dirty="0" err="1">
                <a:solidFill>
                  <a:srgbClr val="303030"/>
                </a:solidFill>
                <a:effectLst/>
                <a:latin typeface="+mn-lt"/>
              </a:rPr>
              <a:t>sørgje</a:t>
            </a:r>
            <a:r>
              <a:rPr lang="nb-NO" sz="1500" b="0" dirty="0">
                <a:solidFill>
                  <a:srgbClr val="303030"/>
                </a:solidFill>
                <a:effectLst/>
                <a:latin typeface="+mn-lt"/>
              </a:rPr>
              <a:t> for at barnehagelova og rammeplanen </a:t>
            </a:r>
            <a:r>
              <a:rPr lang="nb-NO" sz="1500" dirty="0">
                <a:solidFill>
                  <a:srgbClr val="303030"/>
                </a:solidFill>
                <a:latin typeface="+mn-lt"/>
              </a:rPr>
              <a:t>blir oppfylte </a:t>
            </a:r>
            <a:r>
              <a:rPr lang="nb-NO" sz="1500" b="0" dirty="0">
                <a:solidFill>
                  <a:srgbClr val="303030"/>
                </a:solidFill>
                <a:effectLst/>
                <a:latin typeface="+mn-lt"/>
              </a:rPr>
              <a:t>gjennom det pedagogiske arbeidet.</a:t>
            </a:r>
          </a:p>
          <a:p>
            <a:pPr marL="0" indent="0">
              <a:buNone/>
            </a:pPr>
            <a:r>
              <a:rPr lang="nb-NO" sz="1500" b="0" dirty="0">
                <a:solidFill>
                  <a:srgbClr val="303030"/>
                </a:solidFill>
                <a:effectLst/>
                <a:latin typeface="+mn-lt"/>
              </a:rPr>
              <a:t>Den pedagogiske </a:t>
            </a:r>
            <a:r>
              <a:rPr lang="nb-NO" sz="1500" b="0" dirty="0" err="1">
                <a:solidFill>
                  <a:srgbClr val="303030"/>
                </a:solidFill>
                <a:effectLst/>
                <a:latin typeface="+mn-lt"/>
              </a:rPr>
              <a:t>leiaren</a:t>
            </a:r>
            <a:r>
              <a:rPr lang="nb-NO" sz="1500" b="0" dirty="0">
                <a:solidFill>
                  <a:srgbClr val="303030"/>
                </a:solidFill>
                <a:effectLst/>
                <a:latin typeface="+mn-lt"/>
              </a:rPr>
              <a:t> leier arbeidet med å </a:t>
            </a:r>
            <a:r>
              <a:rPr lang="nb-NO" sz="1500" b="0" dirty="0" err="1">
                <a:solidFill>
                  <a:srgbClr val="303030"/>
                </a:solidFill>
                <a:effectLst/>
                <a:latin typeface="+mn-lt"/>
              </a:rPr>
              <a:t>planleggje</a:t>
            </a:r>
            <a:r>
              <a:rPr lang="nb-NO" sz="1500" b="0" dirty="0">
                <a:solidFill>
                  <a:srgbClr val="303030"/>
                </a:solidFill>
                <a:effectLst/>
                <a:latin typeface="+mn-lt"/>
              </a:rPr>
              <a:t>, gjennomføre dokumentere, vurdere og utvikle arbeidet i barnegruppa eller </a:t>
            </a:r>
            <a:r>
              <a:rPr lang="nb-NO" sz="1500" b="0" dirty="0" err="1">
                <a:solidFill>
                  <a:srgbClr val="303030"/>
                </a:solidFill>
                <a:effectLst/>
                <a:latin typeface="+mn-lt"/>
              </a:rPr>
              <a:t>innanfor</a:t>
            </a:r>
            <a:r>
              <a:rPr lang="nb-NO" sz="1500" b="0" dirty="0">
                <a:solidFill>
                  <a:srgbClr val="303030"/>
                </a:solidFill>
                <a:effectLst/>
                <a:latin typeface="+mn-lt"/>
              </a:rPr>
              <a:t> </a:t>
            </a:r>
            <a:r>
              <a:rPr lang="nb-NO" sz="1500" b="0" dirty="0" err="1">
                <a:solidFill>
                  <a:srgbClr val="303030"/>
                </a:solidFill>
                <a:effectLst/>
                <a:latin typeface="+mn-lt"/>
              </a:rPr>
              <a:t>dei</a:t>
            </a:r>
            <a:r>
              <a:rPr lang="nb-NO" sz="1500" b="0" dirty="0">
                <a:solidFill>
                  <a:srgbClr val="303030"/>
                </a:solidFill>
                <a:effectLst/>
                <a:latin typeface="+mn-lt"/>
              </a:rPr>
              <a:t> områda han/ho er sett til å leie.</a:t>
            </a:r>
          </a:p>
          <a:p>
            <a:pPr marL="0" indent="0">
              <a:buNone/>
            </a:pPr>
            <a:r>
              <a:rPr lang="nb-NO" sz="1500" dirty="0">
                <a:solidFill>
                  <a:srgbClr val="303030"/>
                </a:solidFill>
                <a:latin typeface="+mn-lt"/>
              </a:rPr>
              <a:t>Rammeplanen s.</a:t>
            </a:r>
            <a:r>
              <a:rPr lang="nb-NO" sz="1400" dirty="0">
                <a:solidFill>
                  <a:srgbClr val="303030"/>
                </a:solidFill>
                <a:latin typeface="+mn-lt"/>
              </a:rPr>
              <a:t>16</a:t>
            </a:r>
            <a:endParaRPr lang="nb-NO" sz="1500" b="0" dirty="0">
              <a:solidFill>
                <a:srgbClr val="303030"/>
              </a:solidFill>
              <a:effectLst/>
              <a:latin typeface="+mn-lt"/>
            </a:endParaRPr>
          </a:p>
        </p:txBody>
      </p:sp>
      <p:sp>
        <p:nvSpPr>
          <p:cNvPr id="10" name="TekstSylinder 9">
            <a:extLst>
              <a:ext uri="{FF2B5EF4-FFF2-40B4-BE49-F238E27FC236}">
                <a16:creationId xmlns:a16="http://schemas.microsoft.com/office/drawing/2014/main" id="{0DAE9CFC-6A68-4CF0-6A79-72056CFAA334}"/>
              </a:ext>
            </a:extLst>
          </p:cNvPr>
          <p:cNvSpPr txBox="1"/>
          <p:nvPr/>
        </p:nvSpPr>
        <p:spPr>
          <a:xfrm>
            <a:off x="107504" y="1932506"/>
            <a:ext cx="4752528" cy="3093154"/>
          </a:xfrm>
          <a:prstGeom prst="rect">
            <a:avLst/>
          </a:prstGeom>
          <a:solidFill>
            <a:schemeClr val="bg1"/>
          </a:solidFill>
        </p:spPr>
        <p:txBody>
          <a:bodyPr wrap="square">
            <a:spAutoFit/>
          </a:bodyPr>
          <a:lstStyle/>
          <a:p>
            <a:r>
              <a:rPr lang="nb-NO" sz="1500" b="0" dirty="0">
                <a:solidFill>
                  <a:srgbClr val="303030"/>
                </a:solidFill>
                <a:effectLst/>
                <a:latin typeface="+mn-lt"/>
              </a:rPr>
              <a:t>Barnehagen skal væra ei pedagogisk </a:t>
            </a:r>
            <a:r>
              <a:rPr lang="nb-NO" sz="1500" b="0" dirty="0" err="1">
                <a:solidFill>
                  <a:srgbClr val="303030"/>
                </a:solidFill>
                <a:effectLst/>
                <a:latin typeface="+mn-lt"/>
              </a:rPr>
              <a:t>verksemd</a:t>
            </a:r>
            <a:r>
              <a:rPr lang="nb-NO" sz="1500" b="0" dirty="0">
                <a:solidFill>
                  <a:srgbClr val="303030"/>
                </a:solidFill>
                <a:effectLst/>
                <a:latin typeface="+mn-lt"/>
              </a:rPr>
              <a:t> som skal </a:t>
            </a:r>
            <a:r>
              <a:rPr lang="nb-NO" sz="1500" b="0" dirty="0" err="1">
                <a:solidFill>
                  <a:srgbClr val="303030"/>
                </a:solidFill>
                <a:effectLst/>
                <a:latin typeface="+mn-lt"/>
              </a:rPr>
              <a:t>planleggjast</a:t>
            </a:r>
            <a:r>
              <a:rPr lang="nb-NO" sz="1500" b="0" dirty="0">
                <a:solidFill>
                  <a:srgbClr val="303030"/>
                </a:solidFill>
                <a:effectLst/>
                <a:latin typeface="+mn-lt"/>
              </a:rPr>
              <a:t> og </a:t>
            </a:r>
            <a:r>
              <a:rPr lang="nb-NO" sz="1500" b="0" dirty="0" err="1">
                <a:solidFill>
                  <a:srgbClr val="303030"/>
                </a:solidFill>
                <a:effectLst/>
                <a:latin typeface="+mn-lt"/>
              </a:rPr>
              <a:t>vurderast</a:t>
            </a:r>
            <a:r>
              <a:rPr lang="nb-NO" sz="1500" b="0" dirty="0">
                <a:solidFill>
                  <a:srgbClr val="303030"/>
                </a:solidFill>
                <a:effectLst/>
                <a:latin typeface="+mn-lt"/>
              </a:rPr>
              <a:t>. </a:t>
            </a:r>
          </a:p>
          <a:p>
            <a:pPr algn="l"/>
            <a:r>
              <a:rPr lang="nb-NO" sz="1500" b="0" dirty="0">
                <a:solidFill>
                  <a:srgbClr val="303030"/>
                </a:solidFill>
                <a:effectLst/>
                <a:latin typeface="+mn-lt"/>
              </a:rPr>
              <a:t>Planlegging gir personalet grunnlag for å </a:t>
            </a:r>
            <a:r>
              <a:rPr lang="nb-NO" sz="1500" b="0" dirty="0" err="1">
                <a:solidFill>
                  <a:srgbClr val="303030"/>
                </a:solidFill>
                <a:effectLst/>
                <a:latin typeface="+mn-lt"/>
              </a:rPr>
              <a:t>tenkje</a:t>
            </a:r>
            <a:r>
              <a:rPr lang="nb-NO" sz="1500" b="0" dirty="0">
                <a:solidFill>
                  <a:srgbClr val="303030"/>
                </a:solidFill>
                <a:effectLst/>
                <a:latin typeface="+mn-lt"/>
              </a:rPr>
              <a:t> og handle langsiktig og systematisk i det pedagogiske arbeidet. Planlegginga skal bidra til kontinuitet og progresjon for enkeltbarn og barnegruppa. Planlegginga </a:t>
            </a:r>
            <a:r>
              <a:rPr lang="nb-NO" sz="1500" b="0" dirty="0" err="1">
                <a:solidFill>
                  <a:srgbClr val="303030"/>
                </a:solidFill>
                <a:effectLst/>
                <a:latin typeface="+mn-lt"/>
              </a:rPr>
              <a:t>synleggjer</a:t>
            </a:r>
            <a:r>
              <a:rPr lang="nb-NO" sz="1500" b="0" dirty="0">
                <a:solidFill>
                  <a:srgbClr val="303030"/>
                </a:solidFill>
                <a:effectLst/>
                <a:latin typeface="+mn-lt"/>
              </a:rPr>
              <a:t> korleis barnehagen </a:t>
            </a:r>
            <a:r>
              <a:rPr lang="nb-NO" sz="1500" b="0" dirty="0" err="1">
                <a:solidFill>
                  <a:srgbClr val="303030"/>
                </a:solidFill>
                <a:effectLst/>
                <a:latin typeface="+mn-lt"/>
              </a:rPr>
              <a:t>tolkar</a:t>
            </a:r>
            <a:r>
              <a:rPr lang="nb-NO" sz="1500" b="0" dirty="0">
                <a:solidFill>
                  <a:srgbClr val="303030"/>
                </a:solidFill>
                <a:effectLst/>
                <a:latin typeface="+mn-lt"/>
              </a:rPr>
              <a:t> og realiserer rammeplanen, og skal </a:t>
            </a:r>
            <a:r>
              <a:rPr lang="nb-NO" sz="1500" b="0" dirty="0" err="1">
                <a:solidFill>
                  <a:srgbClr val="303030"/>
                </a:solidFill>
                <a:effectLst/>
                <a:latin typeface="+mn-lt"/>
              </a:rPr>
              <a:t>vere</a:t>
            </a:r>
            <a:r>
              <a:rPr lang="nb-NO" sz="1500" b="0" dirty="0">
                <a:solidFill>
                  <a:srgbClr val="303030"/>
                </a:solidFill>
                <a:effectLst/>
                <a:latin typeface="+mn-lt"/>
              </a:rPr>
              <a:t> utgangspunkt for refleksjon og utvikling av </a:t>
            </a:r>
            <a:r>
              <a:rPr lang="nb-NO" sz="1500" b="0" dirty="0" err="1">
                <a:solidFill>
                  <a:srgbClr val="303030"/>
                </a:solidFill>
                <a:effectLst/>
                <a:latin typeface="+mn-lt"/>
              </a:rPr>
              <a:t>verksemda</a:t>
            </a:r>
            <a:r>
              <a:rPr lang="nb-NO" sz="1500" b="0" dirty="0">
                <a:solidFill>
                  <a:srgbClr val="303030"/>
                </a:solidFill>
                <a:effectLst/>
                <a:latin typeface="+mn-lt"/>
              </a:rPr>
              <a:t>.</a:t>
            </a:r>
          </a:p>
          <a:p>
            <a:pPr algn="l"/>
            <a:r>
              <a:rPr lang="nb-NO" sz="1500" b="0" dirty="0">
                <a:solidFill>
                  <a:srgbClr val="303030"/>
                </a:solidFill>
                <a:effectLst/>
                <a:latin typeface="+mn-lt"/>
              </a:rPr>
              <a:t>Planlegginga må vera basert på kunnskap om trivselen til barn og den allsidige utviklinga </a:t>
            </a:r>
            <a:r>
              <a:rPr lang="nb-NO" sz="1500" b="0" dirty="0" err="1">
                <a:solidFill>
                  <a:srgbClr val="303030"/>
                </a:solidFill>
                <a:effectLst/>
                <a:latin typeface="+mn-lt"/>
              </a:rPr>
              <a:t>deira</a:t>
            </a:r>
            <a:r>
              <a:rPr lang="nb-NO" sz="1500" b="0" dirty="0">
                <a:solidFill>
                  <a:srgbClr val="303030"/>
                </a:solidFill>
                <a:effectLst/>
                <a:latin typeface="+mn-lt"/>
              </a:rPr>
              <a:t>, både individuelt og i gruppe. Ho skal og vera baserast på observasjon, dokumentasjon, refleksjon, systematisk vurdering og </a:t>
            </a:r>
            <a:r>
              <a:rPr lang="nb-NO" sz="1500" b="0" dirty="0" err="1">
                <a:solidFill>
                  <a:srgbClr val="303030"/>
                </a:solidFill>
                <a:effectLst/>
                <a:latin typeface="+mn-lt"/>
              </a:rPr>
              <a:t>samtalalar</a:t>
            </a:r>
            <a:r>
              <a:rPr lang="nb-NO" sz="1500" b="0" dirty="0">
                <a:solidFill>
                  <a:srgbClr val="303030"/>
                </a:solidFill>
                <a:effectLst/>
                <a:latin typeface="+mn-lt"/>
              </a:rPr>
              <a:t> med barn og foreldre</a:t>
            </a:r>
            <a:r>
              <a:rPr lang="nb-NO" sz="1500" b="0" dirty="0">
                <a:solidFill>
                  <a:srgbClr val="303030"/>
                </a:solidFill>
                <a:effectLst/>
                <a:latin typeface="Roboto" panose="02000000000000000000" pitchFamily="2" charset="0"/>
              </a:rPr>
              <a:t>.</a:t>
            </a:r>
            <a:endParaRPr lang="nb-NO" sz="1500" dirty="0">
              <a:solidFill>
                <a:srgbClr val="303030"/>
              </a:solidFill>
              <a:latin typeface="Roboto" panose="02000000000000000000" pitchFamily="2" charset="0"/>
            </a:endParaRPr>
          </a:p>
          <a:p>
            <a:pPr algn="l"/>
            <a:r>
              <a:rPr lang="nb-NO" sz="1500" b="0" dirty="0">
                <a:solidFill>
                  <a:srgbClr val="303030"/>
                </a:solidFill>
                <a:effectLst/>
                <a:latin typeface="+mn-lt"/>
              </a:rPr>
              <a:t>Rammeplanen s. </a:t>
            </a:r>
            <a:r>
              <a:rPr lang="nb-NO" sz="1400" b="0" dirty="0">
                <a:solidFill>
                  <a:srgbClr val="303030"/>
                </a:solidFill>
                <a:effectLst/>
                <a:latin typeface="+mn-lt"/>
              </a:rPr>
              <a:t>37</a:t>
            </a:r>
            <a:endParaRPr lang="nb-NO" sz="1500" b="0" dirty="0">
              <a:solidFill>
                <a:srgbClr val="303030"/>
              </a:solidFill>
              <a:effectLst/>
              <a:latin typeface="+mn-lt"/>
            </a:endParaRPr>
          </a:p>
        </p:txBody>
      </p:sp>
      <p:sp>
        <p:nvSpPr>
          <p:cNvPr id="12" name="TekstSylinder 11">
            <a:extLst>
              <a:ext uri="{FF2B5EF4-FFF2-40B4-BE49-F238E27FC236}">
                <a16:creationId xmlns:a16="http://schemas.microsoft.com/office/drawing/2014/main" id="{031CE009-385C-149C-0B22-1F043D9BB0F1}"/>
              </a:ext>
            </a:extLst>
          </p:cNvPr>
          <p:cNvSpPr txBox="1"/>
          <p:nvPr/>
        </p:nvSpPr>
        <p:spPr>
          <a:xfrm>
            <a:off x="1043608" y="5098635"/>
            <a:ext cx="6780684" cy="1708160"/>
          </a:xfrm>
          <a:prstGeom prst="rect">
            <a:avLst/>
          </a:prstGeom>
          <a:solidFill>
            <a:schemeClr val="bg1"/>
          </a:solidFill>
        </p:spPr>
        <p:txBody>
          <a:bodyPr wrap="square">
            <a:spAutoFit/>
          </a:bodyPr>
          <a:lstStyle/>
          <a:p>
            <a:r>
              <a:rPr lang="nb-NO" sz="1500" b="0" dirty="0">
                <a:solidFill>
                  <a:srgbClr val="303030"/>
                </a:solidFill>
                <a:effectLst/>
                <a:latin typeface="+mn-lt"/>
              </a:rPr>
              <a:t>Dokumentasjon av personalets arbeid </a:t>
            </a:r>
            <a:r>
              <a:rPr lang="nb-NO" sz="1500" b="0" dirty="0" err="1">
                <a:solidFill>
                  <a:srgbClr val="303030"/>
                </a:solidFill>
                <a:effectLst/>
                <a:latin typeface="+mn-lt"/>
              </a:rPr>
              <a:t>synliggjer</a:t>
            </a:r>
            <a:r>
              <a:rPr lang="nb-NO" sz="1500" b="0" dirty="0">
                <a:solidFill>
                  <a:srgbClr val="303030"/>
                </a:solidFill>
                <a:effectLst/>
                <a:latin typeface="+mn-lt"/>
              </a:rPr>
              <a:t> korleis personalet arbeide for å oppfylle krava i barnehagelova og rammeplanen. Dokumentasjon av det pedagogiske arbeidet skal inngå i barnehagens arbeid med å </a:t>
            </a:r>
            <a:r>
              <a:rPr lang="nb-NO" sz="1500" b="0" dirty="0" err="1">
                <a:solidFill>
                  <a:srgbClr val="303030"/>
                </a:solidFill>
                <a:effectLst/>
                <a:latin typeface="+mn-lt"/>
              </a:rPr>
              <a:t>planleggja</a:t>
            </a:r>
            <a:r>
              <a:rPr lang="nb-NO" sz="1500" b="0" dirty="0">
                <a:solidFill>
                  <a:srgbClr val="303030"/>
                </a:solidFill>
                <a:effectLst/>
                <a:latin typeface="+mn-lt"/>
              </a:rPr>
              <a:t>, </a:t>
            </a:r>
            <a:r>
              <a:rPr lang="nb-NO" sz="1500" b="0" dirty="0" err="1">
                <a:solidFill>
                  <a:srgbClr val="303030"/>
                </a:solidFill>
                <a:effectLst/>
                <a:latin typeface="+mn-lt"/>
              </a:rPr>
              <a:t>vurdera</a:t>
            </a:r>
            <a:r>
              <a:rPr lang="nb-NO" sz="1500" b="0" dirty="0">
                <a:solidFill>
                  <a:srgbClr val="303030"/>
                </a:solidFill>
                <a:effectLst/>
                <a:latin typeface="+mn-lt"/>
              </a:rPr>
              <a:t> og utvikla den pedagogiske </a:t>
            </a:r>
            <a:r>
              <a:rPr lang="nb-NO" sz="1500" b="0" dirty="0" err="1">
                <a:solidFill>
                  <a:srgbClr val="303030"/>
                </a:solidFill>
                <a:effectLst/>
                <a:latin typeface="+mn-lt"/>
              </a:rPr>
              <a:t>verksemda</a:t>
            </a:r>
            <a:r>
              <a:rPr lang="nb-NO" sz="1500" b="0" dirty="0">
                <a:solidFill>
                  <a:srgbClr val="303030"/>
                </a:solidFill>
                <a:effectLst/>
                <a:latin typeface="+mn-lt"/>
              </a:rPr>
              <a:t>. Dokumentasjon av det pedagogiske arbeidet kan </a:t>
            </a:r>
            <a:r>
              <a:rPr lang="nb-NO" sz="1500" b="0" dirty="0" err="1">
                <a:solidFill>
                  <a:srgbClr val="303030"/>
                </a:solidFill>
                <a:effectLst/>
                <a:latin typeface="+mn-lt"/>
              </a:rPr>
              <a:t>gje</a:t>
            </a:r>
            <a:r>
              <a:rPr lang="nb-NO" sz="1500" b="0" dirty="0">
                <a:solidFill>
                  <a:srgbClr val="303030"/>
                </a:solidFill>
                <a:effectLst/>
                <a:latin typeface="+mn-lt"/>
              </a:rPr>
              <a:t> foreldra, lokalmiljøet og kommunen som barnehagemyndigheit informasjon om kva barn opplever, lærer og </a:t>
            </a:r>
            <a:r>
              <a:rPr lang="nb-NO" sz="1500" b="0" dirty="0" err="1">
                <a:solidFill>
                  <a:srgbClr val="303030"/>
                </a:solidFill>
                <a:effectLst/>
                <a:latin typeface="+mn-lt"/>
              </a:rPr>
              <a:t>gjer</a:t>
            </a:r>
            <a:r>
              <a:rPr lang="nb-NO" sz="1500" b="0" dirty="0">
                <a:solidFill>
                  <a:srgbClr val="303030"/>
                </a:solidFill>
                <a:effectLst/>
                <a:latin typeface="+mn-lt"/>
              </a:rPr>
              <a:t> i barnehagen, og om korleis barnehagen oppfyller krava i barnehagelova og rammeplanen.</a:t>
            </a:r>
          </a:p>
          <a:p>
            <a:r>
              <a:rPr lang="nb-NO" sz="1500" dirty="0">
                <a:solidFill>
                  <a:srgbClr val="303030"/>
                </a:solidFill>
                <a:latin typeface="+mn-lt"/>
              </a:rPr>
              <a:t>Rammeplanen s. </a:t>
            </a:r>
            <a:r>
              <a:rPr lang="nb-NO" sz="1400" dirty="0">
                <a:solidFill>
                  <a:srgbClr val="303030"/>
                </a:solidFill>
                <a:latin typeface="+mn-lt"/>
              </a:rPr>
              <a:t>39</a:t>
            </a:r>
            <a:endParaRPr lang="nb-NO" sz="1500" dirty="0">
              <a:latin typeface="+mn-lt"/>
            </a:endParaRPr>
          </a:p>
        </p:txBody>
      </p:sp>
      <p:sp>
        <p:nvSpPr>
          <p:cNvPr id="14" name="Plassholder for lysbildenummer 13">
            <a:extLst>
              <a:ext uri="{FF2B5EF4-FFF2-40B4-BE49-F238E27FC236}">
                <a16:creationId xmlns:a16="http://schemas.microsoft.com/office/drawing/2014/main" id="{A13FF8F5-ACB8-7926-98D4-EBB6553943C7}"/>
              </a:ext>
            </a:extLst>
          </p:cNvPr>
          <p:cNvSpPr>
            <a:spLocks noGrp="1"/>
          </p:cNvSpPr>
          <p:nvPr>
            <p:ph type="sldNum" sz="quarter" idx="12"/>
          </p:nvPr>
        </p:nvSpPr>
        <p:spPr>
          <a:xfrm>
            <a:off x="8388424" y="6394640"/>
            <a:ext cx="648072" cy="412155"/>
          </a:xfrm>
        </p:spPr>
        <p:txBody>
          <a:bodyPr/>
          <a:lstStyle/>
          <a:p>
            <a:pPr>
              <a:defRPr/>
            </a:pPr>
            <a:fld id="{17695755-AB53-4B1A-BD8C-98284F71CC2D}" type="slidenum">
              <a:rPr lang="en-US" smtClean="0"/>
              <a:pPr>
                <a:defRPr/>
              </a:pPr>
              <a:t>10</a:t>
            </a:fld>
            <a:endParaRPr lang="en-US" dirty="0"/>
          </a:p>
        </p:txBody>
      </p:sp>
    </p:spTree>
    <p:extLst>
      <p:ext uri="{BB962C8B-B14F-4D97-AF65-F5344CB8AC3E}">
        <p14:creationId xmlns:p14="http://schemas.microsoft.com/office/powerpoint/2010/main" val="2347539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63000">
              <a:srgbClr val="FFCC99"/>
            </a:gs>
            <a:gs pos="46000">
              <a:srgbClr val="FFCCCC"/>
            </a:gs>
            <a:gs pos="28000">
              <a:srgbClr val="FFCCCC"/>
            </a:gs>
            <a:gs pos="35000">
              <a:srgbClr val="FFCCCC"/>
            </a:gs>
            <a:gs pos="98000">
              <a:srgbClr val="FFCCCC"/>
            </a:gs>
            <a:gs pos="90448">
              <a:srgbClr val="FFCCCC"/>
            </a:gs>
            <a:gs pos="80000">
              <a:srgbClr val="FFCCCC"/>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434151" y="332656"/>
            <a:ext cx="8336622" cy="1340768"/>
          </a:xfrm>
          <a:noFill/>
        </p:spPr>
        <p:txBody>
          <a:bodyPr/>
          <a:lstStyle/>
          <a:p>
            <a:r>
              <a:rPr lang="nn-NO" sz="3600" b="1" dirty="0"/>
              <a:t>Visma Flyt Barnehage </a:t>
            </a:r>
            <a:br>
              <a:rPr lang="nn-NO" b="1" dirty="0"/>
            </a:br>
            <a:br>
              <a:rPr lang="nb-NO" b="1" dirty="0"/>
            </a:br>
            <a:endParaRPr lang="nb-NO" dirty="0"/>
          </a:p>
        </p:txBody>
      </p:sp>
      <p:sp>
        <p:nvSpPr>
          <p:cNvPr id="6" name="Rektangel: avrundede hjørner 5">
            <a:extLst>
              <a:ext uri="{FF2B5EF4-FFF2-40B4-BE49-F238E27FC236}">
                <a16:creationId xmlns:a16="http://schemas.microsoft.com/office/drawing/2014/main" id="{BA517081-9027-43D0-8C2D-DE4C98BA5E25}"/>
              </a:ext>
            </a:extLst>
          </p:cNvPr>
          <p:cNvSpPr/>
          <p:nvPr/>
        </p:nvSpPr>
        <p:spPr>
          <a:xfrm>
            <a:off x="296631" y="635980"/>
            <a:ext cx="4119943" cy="61653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b-NO" sz="1400" b="0" i="0" dirty="0">
                <a:solidFill>
                  <a:srgbClr val="282828"/>
                </a:solidFill>
                <a:effectLst/>
              </a:rPr>
              <a:t>Visma Min Barnehage-appen er ei </a:t>
            </a:r>
            <a:r>
              <a:rPr lang="nb-NO" sz="1400" b="0" i="0" dirty="0" err="1">
                <a:solidFill>
                  <a:srgbClr val="282828"/>
                </a:solidFill>
                <a:effectLst/>
              </a:rPr>
              <a:t>teneste</a:t>
            </a:r>
            <a:r>
              <a:rPr lang="nb-NO" sz="1400" b="0" i="0" dirty="0">
                <a:solidFill>
                  <a:srgbClr val="282828"/>
                </a:solidFill>
                <a:effectLst/>
              </a:rPr>
              <a:t> </a:t>
            </a:r>
            <a:r>
              <a:rPr lang="nb-NO" sz="1400" i="0" dirty="0">
                <a:solidFill>
                  <a:srgbClr val="282828"/>
                </a:solidFill>
              </a:rPr>
              <a:t>der </a:t>
            </a:r>
            <a:r>
              <a:rPr lang="nb-NO" sz="1400" b="0" i="0" dirty="0">
                <a:solidFill>
                  <a:srgbClr val="282828"/>
                </a:solidFill>
                <a:effectLst/>
              </a:rPr>
              <a:t>du som </a:t>
            </a:r>
            <a:r>
              <a:rPr lang="nb-NO" sz="1400" b="0" i="0" dirty="0" err="1">
                <a:solidFill>
                  <a:srgbClr val="282828"/>
                </a:solidFill>
                <a:effectLst/>
              </a:rPr>
              <a:t>føresett</a:t>
            </a:r>
            <a:r>
              <a:rPr lang="nb-NO" sz="1400" b="0" i="0" dirty="0">
                <a:solidFill>
                  <a:srgbClr val="282828"/>
                </a:solidFill>
                <a:effectLst/>
              </a:rPr>
              <a:t> enkelt kan </a:t>
            </a:r>
            <a:r>
              <a:rPr lang="nb-NO" sz="1400" b="0" i="0" dirty="0" err="1">
                <a:solidFill>
                  <a:srgbClr val="282828"/>
                </a:solidFill>
                <a:effectLst/>
              </a:rPr>
              <a:t>kommunisera</a:t>
            </a:r>
            <a:r>
              <a:rPr lang="nb-NO" sz="1400" b="0" i="0" dirty="0">
                <a:solidFill>
                  <a:srgbClr val="282828"/>
                </a:solidFill>
                <a:effectLst/>
              </a:rPr>
              <a:t> med din barnehage</a:t>
            </a:r>
            <a:r>
              <a:rPr lang="nb-NO" sz="1400" i="0" dirty="0">
                <a:solidFill>
                  <a:srgbClr val="282828"/>
                </a:solidFill>
              </a:rPr>
              <a:t> og</a:t>
            </a:r>
            <a:r>
              <a:rPr lang="nb-NO" sz="1400" b="0" i="0" dirty="0">
                <a:solidFill>
                  <a:srgbClr val="282828"/>
                </a:solidFill>
                <a:effectLst/>
              </a:rPr>
              <a:t> enkelt </a:t>
            </a:r>
            <a:r>
              <a:rPr lang="nb-NO" sz="1400" b="0" i="0" dirty="0" err="1">
                <a:solidFill>
                  <a:srgbClr val="282828"/>
                </a:solidFill>
                <a:effectLst/>
              </a:rPr>
              <a:t>fylgja</a:t>
            </a:r>
            <a:r>
              <a:rPr lang="nb-NO" sz="1400" b="0" i="0" dirty="0">
                <a:solidFill>
                  <a:srgbClr val="282828"/>
                </a:solidFill>
                <a:effectLst/>
              </a:rPr>
              <a:t> med på ditt barna sin </a:t>
            </a:r>
            <a:r>
              <a:rPr lang="nb-NO" sz="1400" i="0" dirty="0" err="1">
                <a:solidFill>
                  <a:srgbClr val="282828"/>
                </a:solidFill>
              </a:rPr>
              <a:t>kvardag</a:t>
            </a:r>
            <a:r>
              <a:rPr lang="nb-NO" sz="1400" i="0" dirty="0">
                <a:solidFill>
                  <a:srgbClr val="282828"/>
                </a:solidFill>
              </a:rPr>
              <a:t> </a:t>
            </a:r>
            <a:r>
              <a:rPr lang="nb-NO" sz="1400" b="0" i="0" dirty="0">
                <a:solidFill>
                  <a:srgbClr val="282828"/>
                </a:solidFill>
                <a:effectLst/>
              </a:rPr>
              <a:t>i barnehagen.</a:t>
            </a:r>
          </a:p>
          <a:p>
            <a:pPr algn="l"/>
            <a:r>
              <a:rPr lang="nb-NO" sz="1400" b="0" i="0" dirty="0">
                <a:solidFill>
                  <a:srgbClr val="282828"/>
                </a:solidFill>
                <a:effectLst/>
              </a:rPr>
              <a:t>Med Min Barnehage-appen kan du enkelt:</a:t>
            </a:r>
          </a:p>
          <a:p>
            <a:pPr algn="l">
              <a:buFont typeface="Arial" panose="020B0604020202020204" pitchFamily="34" charset="0"/>
              <a:buChar char="•"/>
            </a:pPr>
            <a:r>
              <a:rPr lang="nb-NO" sz="1400" b="0" i="0" dirty="0">
                <a:solidFill>
                  <a:srgbClr val="282828"/>
                </a:solidFill>
                <a:effectLst/>
              </a:rPr>
              <a:t> Motta og sende </a:t>
            </a:r>
            <a:r>
              <a:rPr lang="nb-NO" sz="1400" b="0" i="0" dirty="0" err="1">
                <a:solidFill>
                  <a:srgbClr val="282828"/>
                </a:solidFill>
                <a:effectLst/>
              </a:rPr>
              <a:t>meldingar</a:t>
            </a:r>
            <a:r>
              <a:rPr lang="nb-NO" sz="1400" b="0" i="0" dirty="0">
                <a:solidFill>
                  <a:srgbClr val="282828"/>
                </a:solidFill>
                <a:effectLst/>
              </a:rPr>
              <a:t> med barnehagen.</a:t>
            </a:r>
          </a:p>
          <a:p>
            <a:pPr algn="l">
              <a:buFont typeface="Arial" panose="020B0604020202020204" pitchFamily="34" charset="0"/>
              <a:buChar char="•"/>
            </a:pPr>
            <a:r>
              <a:rPr lang="nb-NO" sz="1400" b="0" i="0" dirty="0">
                <a:solidFill>
                  <a:srgbClr val="282828"/>
                </a:solidFill>
                <a:effectLst/>
              </a:rPr>
              <a:t> </a:t>
            </a:r>
            <a:r>
              <a:rPr lang="nb-NO" sz="1400" b="0" i="0" dirty="0" err="1">
                <a:solidFill>
                  <a:srgbClr val="282828"/>
                </a:solidFill>
                <a:effectLst/>
              </a:rPr>
              <a:t>Registrera</a:t>
            </a:r>
            <a:r>
              <a:rPr lang="nb-NO" sz="1400" b="0" i="0" dirty="0">
                <a:solidFill>
                  <a:srgbClr val="282828"/>
                </a:solidFill>
                <a:effectLst/>
              </a:rPr>
              <a:t> </a:t>
            </a:r>
            <a:r>
              <a:rPr lang="nb-NO" sz="1400" i="0" dirty="0" err="1">
                <a:solidFill>
                  <a:srgbClr val="282828"/>
                </a:solidFill>
              </a:rPr>
              <a:t>fråvær</a:t>
            </a:r>
            <a:r>
              <a:rPr lang="nb-NO" sz="1400" i="0" dirty="0">
                <a:solidFill>
                  <a:srgbClr val="282828"/>
                </a:solidFill>
              </a:rPr>
              <a:t> ved sjukt barn eller fri. </a:t>
            </a:r>
            <a:endParaRPr lang="nb-NO" sz="1400" b="0" i="0" dirty="0">
              <a:solidFill>
                <a:srgbClr val="282828"/>
              </a:solidFill>
              <a:effectLst/>
            </a:endParaRPr>
          </a:p>
          <a:p>
            <a:pPr algn="l">
              <a:buFont typeface="Arial" panose="020B0604020202020204" pitchFamily="34" charset="0"/>
              <a:buChar char="•"/>
            </a:pPr>
            <a:r>
              <a:rPr lang="nb-NO" sz="1400" i="0" dirty="0">
                <a:solidFill>
                  <a:srgbClr val="282828"/>
                </a:solidFill>
              </a:rPr>
              <a:t> </a:t>
            </a:r>
            <a:r>
              <a:rPr lang="nb-NO" sz="1400" i="0" dirty="0" err="1">
                <a:solidFill>
                  <a:srgbClr val="282828"/>
                </a:solidFill>
              </a:rPr>
              <a:t>Registrera</a:t>
            </a:r>
            <a:r>
              <a:rPr lang="nb-NO" sz="1400" i="0" dirty="0">
                <a:solidFill>
                  <a:srgbClr val="282828"/>
                </a:solidFill>
              </a:rPr>
              <a:t> ferie </a:t>
            </a:r>
            <a:r>
              <a:rPr lang="nb-NO" sz="1400" i="0" u="sng" dirty="0" err="1">
                <a:solidFill>
                  <a:srgbClr val="282828"/>
                </a:solidFill>
              </a:rPr>
              <a:t>innanfor</a:t>
            </a:r>
            <a:r>
              <a:rPr lang="nb-NO" sz="1400" i="0" dirty="0">
                <a:solidFill>
                  <a:srgbClr val="282828"/>
                </a:solidFill>
              </a:rPr>
              <a:t> fristen som står i årsplanen.</a:t>
            </a:r>
          </a:p>
          <a:p>
            <a:pPr algn="l"/>
            <a:r>
              <a:rPr lang="nb-NO" sz="1400" i="0" dirty="0">
                <a:solidFill>
                  <a:srgbClr val="282828"/>
                </a:solidFill>
              </a:rPr>
              <a:t>(</a:t>
            </a:r>
            <a:r>
              <a:rPr lang="nb-NO" sz="1400" b="1" i="0" dirty="0">
                <a:solidFill>
                  <a:srgbClr val="282828"/>
                </a:solidFill>
              </a:rPr>
              <a:t>Nb: Godkjend ferie må vera registrert min 3 </a:t>
            </a:r>
            <a:r>
              <a:rPr lang="nb-NO" sz="1400" b="1" i="0" dirty="0" err="1">
                <a:solidFill>
                  <a:srgbClr val="282828"/>
                </a:solidFill>
              </a:rPr>
              <a:t>dagar</a:t>
            </a:r>
            <a:r>
              <a:rPr lang="nb-NO" sz="1400" b="1" i="0" dirty="0">
                <a:solidFill>
                  <a:srgbClr val="282828"/>
                </a:solidFill>
              </a:rPr>
              <a:t> før, ellers er det fri</a:t>
            </a:r>
            <a:r>
              <a:rPr lang="nb-NO" sz="1400" i="0" dirty="0">
                <a:solidFill>
                  <a:srgbClr val="282828"/>
                </a:solidFill>
              </a:rPr>
              <a:t>)</a:t>
            </a:r>
            <a:endParaRPr lang="nb-NO" sz="1400" b="0" i="0" dirty="0">
              <a:solidFill>
                <a:srgbClr val="282828"/>
              </a:solidFill>
              <a:effectLst/>
            </a:endParaRPr>
          </a:p>
          <a:p>
            <a:pPr algn="l">
              <a:buFont typeface="Arial" panose="020B0604020202020204" pitchFamily="34" charset="0"/>
              <a:buChar char="•"/>
            </a:pPr>
            <a:r>
              <a:rPr lang="nb-NO" sz="1400" b="0" i="0" dirty="0">
                <a:solidFill>
                  <a:srgbClr val="282828"/>
                </a:solidFill>
                <a:effectLst/>
              </a:rPr>
              <a:t> Motta dagbok som </a:t>
            </a:r>
            <a:r>
              <a:rPr lang="nb-NO" sz="1400" b="0" i="0" dirty="0" err="1">
                <a:solidFill>
                  <a:srgbClr val="282828"/>
                </a:solidFill>
                <a:effectLst/>
              </a:rPr>
              <a:t>fortel</a:t>
            </a:r>
            <a:r>
              <a:rPr lang="nb-NO" sz="1400" b="0" i="0" dirty="0">
                <a:solidFill>
                  <a:srgbClr val="282828"/>
                </a:solidFill>
                <a:effectLst/>
              </a:rPr>
              <a:t> om barnet sine små og store </a:t>
            </a:r>
            <a:r>
              <a:rPr lang="nb-NO" sz="1400" b="0" i="0" dirty="0" err="1">
                <a:solidFill>
                  <a:srgbClr val="282828"/>
                </a:solidFill>
                <a:effectLst/>
              </a:rPr>
              <a:t>opplevingar</a:t>
            </a:r>
            <a:r>
              <a:rPr lang="nb-NO" sz="1400" b="0" i="0" dirty="0">
                <a:solidFill>
                  <a:srgbClr val="282828"/>
                </a:solidFill>
                <a:effectLst/>
              </a:rPr>
              <a:t> i barnehagen, i form av tekst og bildedeling</a:t>
            </a:r>
            <a:r>
              <a:rPr lang="nb-NO" sz="1400" i="0" dirty="0">
                <a:solidFill>
                  <a:srgbClr val="282828"/>
                </a:solidFill>
              </a:rPr>
              <a:t>.</a:t>
            </a:r>
            <a:endParaRPr lang="nb-NO" sz="1400" b="0" i="0" dirty="0">
              <a:solidFill>
                <a:srgbClr val="282828"/>
              </a:solidFill>
              <a:effectLst/>
            </a:endParaRPr>
          </a:p>
          <a:p>
            <a:pPr algn="l">
              <a:buFont typeface="Arial" panose="020B0604020202020204" pitchFamily="34" charset="0"/>
              <a:buChar char="•"/>
            </a:pPr>
            <a:r>
              <a:rPr lang="nb-NO" sz="1400" b="0" i="0" dirty="0">
                <a:solidFill>
                  <a:srgbClr val="282828"/>
                </a:solidFill>
                <a:effectLst/>
              </a:rPr>
              <a:t> </a:t>
            </a:r>
            <a:r>
              <a:rPr lang="nb-NO" sz="1400" b="0" i="0" dirty="0" err="1">
                <a:solidFill>
                  <a:srgbClr val="282828"/>
                </a:solidFill>
                <a:effectLst/>
              </a:rPr>
              <a:t>Gje</a:t>
            </a:r>
            <a:r>
              <a:rPr lang="nb-NO" sz="1400" b="0" i="0" dirty="0">
                <a:solidFill>
                  <a:srgbClr val="282828"/>
                </a:solidFill>
                <a:effectLst/>
              </a:rPr>
              <a:t> eller avslå samtykke.</a:t>
            </a:r>
          </a:p>
          <a:p>
            <a:pPr algn="l"/>
            <a:r>
              <a:rPr lang="nb-NO" sz="1400" b="0" i="0" dirty="0">
                <a:solidFill>
                  <a:srgbClr val="282828"/>
                </a:solidFill>
                <a:effectLst/>
              </a:rPr>
              <a:t>Kort sagt </a:t>
            </a:r>
            <a:r>
              <a:rPr lang="nb-NO" sz="1400" b="0" i="0" dirty="0" err="1">
                <a:solidFill>
                  <a:srgbClr val="282828"/>
                </a:solidFill>
                <a:effectLst/>
              </a:rPr>
              <a:t>gjer</a:t>
            </a:r>
            <a:r>
              <a:rPr lang="nb-NO" sz="1400" b="0" i="0" dirty="0">
                <a:solidFill>
                  <a:srgbClr val="282828"/>
                </a:solidFill>
                <a:effectLst/>
              </a:rPr>
              <a:t> Min Barnehage-appen informasjon lett </a:t>
            </a:r>
            <a:r>
              <a:rPr lang="nb-NO" sz="1400" b="0" i="0" dirty="0" err="1">
                <a:solidFill>
                  <a:srgbClr val="282828"/>
                </a:solidFill>
                <a:effectLst/>
              </a:rPr>
              <a:t>tilgjengeleg</a:t>
            </a:r>
            <a:r>
              <a:rPr lang="nb-NO" sz="1400" b="0" i="0" dirty="0">
                <a:solidFill>
                  <a:srgbClr val="282828"/>
                </a:solidFill>
                <a:effectLst/>
              </a:rPr>
              <a:t> og dialogen mellom </a:t>
            </a:r>
            <a:r>
              <a:rPr lang="nb-NO" sz="1400" i="0" dirty="0">
                <a:solidFill>
                  <a:srgbClr val="282828"/>
                </a:solidFill>
              </a:rPr>
              <a:t>foreldre</a:t>
            </a:r>
            <a:r>
              <a:rPr lang="nb-NO" sz="1400" b="0" i="0" dirty="0">
                <a:solidFill>
                  <a:srgbClr val="282828"/>
                </a:solidFill>
                <a:effectLst/>
              </a:rPr>
              <a:t> og barnehagen blir </a:t>
            </a:r>
            <a:r>
              <a:rPr lang="nb-NO" sz="1400" b="0" i="0" dirty="0" err="1">
                <a:solidFill>
                  <a:srgbClr val="282828"/>
                </a:solidFill>
                <a:effectLst/>
              </a:rPr>
              <a:t>enklare</a:t>
            </a:r>
            <a:r>
              <a:rPr lang="nb-NO" sz="1400" b="0" i="0" dirty="0">
                <a:solidFill>
                  <a:srgbClr val="282828"/>
                </a:solidFill>
                <a:effectLst/>
              </a:rPr>
              <a:t> og </a:t>
            </a:r>
            <a:r>
              <a:rPr lang="nb-NO" sz="1400" b="0" i="0" dirty="0" err="1">
                <a:solidFill>
                  <a:srgbClr val="282828"/>
                </a:solidFill>
                <a:effectLst/>
              </a:rPr>
              <a:t>meir</a:t>
            </a:r>
            <a:r>
              <a:rPr lang="nb-NO" sz="1400" b="0" i="0" dirty="0">
                <a:solidFill>
                  <a:srgbClr val="282828"/>
                </a:solidFill>
                <a:effectLst/>
              </a:rPr>
              <a:t> effektiv.</a:t>
            </a:r>
          </a:p>
          <a:p>
            <a:pPr algn="l"/>
            <a:r>
              <a:rPr lang="nb-NO" sz="1400" i="0" dirty="0">
                <a:solidFill>
                  <a:srgbClr val="282828"/>
                </a:solidFill>
              </a:rPr>
              <a:t>Kvar tredje måned må </a:t>
            </a:r>
            <a:r>
              <a:rPr lang="nb-NO" sz="1400" i="0" dirty="0" err="1">
                <a:solidFill>
                  <a:srgbClr val="282828"/>
                </a:solidFill>
              </a:rPr>
              <a:t>ein</a:t>
            </a:r>
            <a:r>
              <a:rPr lang="nb-NO" sz="1400" i="0" dirty="0">
                <a:solidFill>
                  <a:srgbClr val="282828"/>
                </a:solidFill>
              </a:rPr>
              <a:t> logga seg på nytt med bank id. Dette får </a:t>
            </a:r>
            <a:r>
              <a:rPr lang="nb-NO" sz="1400" i="0" dirty="0" err="1">
                <a:solidFill>
                  <a:srgbClr val="282828"/>
                </a:solidFill>
              </a:rPr>
              <a:t>ein</a:t>
            </a:r>
            <a:r>
              <a:rPr lang="nb-NO" sz="1400" i="0" dirty="0">
                <a:solidFill>
                  <a:srgbClr val="282828"/>
                </a:solidFill>
              </a:rPr>
              <a:t> pr. dags dato ikkje beskjed om. </a:t>
            </a:r>
          </a:p>
          <a:p>
            <a:pPr algn="ctr"/>
            <a:endParaRPr lang="nb-NO" sz="1400" b="1" i="0" dirty="0">
              <a:solidFill>
                <a:srgbClr val="282828"/>
              </a:solidFill>
            </a:endParaRPr>
          </a:p>
          <a:p>
            <a:pPr algn="ctr"/>
            <a:r>
              <a:rPr lang="nb-NO" sz="1400" b="1" i="0" dirty="0">
                <a:solidFill>
                  <a:srgbClr val="282828"/>
                </a:solidFill>
              </a:rPr>
              <a:t>NB</a:t>
            </a:r>
            <a:r>
              <a:rPr lang="nb-NO" sz="1400" i="0" dirty="0">
                <a:solidFill>
                  <a:srgbClr val="282828"/>
                </a:solidFill>
              </a:rPr>
              <a:t>: </a:t>
            </a:r>
            <a:r>
              <a:rPr lang="nb-NO" sz="1400" b="1" i="0" dirty="0">
                <a:solidFill>
                  <a:srgbClr val="282828"/>
                </a:solidFill>
              </a:rPr>
              <a:t>Det er svært viktig at </a:t>
            </a:r>
            <a:r>
              <a:rPr lang="nb-NO" sz="1400" b="1" u="sng" dirty="0">
                <a:solidFill>
                  <a:srgbClr val="282828"/>
                </a:solidFill>
              </a:rPr>
              <a:t>alle</a:t>
            </a:r>
            <a:r>
              <a:rPr lang="nb-NO" sz="1400" b="1" i="0" dirty="0">
                <a:solidFill>
                  <a:srgbClr val="282828"/>
                </a:solidFill>
              </a:rPr>
              <a:t> foresette brukar appen. Det er det viktigste verktyet me har her i barnehagen og me brukar ikkje lenger mail.</a:t>
            </a:r>
          </a:p>
        </p:txBody>
      </p:sp>
      <p:sp>
        <p:nvSpPr>
          <p:cNvPr id="3" name="Rektangel: avrundede hjørner 2">
            <a:extLst>
              <a:ext uri="{FF2B5EF4-FFF2-40B4-BE49-F238E27FC236}">
                <a16:creationId xmlns:a16="http://schemas.microsoft.com/office/drawing/2014/main" id="{82AD4698-451E-A253-5831-9E6CC090ED3F}"/>
              </a:ext>
            </a:extLst>
          </p:cNvPr>
          <p:cNvSpPr/>
          <p:nvPr/>
        </p:nvSpPr>
        <p:spPr>
          <a:xfrm>
            <a:off x="4564233" y="627607"/>
            <a:ext cx="4045068" cy="61653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0" fontAlgn="base" latinLnBrk="0" hangingPunct="0">
              <a:lnSpc>
                <a:spcPct val="100000"/>
              </a:lnSpc>
              <a:spcBef>
                <a:spcPts val="600"/>
              </a:spcBef>
              <a:spcAft>
                <a:spcPct val="0"/>
              </a:spcAft>
              <a:buClr>
                <a:srgbClr val="727CA3"/>
              </a:buClr>
              <a:buSzPct val="76000"/>
              <a:tabLst/>
              <a:defRPr/>
            </a:pPr>
            <a:r>
              <a:rPr kumimoji="0" lang="nn-NO" sz="1800" b="0" i="0" u="none" strike="noStrike" kern="1200" cap="none" spc="0" normalizeH="0" baseline="0" noProof="0" dirty="0">
                <a:ln>
                  <a:noFill/>
                </a:ln>
                <a:solidFill>
                  <a:prstClr val="black"/>
                </a:solidFill>
                <a:effectLst/>
                <a:uLnTx/>
                <a:uFillTx/>
                <a:ea typeface="+mn-ea"/>
                <a:cs typeface="+mn-cs"/>
              </a:rPr>
              <a:t>Visma flyt barnehage har ulike funksjonar</a:t>
            </a:r>
          </a:p>
          <a:p>
            <a:pPr marR="0" lvl="0" algn="l" defTabSz="914400" rtl="0" eaLnBrk="0" fontAlgn="base" latinLnBrk="0" hangingPunct="0">
              <a:lnSpc>
                <a:spcPct val="100000"/>
              </a:lnSpc>
              <a:spcBef>
                <a:spcPts val="600"/>
              </a:spcBef>
              <a:spcAft>
                <a:spcPct val="0"/>
              </a:spcAft>
              <a:buClr>
                <a:srgbClr val="727CA3"/>
              </a:buClr>
              <a:buSzPct val="76000"/>
              <a:tabLst/>
              <a:defRPr/>
            </a:pPr>
            <a:r>
              <a:rPr kumimoji="0" lang="nn-NO" sz="1300" b="0" i="0" u="none" strike="noStrike" kern="1200" cap="none" spc="0" normalizeH="0" baseline="0" noProof="0" dirty="0">
                <a:ln>
                  <a:noFill/>
                </a:ln>
                <a:solidFill>
                  <a:prstClr val="black"/>
                </a:solidFill>
                <a:effectLst/>
                <a:uLnTx/>
                <a:uFillTx/>
                <a:ea typeface="+mn-ea"/>
                <a:cs typeface="+mn-cs"/>
              </a:rPr>
              <a:t>Visma flyt tilsett:</a:t>
            </a:r>
          </a:p>
          <a:p>
            <a:pPr marL="285750" marR="0" lvl="0" indent="-285750" algn="l" defTabSz="914400" rtl="0" eaLnBrk="0" fontAlgn="base" latinLnBrk="0" hangingPunct="0">
              <a:lnSpc>
                <a:spcPct val="100000"/>
              </a:lnSpc>
              <a:spcBef>
                <a:spcPts val="600"/>
              </a:spcBef>
              <a:spcAft>
                <a:spcPct val="0"/>
              </a:spcAft>
              <a:buClr>
                <a:srgbClr val="727CA3"/>
              </a:buClr>
              <a:buSzPct val="76000"/>
              <a:buFont typeface="Arial" panose="020B0604020202020204" pitchFamily="34" charset="0"/>
              <a:buChar char="•"/>
              <a:tabLst/>
              <a:defRPr/>
            </a:pPr>
            <a:r>
              <a:rPr kumimoji="0" lang="nn-NO" sz="1300" b="0" i="0" u="none" strike="noStrike" kern="1200" cap="none" spc="0" normalizeH="0" baseline="0" noProof="0" dirty="0">
                <a:ln>
                  <a:noFill/>
                </a:ln>
                <a:solidFill>
                  <a:prstClr val="black"/>
                </a:solidFill>
                <a:effectLst/>
                <a:uLnTx/>
                <a:uFillTx/>
                <a:ea typeface="+mn-ea"/>
                <a:cs typeface="+mn-cs"/>
              </a:rPr>
              <a:t> Gjer personalet </a:t>
            </a:r>
            <a:r>
              <a:rPr kumimoji="0" lang="nn-NO" sz="1300" b="0" i="0" u="none" strike="noStrike" kern="1200" cap="none" spc="0" normalizeH="0" baseline="0" noProof="0" dirty="0" err="1">
                <a:ln>
                  <a:noFill/>
                </a:ln>
                <a:solidFill>
                  <a:prstClr val="black"/>
                </a:solidFill>
                <a:effectLst/>
                <a:uLnTx/>
                <a:uFillTx/>
                <a:ea typeface="+mn-ea"/>
                <a:cs typeface="+mn-cs"/>
              </a:rPr>
              <a:t>øvesikt</a:t>
            </a:r>
            <a:r>
              <a:rPr kumimoji="0" lang="nn-NO" sz="1300" b="0" i="0" u="none" strike="noStrike" kern="1200" cap="none" spc="0" normalizeH="0" baseline="0" noProof="0" dirty="0">
                <a:ln>
                  <a:noFill/>
                </a:ln>
                <a:solidFill>
                  <a:prstClr val="black"/>
                </a:solidFill>
                <a:effectLst/>
                <a:uLnTx/>
                <a:uFillTx/>
                <a:ea typeface="+mn-ea"/>
                <a:cs typeface="+mn-cs"/>
              </a:rPr>
              <a:t> </a:t>
            </a:r>
            <a:r>
              <a:rPr lang="nn-NO" sz="1300" i="0" dirty="0">
                <a:solidFill>
                  <a:prstClr val="black"/>
                </a:solidFill>
              </a:rPr>
              <a:t>ø</a:t>
            </a:r>
            <a:r>
              <a:rPr kumimoji="0" lang="nn-NO" sz="1300" b="0" i="0" u="none" strike="noStrike" kern="1200" cap="none" spc="0" normalizeH="0" baseline="0" noProof="0" dirty="0">
                <a:ln>
                  <a:noFill/>
                </a:ln>
                <a:solidFill>
                  <a:prstClr val="black"/>
                </a:solidFill>
                <a:effectLst/>
                <a:uLnTx/>
                <a:uFillTx/>
                <a:ea typeface="+mn-ea"/>
                <a:cs typeface="+mn-cs"/>
              </a:rPr>
              <a:t>ve barn på alle avdelingar.</a:t>
            </a:r>
          </a:p>
          <a:p>
            <a:pPr marL="285750" marR="0" lvl="0" indent="-285750" algn="l" defTabSz="914400" rtl="0" eaLnBrk="0" fontAlgn="base" latinLnBrk="0" hangingPunct="0">
              <a:lnSpc>
                <a:spcPct val="100000"/>
              </a:lnSpc>
              <a:spcBef>
                <a:spcPts val="600"/>
              </a:spcBef>
              <a:spcAft>
                <a:spcPct val="0"/>
              </a:spcAft>
              <a:buClr>
                <a:srgbClr val="727CA3"/>
              </a:buClr>
              <a:buSzPct val="76000"/>
              <a:buFont typeface="Arial" panose="020B0604020202020204" pitchFamily="34" charset="0"/>
              <a:buChar char="•"/>
              <a:tabLst/>
              <a:defRPr/>
            </a:pPr>
            <a:r>
              <a:rPr kumimoji="0" lang="nn-NO" sz="1300" b="0" i="0" u="none" strike="noStrike" kern="1200" cap="none" spc="0" normalizeH="0" baseline="0" noProof="0" dirty="0">
                <a:ln>
                  <a:noFill/>
                </a:ln>
                <a:solidFill>
                  <a:prstClr val="black"/>
                </a:solidFill>
                <a:effectLst/>
                <a:uLnTx/>
                <a:uFillTx/>
                <a:ea typeface="+mn-ea"/>
                <a:cs typeface="+mn-cs"/>
              </a:rPr>
              <a:t> Personalet registrerer når barna kjem og når dei vert henta.                   </a:t>
            </a:r>
          </a:p>
          <a:p>
            <a:pPr marL="285750" marR="0" lvl="0" indent="-285750" algn="l" defTabSz="914400" rtl="0" eaLnBrk="0" fontAlgn="base" latinLnBrk="0" hangingPunct="0">
              <a:lnSpc>
                <a:spcPct val="100000"/>
              </a:lnSpc>
              <a:spcBef>
                <a:spcPts val="600"/>
              </a:spcBef>
              <a:spcAft>
                <a:spcPct val="0"/>
              </a:spcAft>
              <a:buClr>
                <a:srgbClr val="727CA3"/>
              </a:buClr>
              <a:buSzPct val="76000"/>
              <a:buFont typeface="Arial" panose="020B0604020202020204" pitchFamily="34" charset="0"/>
              <a:buChar char="•"/>
              <a:tabLst/>
              <a:defRPr/>
            </a:pPr>
            <a:r>
              <a:rPr kumimoji="0" lang="nn-NO" sz="1300" b="0" i="0" u="none" strike="noStrike" kern="1200" cap="none" spc="0" normalizeH="0" baseline="0" noProof="0" dirty="0">
                <a:ln>
                  <a:noFill/>
                </a:ln>
                <a:solidFill>
                  <a:prstClr val="black"/>
                </a:solidFill>
                <a:effectLst/>
                <a:uLnTx/>
                <a:uFillTx/>
                <a:ea typeface="+mn-ea"/>
                <a:cs typeface="+mn-cs"/>
              </a:rPr>
              <a:t>Det vert sendt ut meldingar og orienteringar til foreldra. (eks: vekeplan/månadsplan)</a:t>
            </a:r>
          </a:p>
          <a:p>
            <a:pPr marL="285750" marR="0" lvl="0" indent="-285750" algn="l" defTabSz="914400" rtl="0" eaLnBrk="0" fontAlgn="base" latinLnBrk="0" hangingPunct="0">
              <a:lnSpc>
                <a:spcPct val="100000"/>
              </a:lnSpc>
              <a:spcBef>
                <a:spcPts val="600"/>
              </a:spcBef>
              <a:spcAft>
                <a:spcPct val="0"/>
              </a:spcAft>
              <a:buClr>
                <a:srgbClr val="727CA3"/>
              </a:buClr>
              <a:buSzPct val="76000"/>
              <a:buFont typeface="Arial" panose="020B0604020202020204" pitchFamily="34" charset="0"/>
              <a:buChar char="•"/>
              <a:tabLst/>
              <a:defRPr/>
            </a:pPr>
            <a:r>
              <a:rPr lang="nn-NO" sz="1300" i="0" dirty="0">
                <a:solidFill>
                  <a:prstClr val="black"/>
                </a:solidFill>
              </a:rPr>
              <a:t>Det vert skrive dagbøker om hendingar og markeringar i barnehagen.</a:t>
            </a:r>
            <a:endParaRPr kumimoji="0" lang="nn-NO" sz="13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0" fontAlgn="base" latinLnBrk="0" hangingPunct="0">
              <a:lnSpc>
                <a:spcPct val="100000"/>
              </a:lnSpc>
              <a:spcBef>
                <a:spcPts val="600"/>
              </a:spcBef>
              <a:spcAft>
                <a:spcPct val="0"/>
              </a:spcAft>
              <a:buClr>
                <a:srgbClr val="727CA3"/>
              </a:buClr>
              <a:buSzPct val="76000"/>
              <a:buFont typeface="Arial" panose="020B0604020202020204" pitchFamily="34" charset="0"/>
              <a:buChar char="•"/>
              <a:tabLst/>
              <a:defRPr/>
            </a:pPr>
            <a:r>
              <a:rPr kumimoji="0" lang="nn-NO" sz="1300" b="0" i="0" u="none" strike="noStrike" kern="1200" cap="none" spc="0" normalizeH="0" baseline="0" noProof="0" dirty="0">
                <a:ln>
                  <a:noFill/>
                </a:ln>
                <a:solidFill>
                  <a:prstClr val="black"/>
                </a:solidFill>
                <a:effectLst/>
                <a:uLnTx/>
                <a:uFillTx/>
                <a:ea typeface="+mn-ea"/>
                <a:cs typeface="+mn-cs"/>
              </a:rPr>
              <a:t>Det vert lagt inn markering for allergiar og matreservasjonar.</a:t>
            </a:r>
          </a:p>
          <a:p>
            <a:pPr marL="285750" marR="0" lvl="0" indent="-285750" algn="l" defTabSz="914400" rtl="0" eaLnBrk="0" fontAlgn="base" latinLnBrk="0" hangingPunct="0">
              <a:lnSpc>
                <a:spcPct val="100000"/>
              </a:lnSpc>
              <a:spcBef>
                <a:spcPts val="600"/>
              </a:spcBef>
              <a:spcAft>
                <a:spcPct val="0"/>
              </a:spcAft>
              <a:buClr>
                <a:srgbClr val="727CA3"/>
              </a:buClr>
              <a:buSzPct val="76000"/>
              <a:buFont typeface="Arial" panose="020B0604020202020204" pitchFamily="34" charset="0"/>
              <a:buChar char="•"/>
              <a:tabLst/>
              <a:defRPr/>
            </a:pPr>
            <a:r>
              <a:rPr lang="nn-NO" sz="1300" i="0" dirty="0">
                <a:solidFill>
                  <a:prstClr val="black"/>
                </a:solidFill>
              </a:rPr>
              <a:t>Ein brukar t</a:t>
            </a:r>
            <a:r>
              <a:rPr kumimoji="0" lang="nn-NO" sz="1300" b="0" i="0" u="none" strike="noStrike" kern="1200" cap="none" spc="0" normalizeH="0" baseline="0" noProof="0" dirty="0">
                <a:ln>
                  <a:noFill/>
                </a:ln>
                <a:solidFill>
                  <a:prstClr val="black"/>
                </a:solidFill>
                <a:effectLst/>
                <a:uLnTx/>
                <a:uFillTx/>
                <a:ea typeface="+mn-ea"/>
                <a:cs typeface="+mn-cs"/>
              </a:rPr>
              <a:t>eljelister når ein er på tur og på uteområdet.</a:t>
            </a:r>
          </a:p>
          <a:p>
            <a:pPr marL="285750" marR="0" lvl="0" indent="-285750" algn="l" defTabSz="914400" rtl="0" eaLnBrk="0" fontAlgn="base" latinLnBrk="0" hangingPunct="0">
              <a:lnSpc>
                <a:spcPct val="100000"/>
              </a:lnSpc>
              <a:spcBef>
                <a:spcPts val="600"/>
              </a:spcBef>
              <a:spcAft>
                <a:spcPct val="0"/>
              </a:spcAft>
              <a:buClr>
                <a:srgbClr val="727CA3"/>
              </a:buClr>
              <a:buSzPct val="76000"/>
              <a:buFont typeface="Arial" panose="020B0604020202020204" pitchFamily="34" charset="0"/>
              <a:buChar char="•"/>
              <a:tabLst/>
              <a:defRPr/>
            </a:pPr>
            <a:r>
              <a:rPr lang="nn-NO" sz="1300" i="0" dirty="0">
                <a:solidFill>
                  <a:prstClr val="black"/>
                </a:solidFill>
              </a:rPr>
              <a:t>Det vert brukt sovelister som foreldra og har tilgang til.</a:t>
            </a:r>
            <a:endParaRPr kumimoji="0" lang="nn-NO" sz="1300" b="0" i="0" u="none" strike="noStrike" kern="1200" cap="none" spc="0" normalizeH="0" baseline="0" noProof="0" dirty="0">
              <a:ln>
                <a:noFill/>
              </a:ln>
              <a:solidFill>
                <a:prstClr val="black"/>
              </a:solidFill>
              <a:effectLst/>
              <a:uLnTx/>
              <a:uFillTx/>
              <a:ea typeface="+mn-ea"/>
              <a:cs typeface="+mn-cs"/>
            </a:endParaRPr>
          </a:p>
          <a:p>
            <a:pPr marR="0" lvl="0" algn="l" defTabSz="914400" rtl="0" eaLnBrk="0" fontAlgn="base" latinLnBrk="0" hangingPunct="0">
              <a:lnSpc>
                <a:spcPct val="100000"/>
              </a:lnSpc>
              <a:spcBef>
                <a:spcPts val="600"/>
              </a:spcBef>
              <a:spcAft>
                <a:spcPct val="0"/>
              </a:spcAft>
              <a:buClr>
                <a:srgbClr val="727CA3"/>
              </a:buClr>
              <a:buSzPct val="76000"/>
              <a:tabLst/>
              <a:defRPr/>
            </a:pPr>
            <a:r>
              <a:rPr kumimoji="0" lang="nn-NO" sz="1300" b="0" i="0" u="none" strike="noStrike" kern="1200" cap="none" spc="0" normalizeH="0" baseline="0" noProof="0" dirty="0">
                <a:ln>
                  <a:noFill/>
                </a:ln>
                <a:solidFill>
                  <a:prstClr val="black"/>
                </a:solidFill>
                <a:effectLst/>
                <a:uLnTx/>
                <a:uFillTx/>
                <a:ea typeface="+mn-ea"/>
                <a:cs typeface="+mn-cs"/>
              </a:rPr>
              <a:t>Visma flyt barnehage har digitale søknadsskjema ved opptak og endring av barnehageplass.</a:t>
            </a:r>
          </a:p>
          <a:p>
            <a:pPr marR="0" lvl="0" algn="l" defTabSz="914400" rtl="0" eaLnBrk="0" fontAlgn="base" latinLnBrk="0" hangingPunct="0">
              <a:lnSpc>
                <a:spcPct val="100000"/>
              </a:lnSpc>
              <a:spcBef>
                <a:spcPts val="600"/>
              </a:spcBef>
              <a:spcAft>
                <a:spcPct val="0"/>
              </a:spcAft>
              <a:buClr>
                <a:srgbClr val="727CA3"/>
              </a:buClr>
              <a:buSzPct val="76000"/>
              <a:tabLst/>
              <a:defRPr/>
            </a:pPr>
            <a:r>
              <a:rPr kumimoji="0" lang="nn-NO" sz="1300" b="0" i="0" u="none" strike="noStrike" kern="1200" cap="none" spc="0" normalizeH="0" baseline="0" noProof="0" dirty="0">
                <a:ln>
                  <a:noFill/>
                </a:ln>
                <a:solidFill>
                  <a:prstClr val="black"/>
                </a:solidFill>
                <a:effectLst/>
                <a:uLnTx/>
                <a:uFillTx/>
                <a:ea typeface="+mn-ea"/>
                <a:cs typeface="+mn-cs"/>
              </a:rPr>
              <a:t>Foreldre går inn på </a:t>
            </a:r>
            <a:r>
              <a:rPr kumimoji="0" lang="nn-NO" sz="1300" b="0" i="0" u="none" strike="noStrike" kern="1200" cap="none" spc="0" normalizeH="0" baseline="0" noProof="0" dirty="0">
                <a:ln>
                  <a:noFill/>
                </a:ln>
                <a:solidFill>
                  <a:prstClr val="black"/>
                </a:solidFill>
                <a:effectLst/>
                <a:uLnTx/>
                <a:uFillTx/>
                <a:ea typeface="+mn-ea"/>
                <a:cs typeface="+mn-cs"/>
                <a:hlinkClick r:id="rId3"/>
              </a:rPr>
              <a:t>www.ulvik.kommune.no</a:t>
            </a:r>
            <a:r>
              <a:rPr kumimoji="0" lang="nn-NO" sz="1300" b="0" i="0" u="none" strike="noStrike" kern="1200" cap="none" spc="0" normalizeH="0" baseline="0" noProof="0" dirty="0">
                <a:ln>
                  <a:noFill/>
                </a:ln>
                <a:solidFill>
                  <a:prstClr val="black"/>
                </a:solidFill>
                <a:effectLst/>
                <a:uLnTx/>
                <a:uFillTx/>
                <a:ea typeface="+mn-ea"/>
                <a:cs typeface="+mn-cs"/>
              </a:rPr>
              <a:t> under barnehage og finn søknad om barnehageplass. Ein loggar inn og sender søknad digitalt.  Foreldre går inn på same adresse og svarar på om ein tek i mot plassen eller ikkje innan svarfrist i tilbodsbrev.</a:t>
            </a:r>
          </a:p>
        </p:txBody>
      </p:sp>
      <p:pic>
        <p:nvPicPr>
          <p:cNvPr id="7" name="Picture 13" descr="C:\Users\Eva\AppData\Local\Microsoft\Windows\Temporary Internet Files\Content.IE5\181I9IIB\MC90034690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4182">
            <a:off x="7860932" y="223306"/>
            <a:ext cx="1005443" cy="82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ssholder for lysbildenummer 4">
            <a:extLst>
              <a:ext uri="{FF2B5EF4-FFF2-40B4-BE49-F238E27FC236}">
                <a16:creationId xmlns:a16="http://schemas.microsoft.com/office/drawing/2014/main" id="{BB5DB538-D2F4-0920-4868-05838E82EF5F}"/>
              </a:ext>
            </a:extLst>
          </p:cNvPr>
          <p:cNvSpPr>
            <a:spLocks noGrp="1"/>
          </p:cNvSpPr>
          <p:nvPr>
            <p:ph type="sldNum" sz="quarter" idx="12"/>
          </p:nvPr>
        </p:nvSpPr>
        <p:spPr>
          <a:xfrm>
            <a:off x="8517888" y="6356350"/>
            <a:ext cx="574849" cy="365125"/>
          </a:xfrm>
        </p:spPr>
        <p:txBody>
          <a:bodyPr/>
          <a:lstStyle/>
          <a:p>
            <a:pPr>
              <a:defRPr/>
            </a:pPr>
            <a:fld id="{17695755-AB53-4B1A-BD8C-98284F71CC2D}" type="slidenum">
              <a:rPr lang="en-US" smtClean="0"/>
              <a:pPr>
                <a:defRPr/>
              </a:pPr>
              <a:t>11</a:t>
            </a:fld>
            <a:endParaRPr lang="en-US" dirty="0"/>
          </a:p>
        </p:txBody>
      </p:sp>
    </p:spTree>
    <p:extLst>
      <p:ext uri="{BB962C8B-B14F-4D97-AF65-F5344CB8AC3E}">
        <p14:creationId xmlns:p14="http://schemas.microsoft.com/office/powerpoint/2010/main" val="272367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Rektangel: avrundede hjørner 6">
            <a:extLst>
              <a:ext uri="{FF2B5EF4-FFF2-40B4-BE49-F238E27FC236}">
                <a16:creationId xmlns:a16="http://schemas.microsoft.com/office/drawing/2014/main" id="{1200D91C-449D-CB69-09CB-8218F0C148FC}"/>
              </a:ext>
            </a:extLst>
          </p:cNvPr>
          <p:cNvSpPr/>
          <p:nvPr/>
        </p:nvSpPr>
        <p:spPr>
          <a:xfrm>
            <a:off x="106882" y="260648"/>
            <a:ext cx="8137526" cy="2011940"/>
          </a:xfrm>
          <a:prstGeom prst="roundRect">
            <a:avLst/>
          </a:prstGeom>
          <a:solidFill>
            <a:schemeClr val="l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n-NO" sz="1800" b="1" i="0" dirty="0">
                <a:solidFill>
                  <a:schemeClr val="tx1"/>
                </a:solidFill>
              </a:rPr>
              <a:t>Barnehagen som pedagogisk verksemd</a:t>
            </a:r>
          </a:p>
          <a:p>
            <a:r>
              <a:rPr lang="nn-NO" i="0" dirty="0">
                <a:solidFill>
                  <a:schemeClr val="tx1"/>
                </a:solidFill>
              </a:rPr>
              <a:t>Barnehagen skal vere ei pedagogisk verksemd som skal planleggjast og vurderast. Barn og foreldre har rett til å medverke i desse prosessane. Målet med barnehagen som pedagogisk verksemd, er å gje barna et tilrettelagt tilbod i tråd med barnehagelova og rammeplanen. For å oppnå dette skal barnehagen vere ein lærande organisasjon, og det pedagogiske arbeidet skal vera grunngjeve i barnehagelova og rammeplanen. </a:t>
            </a:r>
            <a:endParaRPr lang="nb-NO" i="0" dirty="0">
              <a:solidFill>
                <a:schemeClr val="tx1"/>
              </a:solidFill>
            </a:endParaRPr>
          </a:p>
          <a:p>
            <a:r>
              <a:rPr lang="nn-NO" i="0" dirty="0">
                <a:solidFill>
                  <a:schemeClr val="tx1"/>
                </a:solidFill>
              </a:rPr>
              <a:t>Planlegging gjer personalet grunnlag for å tenkje og handle langsiktig og systematisk i det pedagogiske arbeidet. Planlegginga skal bidra til kontinuitet og progresjon for enkeltbarn og barnegruppa. Planlegginga synleggjer korleis barnehagen tolkar og realiserer rammeplanen og skal vere utgangspunkt for refleksjon og utvikling av verksemda.</a:t>
            </a:r>
            <a:endParaRPr lang="nb-NO" i="0" dirty="0">
              <a:solidFill>
                <a:schemeClr val="tx1"/>
              </a:solidFill>
            </a:endParaRPr>
          </a:p>
        </p:txBody>
      </p:sp>
      <p:sp>
        <p:nvSpPr>
          <p:cNvPr id="9" name="Rektangel 8">
            <a:extLst>
              <a:ext uri="{FF2B5EF4-FFF2-40B4-BE49-F238E27FC236}">
                <a16:creationId xmlns:a16="http://schemas.microsoft.com/office/drawing/2014/main" id="{3CB4582C-FAE8-5670-D978-265DBBF0522C}"/>
              </a:ext>
            </a:extLst>
          </p:cNvPr>
          <p:cNvSpPr/>
          <p:nvPr/>
        </p:nvSpPr>
        <p:spPr>
          <a:xfrm>
            <a:off x="4892317" y="2376942"/>
            <a:ext cx="4139952" cy="4312588"/>
          </a:xfrm>
          <a:prstGeom prst="rect">
            <a:avLst/>
          </a:prstGeom>
          <a:solidFill>
            <a:schemeClr val="lt1"/>
          </a:solidFill>
        </p:spPr>
        <p:style>
          <a:lnRef idx="1">
            <a:schemeClr val="accent5"/>
          </a:lnRef>
          <a:fillRef idx="2">
            <a:schemeClr val="accent5"/>
          </a:fillRef>
          <a:effectRef idx="1">
            <a:schemeClr val="accent5"/>
          </a:effectRef>
          <a:fontRef idx="minor">
            <a:schemeClr val="dk1"/>
          </a:fontRef>
        </p:style>
        <p:txBody>
          <a:bodyPr rtlCol="0" anchor="ctr"/>
          <a:lstStyle/>
          <a:p>
            <a:pPr>
              <a:lnSpc>
                <a:spcPct val="110000"/>
              </a:lnSpc>
              <a:spcBef>
                <a:spcPts val="600"/>
              </a:spcBef>
              <a:spcAft>
                <a:spcPts val="1000"/>
              </a:spcAft>
            </a:pPr>
            <a:r>
              <a:rPr lang="nn-NO" sz="1800" b="1" i="0" dirty="0">
                <a:solidFill>
                  <a:schemeClr val="tx1"/>
                </a:solidFill>
                <a:latin typeface="Gill Sans MT" panose="020B0502020104020203" pitchFamily="34" charset="0"/>
                <a:ea typeface="Constantia" panose="02030602050306030303" pitchFamily="18" charset="0"/>
                <a:cs typeface="Times New Roman" panose="02020603050405020304" pitchFamily="18" charset="0"/>
              </a:rPr>
              <a:t>Vurdering</a:t>
            </a:r>
          </a:p>
          <a:p>
            <a:pPr>
              <a:lnSpc>
                <a:spcPct val="110000"/>
              </a:lnSpc>
              <a:spcBef>
                <a:spcPts val="600"/>
              </a:spcBef>
              <a:spcAft>
                <a:spcPts val="1000"/>
              </a:spcAft>
            </a:pPr>
            <a:r>
              <a:rPr lang="nn-NO" i="0" dirty="0">
                <a:solidFill>
                  <a:schemeClr val="tx1"/>
                </a:solidFill>
                <a:ea typeface="Constantia" panose="02030602050306030303" pitchFamily="18" charset="0"/>
                <a:cs typeface="Times New Roman" panose="02020603050405020304" pitchFamily="18" charset="0"/>
              </a:rPr>
              <a:t>Vurdering av dei ulike sidene ved arbeidet i barnehagen er avgjerande for at me kan gå vidare og utvikla tilbodet vårt. Vurderinga må gjerast av dei ulike partane i barnehagen, og vurderinga må setja arbeidet vårt opp mot det som vert pålagt i Lov om barnehage og Rammeplan for barnehagen.</a:t>
            </a:r>
            <a:endParaRPr lang="nb-NO" i="0" dirty="0">
              <a:solidFill>
                <a:schemeClr val="tx1"/>
              </a:solidFill>
              <a:ea typeface="Constantia" panose="02030602050306030303" pitchFamily="18" charset="0"/>
              <a:cs typeface="Times New Roman" panose="02020603050405020304" pitchFamily="18" charset="0"/>
            </a:endParaRPr>
          </a:p>
          <a:p>
            <a:pPr>
              <a:lnSpc>
                <a:spcPct val="110000"/>
              </a:lnSpc>
              <a:spcBef>
                <a:spcPts val="600"/>
              </a:spcBef>
              <a:spcAft>
                <a:spcPts val="1000"/>
              </a:spcAft>
            </a:pPr>
            <a:r>
              <a:rPr lang="nn-NO" i="0" dirty="0">
                <a:solidFill>
                  <a:schemeClr val="tx1"/>
                </a:solidFill>
                <a:ea typeface="Constantia" panose="02030602050306030303" pitchFamily="18" charset="0"/>
                <a:cs typeface="Times New Roman" panose="02020603050405020304" pitchFamily="18" charset="0"/>
              </a:rPr>
              <a:t>Foreldra deltek i vurdering, gjennom daglege samtalar, i foreldresamtalar og på foreldremøte. Barnehagen nyttar Utdanningsdirektoratet si foreldrevurdering som er open i november- desember kvart år. Foreldra svarar digitalt. Resultatet vert presentert for FAU og i Samarbeidsutvalet. Det går ut informasjon til alle foreldra om resultatet.</a:t>
            </a:r>
            <a:r>
              <a:rPr lang="nb-NO" i="0" dirty="0">
                <a:solidFill>
                  <a:schemeClr val="tx1"/>
                </a:solidFill>
                <a:ea typeface="Constantia" panose="02030602050306030303" pitchFamily="18" charset="0"/>
                <a:cs typeface="Times New Roman" panose="02020603050405020304" pitchFamily="18" charset="0"/>
              </a:rPr>
              <a:t> </a:t>
            </a:r>
            <a:r>
              <a:rPr lang="nn-NO" i="0" dirty="0">
                <a:solidFill>
                  <a:schemeClr val="tx1"/>
                </a:solidFill>
                <a:ea typeface="Constantia" panose="02030602050306030303" pitchFamily="18" charset="0"/>
                <a:cs typeface="Times New Roman" panose="02020603050405020304" pitchFamily="18" charset="0"/>
              </a:rPr>
              <a:t>Barna skal få høve til å vurdera og påverka kvardagen sin gjennom føringar i Barn sin rett til medverknad.</a:t>
            </a:r>
            <a:r>
              <a:rPr lang="nb-NO" i="0" dirty="0">
                <a:solidFill>
                  <a:schemeClr val="tx1"/>
                </a:solidFill>
                <a:ea typeface="Constantia" panose="02030602050306030303" pitchFamily="18" charset="0"/>
                <a:cs typeface="Times New Roman" panose="02020603050405020304" pitchFamily="18" charset="0"/>
              </a:rPr>
              <a:t>  </a:t>
            </a:r>
            <a:r>
              <a:rPr lang="nn-NO" i="0" dirty="0">
                <a:solidFill>
                  <a:schemeClr val="tx1"/>
                </a:solidFill>
                <a:ea typeface="Constantia" panose="02030602050306030303" pitchFamily="18" charset="0"/>
                <a:cs typeface="Times New Roman" panose="02020603050405020304" pitchFamily="18" charset="0"/>
              </a:rPr>
              <a:t>Dei eldste skal ha barnemøte der dei samtalar om både planlegging og vurdering i høve tema og aktivitetar.</a:t>
            </a:r>
            <a:r>
              <a:rPr lang="nb-NO" i="0" dirty="0">
                <a:solidFill>
                  <a:schemeClr val="tx1"/>
                </a:solidFill>
                <a:ea typeface="Constantia" panose="02030602050306030303" pitchFamily="18" charset="0"/>
                <a:cs typeface="Times New Roman" panose="02020603050405020304" pitchFamily="18" charset="0"/>
              </a:rPr>
              <a:t> </a:t>
            </a:r>
            <a:r>
              <a:rPr lang="nn-NO" i="0" dirty="0">
                <a:solidFill>
                  <a:schemeClr val="tx1"/>
                </a:solidFill>
                <a:ea typeface="Constantia" panose="02030602050306030303" pitchFamily="18" charset="0"/>
                <a:cs typeface="Times New Roman" panose="02020603050405020304" pitchFamily="18" charset="0"/>
              </a:rPr>
              <a:t>Me nyttar eit </a:t>
            </a:r>
            <a:r>
              <a:rPr lang="nn-NO" i="0" dirty="0" err="1">
                <a:solidFill>
                  <a:schemeClr val="tx1"/>
                </a:solidFill>
                <a:ea typeface="Constantia" panose="02030602050306030303" pitchFamily="18" charset="0"/>
                <a:cs typeface="Times New Roman" panose="02020603050405020304" pitchFamily="18" charset="0"/>
              </a:rPr>
              <a:t>intervjuverkty</a:t>
            </a:r>
            <a:r>
              <a:rPr lang="nn-NO" i="0" dirty="0">
                <a:solidFill>
                  <a:schemeClr val="tx1"/>
                </a:solidFill>
                <a:ea typeface="Constantia" panose="02030602050306030303" pitchFamily="18" charset="0"/>
                <a:cs typeface="Times New Roman" panose="02020603050405020304" pitchFamily="18" charset="0"/>
              </a:rPr>
              <a:t> som ein finn på </a:t>
            </a:r>
            <a:r>
              <a:rPr lang="nn-NO" i="0" u="sng" dirty="0">
                <a:solidFill>
                  <a:schemeClr val="tx1"/>
                </a:solidFill>
                <a:ea typeface="Constantia" panose="02030602050306030303"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www.barnehagetrivsel.no</a:t>
            </a:r>
            <a:r>
              <a:rPr lang="nn-NO" i="0" dirty="0">
                <a:solidFill>
                  <a:schemeClr val="tx1"/>
                </a:solidFill>
                <a:ea typeface="Constantia" panose="02030602050306030303" pitchFamily="18" charset="0"/>
                <a:cs typeface="Times New Roman" panose="02020603050405020304" pitchFamily="18" charset="0"/>
              </a:rPr>
              <a:t>.</a:t>
            </a:r>
            <a:r>
              <a:rPr lang="nb-NO" i="0" dirty="0">
                <a:solidFill>
                  <a:schemeClr val="tx1"/>
                </a:solidFill>
                <a:ea typeface="Constantia" panose="02030602050306030303" pitchFamily="18" charset="0"/>
                <a:cs typeface="Times New Roman" panose="02020603050405020304" pitchFamily="18" charset="0"/>
              </a:rPr>
              <a:t> </a:t>
            </a:r>
            <a:r>
              <a:rPr lang="nn-NO" i="0" dirty="0">
                <a:solidFill>
                  <a:schemeClr val="tx1"/>
                </a:solidFill>
                <a:ea typeface="Constantia" panose="02030602050306030303" pitchFamily="18" charset="0"/>
                <a:cs typeface="Times New Roman" panose="02020603050405020304" pitchFamily="18" charset="0"/>
              </a:rPr>
              <a:t>Dei minste barna kan ikkje fortelja om kvardagen sin på same måte, men me observerer dei kvar dag og brukar observasjonsskjema. </a:t>
            </a:r>
          </a:p>
        </p:txBody>
      </p:sp>
      <p:pic>
        <p:nvPicPr>
          <p:cNvPr id="10" name="Picture 12" descr="C:\Users\Eva\AppData\Local\Microsoft\Windows\Temporary Internet Files\Content.IE5\181I9IIB\MC900336110[1].wmf">
            <a:extLst>
              <a:ext uri="{FF2B5EF4-FFF2-40B4-BE49-F238E27FC236}">
                <a16:creationId xmlns:a16="http://schemas.microsoft.com/office/drawing/2014/main" id="{670E18AA-C7C5-B825-5E93-27315B1A96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19630">
            <a:off x="7864103" y="417175"/>
            <a:ext cx="1065542" cy="70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ktangel 10">
            <a:extLst>
              <a:ext uri="{FF2B5EF4-FFF2-40B4-BE49-F238E27FC236}">
                <a16:creationId xmlns:a16="http://schemas.microsoft.com/office/drawing/2014/main" id="{B348ED7A-5BC3-13CF-5C05-E6B8DE39CACB}"/>
              </a:ext>
            </a:extLst>
          </p:cNvPr>
          <p:cNvSpPr/>
          <p:nvPr/>
        </p:nvSpPr>
        <p:spPr>
          <a:xfrm>
            <a:off x="179512" y="2376942"/>
            <a:ext cx="4608512" cy="44169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indent="0">
              <a:buNone/>
            </a:pPr>
            <a:r>
              <a:rPr lang="nn-NO" sz="1800" b="1" i="0" dirty="0"/>
              <a:t>Dokumentasjon</a:t>
            </a:r>
          </a:p>
          <a:p>
            <a:pPr marL="0" indent="0">
              <a:buNone/>
            </a:pPr>
            <a:r>
              <a:rPr lang="nn-NO" i="0" dirty="0"/>
              <a:t>Barnehagen har årsplan, halvårsrapportar, månadsskriv og vekeplanar/månadsplanar. Det meste av informasjon vert sendt ut på Visma til foreldra.  Årsplanen er eit arbeidsreiskap for personalet og til informasjon for foreldra. </a:t>
            </a:r>
          </a:p>
          <a:p>
            <a:pPr marL="0" indent="0">
              <a:buNone/>
            </a:pPr>
            <a:r>
              <a:rPr lang="nn-NO" i="0" dirty="0"/>
              <a:t>Det er ei informasjonstavle i gangen på kvar avdeling, der det vert hengt opp diverse informasjon og eventuelle bilete frå hendingar.</a:t>
            </a:r>
            <a:r>
              <a:rPr lang="nb-NO" i="0" dirty="0"/>
              <a:t>  </a:t>
            </a:r>
            <a:r>
              <a:rPr lang="nn-NO" i="0" dirty="0"/>
              <a:t>Av og til vert det lagt i hylla på papir.</a:t>
            </a:r>
            <a:r>
              <a:rPr lang="nb-NO" i="0" dirty="0"/>
              <a:t> </a:t>
            </a:r>
            <a:r>
              <a:rPr lang="nn-NO" i="0" dirty="0"/>
              <a:t>Det kjem ut informasjon frå styrar, frå pedagogisk leiar og frå barnehagelærar.</a:t>
            </a:r>
            <a:endParaRPr lang="nb-NO" i="0" dirty="0"/>
          </a:p>
          <a:p>
            <a:pPr marL="0" indent="0">
              <a:buNone/>
            </a:pPr>
            <a:r>
              <a:rPr lang="nn-NO" i="0" dirty="0"/>
              <a:t>Foreldra får tilbod om to foreldresamtalar i løpet av året.  I tillegg kan foreldre eller personale be om ekstra foreldresamtale dersom det er aktuelt.</a:t>
            </a:r>
            <a:endParaRPr lang="nb-NO" i="0" dirty="0"/>
          </a:p>
          <a:p>
            <a:pPr marL="0" indent="0">
              <a:buNone/>
            </a:pPr>
            <a:r>
              <a:rPr lang="nn-NO" i="0" dirty="0"/>
              <a:t>På nokre avdelingar brukar ein dagtavle. Det er ei rekkje med bilete eller symbol for aktivitetane som skal skje i løpet av dagen. Barna får då lettare oversikt over dagen sin.  </a:t>
            </a:r>
            <a:endParaRPr lang="nb-NO" i="0" dirty="0"/>
          </a:p>
          <a:p>
            <a:pPr marL="0" indent="0">
              <a:buNone/>
            </a:pPr>
            <a:r>
              <a:rPr lang="nn-NO" i="0" dirty="0"/>
              <a:t>Aktuelle tema og aktivitetar syner att i utstillingar og presentasjonar på avdelingane. </a:t>
            </a:r>
            <a:endParaRPr lang="nb-NO" i="0" dirty="0"/>
          </a:p>
          <a:p>
            <a:pPr marL="0" indent="0">
              <a:buNone/>
            </a:pPr>
            <a:r>
              <a:rPr lang="nn-NO" i="0" dirty="0"/>
              <a:t>Barnehagen nyttar observasjons/</a:t>
            </a:r>
            <a:r>
              <a:rPr lang="nn-NO" i="0" dirty="0" err="1"/>
              <a:t>kartleggingsverktyet</a:t>
            </a:r>
            <a:r>
              <a:rPr lang="nn-NO" i="0" dirty="0"/>
              <a:t> TRAS i høve barna si generelle språkutvikling ved 3 år og ved 5 år.</a:t>
            </a:r>
          </a:p>
          <a:p>
            <a:pPr marL="0" indent="0">
              <a:buNone/>
            </a:pPr>
            <a:r>
              <a:rPr lang="nn-NO" i="0" dirty="0"/>
              <a:t>Barna får kvar sin perm når dei byrjar i barnehagen. Her vert det samla inn minne frå tida i barnehagen som </a:t>
            </a:r>
            <a:r>
              <a:rPr lang="nn-NO" i="0" dirty="0" err="1"/>
              <a:t>t.d</a:t>
            </a:r>
            <a:r>
              <a:rPr lang="nn-NO" i="0" dirty="0"/>
              <a:t>: bilete og teikningar. </a:t>
            </a:r>
          </a:p>
        </p:txBody>
      </p:sp>
      <p:sp>
        <p:nvSpPr>
          <p:cNvPr id="3" name="Plassholder for lysbildenummer 2">
            <a:extLst>
              <a:ext uri="{FF2B5EF4-FFF2-40B4-BE49-F238E27FC236}">
                <a16:creationId xmlns:a16="http://schemas.microsoft.com/office/drawing/2014/main" id="{95A7099B-0477-C1EC-3BBD-31B1533A597E}"/>
              </a:ext>
            </a:extLst>
          </p:cNvPr>
          <p:cNvSpPr>
            <a:spLocks noGrp="1"/>
          </p:cNvSpPr>
          <p:nvPr>
            <p:ph type="sldNum" sz="quarter" idx="12"/>
          </p:nvPr>
        </p:nvSpPr>
        <p:spPr>
          <a:xfrm>
            <a:off x="8533655" y="6492875"/>
            <a:ext cx="430833" cy="365125"/>
          </a:xfrm>
        </p:spPr>
        <p:txBody>
          <a:bodyPr/>
          <a:lstStyle/>
          <a:p>
            <a:pPr>
              <a:defRPr/>
            </a:pPr>
            <a:fld id="{17695755-AB53-4B1A-BD8C-98284F71CC2D}" type="slidenum">
              <a:rPr lang="en-US" smtClean="0"/>
              <a:pPr>
                <a:defRPr/>
              </a:pPr>
              <a:t>12</a:t>
            </a:fld>
            <a:endParaRPr lang="en-US" dirty="0"/>
          </a:p>
        </p:txBody>
      </p:sp>
    </p:spTree>
    <p:extLst>
      <p:ext uri="{BB962C8B-B14F-4D97-AF65-F5344CB8AC3E}">
        <p14:creationId xmlns:p14="http://schemas.microsoft.com/office/powerpoint/2010/main" val="3986599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FFCC"/>
            </a:gs>
            <a:gs pos="35000">
              <a:schemeClr val="accent5">
                <a:lumMod val="0"/>
                <a:lumOff val="100000"/>
              </a:schemeClr>
            </a:gs>
            <a:gs pos="100000">
              <a:srgbClr val="CCFFCC"/>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CFC2BF-F773-48E9-B42F-1E6AAA45200A}"/>
              </a:ext>
            </a:extLst>
          </p:cNvPr>
          <p:cNvSpPr>
            <a:spLocks noGrp="1"/>
          </p:cNvSpPr>
          <p:nvPr>
            <p:ph type="title"/>
          </p:nvPr>
        </p:nvSpPr>
        <p:spPr>
          <a:xfrm>
            <a:off x="251520" y="51323"/>
            <a:ext cx="8075240" cy="544309"/>
          </a:xfrm>
          <a:noFill/>
        </p:spPr>
        <p:txBody>
          <a:bodyPr/>
          <a:lstStyle/>
          <a:p>
            <a:r>
              <a:rPr lang="nb-NO" b="1" dirty="0" err="1"/>
              <a:t>Inkluderande</a:t>
            </a:r>
            <a:r>
              <a:rPr lang="nb-NO" b="1" dirty="0"/>
              <a:t> barnehagemiljø</a:t>
            </a:r>
          </a:p>
        </p:txBody>
      </p:sp>
      <p:sp>
        <p:nvSpPr>
          <p:cNvPr id="7" name="Rektangel: avrundede hjørner 6">
            <a:extLst>
              <a:ext uri="{FF2B5EF4-FFF2-40B4-BE49-F238E27FC236}">
                <a16:creationId xmlns:a16="http://schemas.microsoft.com/office/drawing/2014/main" id="{7391DF0F-7435-D18D-4249-70C87795179A}"/>
              </a:ext>
            </a:extLst>
          </p:cNvPr>
          <p:cNvSpPr/>
          <p:nvPr/>
        </p:nvSpPr>
        <p:spPr>
          <a:xfrm>
            <a:off x="74666" y="2708920"/>
            <a:ext cx="2997528" cy="33123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i="0" dirty="0">
                <a:solidFill>
                  <a:schemeClr val="tx1"/>
                </a:solidFill>
              </a:rPr>
              <a:t>Nettkurset har som formål å utvikle kompetansen i </a:t>
            </a:r>
            <a:r>
              <a:rPr lang="nb-NO" sz="1400" i="0" dirty="0" err="1">
                <a:solidFill>
                  <a:schemeClr val="tx1"/>
                </a:solidFill>
              </a:rPr>
              <a:t>barnehagar</a:t>
            </a:r>
            <a:r>
              <a:rPr lang="nb-NO" sz="1400" i="0" dirty="0">
                <a:solidFill>
                  <a:schemeClr val="tx1"/>
                </a:solidFill>
              </a:rPr>
              <a:t>, hos </a:t>
            </a:r>
            <a:r>
              <a:rPr lang="nb-NO" sz="1400" i="0" dirty="0" err="1">
                <a:solidFill>
                  <a:schemeClr val="tx1"/>
                </a:solidFill>
              </a:rPr>
              <a:t>barnehageeigar</a:t>
            </a:r>
            <a:r>
              <a:rPr lang="nb-NO" sz="1400" i="0" dirty="0">
                <a:solidFill>
                  <a:schemeClr val="tx1"/>
                </a:solidFill>
              </a:rPr>
              <a:t> og barnehagemyndighet, slik at barnehagen oppfyller si plikt i tråd med barnehagelova til å:</a:t>
            </a:r>
          </a:p>
          <a:p>
            <a:r>
              <a:rPr lang="nb-NO" sz="1400" i="0" dirty="0">
                <a:solidFill>
                  <a:schemeClr val="tx1"/>
                </a:solidFill>
              </a:rPr>
              <a:t> - ivareta barnas behov for omsorg </a:t>
            </a:r>
          </a:p>
          <a:p>
            <a:r>
              <a:rPr lang="nb-NO" sz="1400" i="0" dirty="0">
                <a:solidFill>
                  <a:schemeClr val="tx1"/>
                </a:solidFill>
              </a:rPr>
              <a:t>- lære barna å ta vare på seg sjølve og </a:t>
            </a:r>
            <a:r>
              <a:rPr lang="nb-NO" sz="1400" i="0" dirty="0" err="1">
                <a:solidFill>
                  <a:schemeClr val="tx1"/>
                </a:solidFill>
              </a:rPr>
              <a:t>kvarandre</a:t>
            </a:r>
            <a:r>
              <a:rPr lang="nb-NO" sz="1400" i="0" dirty="0">
                <a:solidFill>
                  <a:schemeClr val="tx1"/>
                </a:solidFill>
              </a:rPr>
              <a:t> </a:t>
            </a:r>
          </a:p>
          <a:p>
            <a:r>
              <a:rPr lang="nb-NO" sz="1400" i="0" dirty="0">
                <a:solidFill>
                  <a:schemeClr val="tx1"/>
                </a:solidFill>
              </a:rPr>
              <a:t>- bidra til trivsel </a:t>
            </a:r>
          </a:p>
          <a:p>
            <a:r>
              <a:rPr lang="nb-NO" sz="1400" i="0" dirty="0">
                <a:solidFill>
                  <a:schemeClr val="tx1"/>
                </a:solidFill>
              </a:rPr>
              <a:t>- Vera </a:t>
            </a:r>
            <a:r>
              <a:rPr lang="nb-NO" sz="1400" i="0" dirty="0" err="1">
                <a:solidFill>
                  <a:schemeClr val="tx1"/>
                </a:solidFill>
              </a:rPr>
              <a:t>ein</a:t>
            </a:r>
            <a:r>
              <a:rPr lang="nb-NO" sz="1400" i="0" dirty="0">
                <a:solidFill>
                  <a:schemeClr val="tx1"/>
                </a:solidFill>
              </a:rPr>
              <a:t> trygg stad for fellesskap og </a:t>
            </a:r>
            <a:r>
              <a:rPr lang="nb-NO" sz="1400" i="0" dirty="0" err="1">
                <a:solidFill>
                  <a:schemeClr val="tx1"/>
                </a:solidFill>
              </a:rPr>
              <a:t>venskap</a:t>
            </a:r>
            <a:r>
              <a:rPr lang="nb-NO" sz="1400" i="0" dirty="0">
                <a:solidFill>
                  <a:schemeClr val="tx1"/>
                </a:solidFill>
              </a:rPr>
              <a:t> </a:t>
            </a:r>
          </a:p>
          <a:p>
            <a:r>
              <a:rPr lang="nb-NO" sz="1400" i="0" dirty="0">
                <a:solidFill>
                  <a:schemeClr val="tx1"/>
                </a:solidFill>
              </a:rPr>
              <a:t>- motarbeida alle former for diskriminering </a:t>
            </a:r>
          </a:p>
        </p:txBody>
      </p:sp>
      <p:sp>
        <p:nvSpPr>
          <p:cNvPr id="8" name="Rektangel: brettet hjørne 7">
            <a:extLst>
              <a:ext uri="{FF2B5EF4-FFF2-40B4-BE49-F238E27FC236}">
                <a16:creationId xmlns:a16="http://schemas.microsoft.com/office/drawing/2014/main" id="{15FFF47F-EDAA-94F2-6322-A0CDBA5B3405}"/>
              </a:ext>
            </a:extLst>
          </p:cNvPr>
          <p:cNvSpPr/>
          <p:nvPr/>
        </p:nvSpPr>
        <p:spPr>
          <a:xfrm>
            <a:off x="3468856" y="2754337"/>
            <a:ext cx="2122567" cy="2762895"/>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1400" dirty="0">
              <a:solidFill>
                <a:schemeClr val="tx1"/>
              </a:solidFill>
            </a:endParaRPr>
          </a:p>
          <a:p>
            <a:r>
              <a:rPr lang="nb-NO" sz="1400" i="0" dirty="0">
                <a:solidFill>
                  <a:schemeClr val="tx1"/>
                </a:solidFill>
              </a:rPr>
              <a:t>Kurset skal bidra til at barna, i tråd med barnekonvensjonen, får oppfylt sin rett til </a:t>
            </a:r>
          </a:p>
          <a:p>
            <a:r>
              <a:rPr lang="nb-NO" sz="1400" i="0" dirty="0">
                <a:solidFill>
                  <a:schemeClr val="tx1"/>
                </a:solidFill>
              </a:rPr>
              <a:t>- vern mot diskriminering</a:t>
            </a:r>
          </a:p>
          <a:p>
            <a:r>
              <a:rPr lang="nb-NO" sz="1400" i="0" dirty="0">
                <a:solidFill>
                  <a:schemeClr val="tx1"/>
                </a:solidFill>
              </a:rPr>
              <a:t>- vern og omsorg som er nødvendig for trivsel </a:t>
            </a:r>
          </a:p>
          <a:p>
            <a:r>
              <a:rPr lang="nb-NO" sz="1400" i="0" dirty="0">
                <a:solidFill>
                  <a:schemeClr val="tx1"/>
                </a:solidFill>
              </a:rPr>
              <a:t>- å </a:t>
            </a:r>
            <a:r>
              <a:rPr lang="nb-NO" sz="1400" i="0" dirty="0" err="1">
                <a:solidFill>
                  <a:schemeClr val="tx1"/>
                </a:solidFill>
              </a:rPr>
              <a:t>verta</a:t>
            </a:r>
            <a:r>
              <a:rPr lang="nb-NO" sz="1400" i="0" dirty="0">
                <a:solidFill>
                  <a:schemeClr val="tx1"/>
                </a:solidFill>
              </a:rPr>
              <a:t> </a:t>
            </a:r>
            <a:r>
              <a:rPr lang="nb-NO" sz="1400" i="0" dirty="0" err="1">
                <a:solidFill>
                  <a:schemeClr val="tx1"/>
                </a:solidFill>
              </a:rPr>
              <a:t>høyrd</a:t>
            </a:r>
            <a:r>
              <a:rPr lang="nb-NO" sz="1400" i="0" dirty="0">
                <a:solidFill>
                  <a:schemeClr val="tx1"/>
                </a:solidFill>
              </a:rPr>
              <a:t> og sett</a:t>
            </a:r>
          </a:p>
          <a:p>
            <a:r>
              <a:rPr lang="nb-NO" sz="1400" i="0" dirty="0">
                <a:solidFill>
                  <a:schemeClr val="tx1"/>
                </a:solidFill>
              </a:rPr>
              <a:t>- bli teken vare på</a:t>
            </a:r>
          </a:p>
        </p:txBody>
      </p:sp>
      <p:sp>
        <p:nvSpPr>
          <p:cNvPr id="9" name="Rektangel: ett avrundet hjørne 8">
            <a:extLst>
              <a:ext uri="{FF2B5EF4-FFF2-40B4-BE49-F238E27FC236}">
                <a16:creationId xmlns:a16="http://schemas.microsoft.com/office/drawing/2014/main" id="{51D5642F-32A4-51A6-E4BB-184C9A9B5D41}"/>
              </a:ext>
            </a:extLst>
          </p:cNvPr>
          <p:cNvSpPr/>
          <p:nvPr/>
        </p:nvSpPr>
        <p:spPr>
          <a:xfrm>
            <a:off x="6003952" y="2546778"/>
            <a:ext cx="2642567" cy="4184027"/>
          </a:xfrm>
          <a:prstGeom prst="round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i="0" dirty="0">
                <a:solidFill>
                  <a:schemeClr val="tx1"/>
                </a:solidFill>
              </a:rPr>
              <a:t>Rammeplanen går lengre enn barnehagelova i sin omtale av </a:t>
            </a:r>
            <a:r>
              <a:rPr lang="nb-NO" sz="1400" i="0" dirty="0" err="1">
                <a:solidFill>
                  <a:schemeClr val="tx1"/>
                </a:solidFill>
              </a:rPr>
              <a:t>krenkingar</a:t>
            </a:r>
            <a:r>
              <a:rPr lang="nb-NO" sz="1400" i="0" dirty="0">
                <a:solidFill>
                  <a:schemeClr val="tx1"/>
                </a:solidFill>
              </a:rPr>
              <a:t> i barnehagen. Kurset skal bidra til </a:t>
            </a:r>
            <a:r>
              <a:rPr lang="nb-NO" sz="1400" i="0" dirty="0" err="1">
                <a:solidFill>
                  <a:schemeClr val="tx1"/>
                </a:solidFill>
              </a:rPr>
              <a:t>førebygging</a:t>
            </a:r>
            <a:r>
              <a:rPr lang="nb-NO" sz="1400" i="0" dirty="0">
                <a:solidFill>
                  <a:schemeClr val="tx1"/>
                </a:solidFill>
              </a:rPr>
              <a:t> og handtering i tråd med rammeplanen. </a:t>
            </a:r>
          </a:p>
          <a:p>
            <a:r>
              <a:rPr lang="nb-NO" sz="1400" i="0" dirty="0">
                <a:solidFill>
                  <a:schemeClr val="tx1"/>
                </a:solidFill>
              </a:rPr>
              <a:t>- Barnehagen skal bidra til barna sin trivsel, livsglede, </a:t>
            </a:r>
            <a:r>
              <a:rPr lang="nb-NO" sz="1400" i="0" dirty="0" err="1">
                <a:solidFill>
                  <a:schemeClr val="tx1"/>
                </a:solidFill>
              </a:rPr>
              <a:t>meistring</a:t>
            </a:r>
            <a:r>
              <a:rPr lang="nb-NO" sz="1400" i="0" dirty="0">
                <a:solidFill>
                  <a:schemeClr val="tx1"/>
                </a:solidFill>
              </a:rPr>
              <a:t> og følelse av eigenverd og </a:t>
            </a:r>
            <a:r>
              <a:rPr lang="nb-NO" sz="1400" i="0" dirty="0" err="1">
                <a:solidFill>
                  <a:schemeClr val="tx1"/>
                </a:solidFill>
              </a:rPr>
              <a:t>førebygge</a:t>
            </a:r>
            <a:r>
              <a:rPr lang="nb-NO" sz="1400" i="0" dirty="0">
                <a:solidFill>
                  <a:schemeClr val="tx1"/>
                </a:solidFill>
              </a:rPr>
              <a:t> krenking og mobbing. Om </a:t>
            </a:r>
            <a:r>
              <a:rPr lang="nb-NO" sz="1400" i="0" dirty="0" err="1">
                <a:solidFill>
                  <a:schemeClr val="tx1"/>
                </a:solidFill>
              </a:rPr>
              <a:t>eit</a:t>
            </a:r>
            <a:r>
              <a:rPr lang="nb-NO" sz="1400" i="0" dirty="0">
                <a:solidFill>
                  <a:schemeClr val="tx1"/>
                </a:solidFill>
              </a:rPr>
              <a:t> barn opplever krenking eller mobbing, må barnehagen handtere, stoppe og følgje opp dette </a:t>
            </a:r>
          </a:p>
          <a:p>
            <a:r>
              <a:rPr lang="nb-NO" sz="1400" i="0" dirty="0">
                <a:solidFill>
                  <a:schemeClr val="tx1"/>
                </a:solidFill>
              </a:rPr>
              <a:t>- Personalet skal </a:t>
            </a:r>
            <a:r>
              <a:rPr lang="nb-NO" sz="1400" i="0" dirty="0" err="1">
                <a:solidFill>
                  <a:schemeClr val="tx1"/>
                </a:solidFill>
              </a:rPr>
              <a:t>førebyggje</a:t>
            </a:r>
            <a:r>
              <a:rPr lang="nb-NO" sz="1400" i="0" dirty="0">
                <a:solidFill>
                  <a:schemeClr val="tx1"/>
                </a:solidFill>
              </a:rPr>
              <a:t>, stoppe og følgje opp diskriminering, utestenging, mobbing, </a:t>
            </a:r>
            <a:r>
              <a:rPr lang="nb-NO" sz="1400" i="0" dirty="0" err="1">
                <a:solidFill>
                  <a:schemeClr val="tx1"/>
                </a:solidFill>
              </a:rPr>
              <a:t>krenkingar</a:t>
            </a:r>
            <a:r>
              <a:rPr lang="nb-NO" sz="1400" i="0" dirty="0">
                <a:solidFill>
                  <a:schemeClr val="tx1"/>
                </a:solidFill>
              </a:rPr>
              <a:t> og uheldige samspelsmønstre </a:t>
            </a:r>
          </a:p>
        </p:txBody>
      </p:sp>
      <p:sp>
        <p:nvSpPr>
          <p:cNvPr id="10" name="Rektangel: avrundede hjørner 9">
            <a:extLst>
              <a:ext uri="{FF2B5EF4-FFF2-40B4-BE49-F238E27FC236}">
                <a16:creationId xmlns:a16="http://schemas.microsoft.com/office/drawing/2014/main" id="{659EA4AA-F459-20B1-32D4-AE0F86554AB0}"/>
              </a:ext>
            </a:extLst>
          </p:cNvPr>
          <p:cNvSpPr/>
          <p:nvPr/>
        </p:nvSpPr>
        <p:spPr>
          <a:xfrm>
            <a:off x="240013" y="595186"/>
            <a:ext cx="7860034" cy="1825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nb-NO" sz="1400" i="0" dirty="0"/>
              <a:t>I 2020 </a:t>
            </a:r>
            <a:r>
              <a:rPr lang="nb-NO" sz="1400" i="0" dirty="0" err="1"/>
              <a:t>byrja</a:t>
            </a:r>
            <a:r>
              <a:rPr lang="nb-NO" sz="1400" i="0" dirty="0"/>
              <a:t> Ulvik barnehage på </a:t>
            </a:r>
            <a:r>
              <a:rPr lang="nb-NO" sz="1400" i="0" dirty="0" err="1"/>
              <a:t>eit</a:t>
            </a:r>
            <a:r>
              <a:rPr lang="nb-NO" sz="1400" i="0" dirty="0"/>
              <a:t> </a:t>
            </a:r>
            <a:r>
              <a:rPr lang="nb-NO" sz="1400" i="0" dirty="0" err="1"/>
              <a:t>omfattande</a:t>
            </a:r>
            <a:r>
              <a:rPr lang="nb-NO" sz="1400" i="0" dirty="0"/>
              <a:t> nettbasert kompetanseutviklingsprogram, Barnehagemiljø og </a:t>
            </a:r>
            <a:r>
              <a:rPr lang="nb-NO" sz="1400" i="0" dirty="0" err="1"/>
              <a:t>krenkingar</a:t>
            </a:r>
            <a:r>
              <a:rPr lang="nb-NO" sz="1400" i="0" dirty="0"/>
              <a:t>. Kurset skulle ha gått over 3 semester, totalt 1,5 -2 år Dei siste åra har det </a:t>
            </a:r>
            <a:r>
              <a:rPr lang="nb-NO" sz="1400" i="0" dirty="0" err="1"/>
              <a:t>vore</a:t>
            </a:r>
            <a:r>
              <a:rPr lang="nb-NO" sz="1400" i="0" dirty="0"/>
              <a:t> </a:t>
            </a:r>
            <a:r>
              <a:rPr lang="nb-NO" sz="1400" i="0" dirty="0" err="1"/>
              <a:t>vanskeleg</a:t>
            </a:r>
            <a:r>
              <a:rPr lang="nb-NO" sz="1400" i="0" dirty="0"/>
              <a:t> å </a:t>
            </a:r>
            <a:r>
              <a:rPr lang="nb-NO" sz="1400" i="0" dirty="0" err="1"/>
              <a:t>gjennomføra</a:t>
            </a:r>
            <a:r>
              <a:rPr lang="nb-NO" sz="1400" i="0" dirty="0"/>
              <a:t> kurset. Me kjem likevel til å ta det med oss </a:t>
            </a:r>
            <a:r>
              <a:rPr lang="nb-NO" sz="1400" i="0" dirty="0" err="1"/>
              <a:t>vidare</a:t>
            </a:r>
            <a:r>
              <a:rPr lang="nb-NO" sz="1400" i="0" dirty="0"/>
              <a:t> inn dette barnehageåret og.</a:t>
            </a:r>
            <a:endParaRPr lang="nb-NO" sz="1300" i="0" dirty="0"/>
          </a:p>
          <a:p>
            <a:r>
              <a:rPr lang="nb-NO" sz="1400" i="0" dirty="0"/>
              <a:t>Me går </a:t>
            </a:r>
            <a:r>
              <a:rPr lang="nb-NO" sz="1400" i="0" dirty="0" err="1"/>
              <a:t>vidare</a:t>
            </a:r>
            <a:r>
              <a:rPr lang="nb-NO" sz="1400" i="0" dirty="0"/>
              <a:t> i </a:t>
            </a:r>
            <a:r>
              <a:rPr lang="nb-NO" sz="1400" i="0" dirty="0" err="1"/>
              <a:t>nettverktyet</a:t>
            </a:r>
            <a:r>
              <a:rPr lang="nb-NO" sz="1400" i="0" dirty="0"/>
              <a:t> og </a:t>
            </a:r>
            <a:r>
              <a:rPr lang="nb-NO" sz="1400" i="0" dirty="0" err="1"/>
              <a:t>fylgjer</a:t>
            </a:r>
            <a:r>
              <a:rPr lang="nb-NO" sz="1400" i="0" dirty="0"/>
              <a:t> oppsett og program som ligg der med </a:t>
            </a:r>
            <a:r>
              <a:rPr lang="nb-NO" sz="1400" i="0" dirty="0" err="1"/>
              <a:t>temaforelesingar</a:t>
            </a:r>
            <a:r>
              <a:rPr lang="nb-NO" sz="1400" i="0" dirty="0"/>
              <a:t>, </a:t>
            </a:r>
            <a:r>
              <a:rPr lang="nb-NO" sz="1400" i="0" dirty="0" err="1"/>
              <a:t>gruppeoppgåver</a:t>
            </a:r>
            <a:r>
              <a:rPr lang="nb-NO" sz="1400" i="0" dirty="0"/>
              <a:t> og </a:t>
            </a:r>
            <a:r>
              <a:rPr lang="nb-NO" sz="1400" i="0" dirty="0" err="1"/>
              <a:t>indidviduelt</a:t>
            </a:r>
            <a:r>
              <a:rPr lang="nb-NO" sz="1400" i="0" dirty="0"/>
              <a:t> arbeid.</a:t>
            </a:r>
          </a:p>
          <a:p>
            <a:r>
              <a:rPr lang="nb-NO" sz="1400" i="0" dirty="0"/>
              <a:t>Dette vert gjort på </a:t>
            </a:r>
            <a:r>
              <a:rPr lang="nb-NO" sz="1400" i="0" dirty="0" err="1"/>
              <a:t>planleggingsdagar</a:t>
            </a:r>
            <a:r>
              <a:rPr lang="nb-NO" sz="1400" i="0" dirty="0"/>
              <a:t>, personalmøte, avdelingsmøte og </a:t>
            </a:r>
            <a:r>
              <a:rPr lang="nb-NO" sz="1400" i="0" dirty="0" err="1"/>
              <a:t>noko</a:t>
            </a:r>
            <a:r>
              <a:rPr lang="nb-NO" sz="1400" i="0" dirty="0"/>
              <a:t> </a:t>
            </a:r>
            <a:r>
              <a:rPr lang="nb-NO" sz="1400" i="0" dirty="0" err="1"/>
              <a:t>indidviduelt</a:t>
            </a:r>
            <a:r>
              <a:rPr lang="nb-NO" sz="1400" i="0" dirty="0"/>
              <a:t> arbeid. </a:t>
            </a:r>
          </a:p>
          <a:p>
            <a:r>
              <a:rPr lang="nb-NO" sz="1400" i="0" dirty="0"/>
              <a:t>Med analysearbeid i høve foreldreundersøking og barneintervju, barnehagetrivsel.no</a:t>
            </a:r>
          </a:p>
        </p:txBody>
      </p:sp>
      <p:pic>
        <p:nvPicPr>
          <p:cNvPr id="6" name="Picture 12" descr="C:\Users\Eva\AppData\Local\Microsoft\Windows\Temporary Internet Files\Content.IE5\181I9IIB\MC900336110[1].wmf">
            <a:extLst>
              <a:ext uri="{FF2B5EF4-FFF2-40B4-BE49-F238E27FC236}">
                <a16:creationId xmlns:a16="http://schemas.microsoft.com/office/drawing/2014/main" id="{B1E88585-7181-4007-A461-2C526CC964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498771">
            <a:off x="3209152" y="5808353"/>
            <a:ext cx="1368031" cy="90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C:\Users\Eva\AppData\Local\Microsoft\Windows\Temporary Internet Files\Content.IE5\181I9IIB\MC900336110[1].wmf">
            <a:extLst>
              <a:ext uri="{FF2B5EF4-FFF2-40B4-BE49-F238E27FC236}">
                <a16:creationId xmlns:a16="http://schemas.microsoft.com/office/drawing/2014/main" id="{7A3E33DD-D035-F990-B6E2-BF94C7A0ED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03776">
            <a:off x="7867741" y="220480"/>
            <a:ext cx="1129051" cy="75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lysbildenummer 3">
            <a:extLst>
              <a:ext uri="{FF2B5EF4-FFF2-40B4-BE49-F238E27FC236}">
                <a16:creationId xmlns:a16="http://schemas.microsoft.com/office/drawing/2014/main" id="{3864F08F-7D6D-47F5-5A2D-A03EA5025F04}"/>
              </a:ext>
            </a:extLst>
          </p:cNvPr>
          <p:cNvSpPr>
            <a:spLocks noGrp="1"/>
          </p:cNvSpPr>
          <p:nvPr>
            <p:ph type="sldNum" sz="quarter" idx="12"/>
          </p:nvPr>
        </p:nvSpPr>
        <p:spPr>
          <a:xfrm>
            <a:off x="8636820" y="6272144"/>
            <a:ext cx="432048" cy="458661"/>
          </a:xfrm>
        </p:spPr>
        <p:txBody>
          <a:bodyPr/>
          <a:lstStyle/>
          <a:p>
            <a:pPr>
              <a:defRPr/>
            </a:pPr>
            <a:fld id="{17695755-AB53-4B1A-BD8C-98284F71CC2D}" type="slidenum">
              <a:rPr lang="en-US" smtClean="0"/>
              <a:pPr>
                <a:defRPr/>
              </a:pPr>
              <a:t>13</a:t>
            </a:fld>
            <a:endParaRPr lang="en-US" dirty="0"/>
          </a:p>
        </p:txBody>
      </p:sp>
    </p:spTree>
    <p:extLst>
      <p:ext uri="{BB962C8B-B14F-4D97-AF65-F5344CB8AC3E}">
        <p14:creationId xmlns:p14="http://schemas.microsoft.com/office/powerpoint/2010/main" val="3534436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2">
                <a:lumMod val="50000"/>
              </a:schemeClr>
            </a:gs>
            <a:gs pos="35000">
              <a:schemeClr val="bg2">
                <a:lumMod val="90000"/>
              </a:schemeClr>
            </a:gs>
            <a:gs pos="82580">
              <a:schemeClr val="bg2">
                <a:lumMod val="50000"/>
              </a:schemeClr>
            </a:gs>
            <a:gs pos="100000">
              <a:schemeClr val="bg2">
                <a:lumMod val="9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7" name="Tittel 1">
            <a:extLst>
              <a:ext uri="{FF2B5EF4-FFF2-40B4-BE49-F238E27FC236}">
                <a16:creationId xmlns:a16="http://schemas.microsoft.com/office/drawing/2014/main" id="{B37D2EF4-93EE-E193-8974-A01B3BC8DAB5}"/>
              </a:ext>
            </a:extLst>
          </p:cNvPr>
          <p:cNvSpPr>
            <a:spLocks noGrp="1"/>
          </p:cNvSpPr>
          <p:nvPr>
            <p:ph type="title"/>
          </p:nvPr>
        </p:nvSpPr>
        <p:spPr>
          <a:xfrm>
            <a:off x="251520" y="188640"/>
            <a:ext cx="8229600" cy="437818"/>
          </a:xfrm>
        </p:spPr>
        <p:txBody>
          <a:bodyPr/>
          <a:lstStyle/>
          <a:p>
            <a:pPr eaLnBrk="1" hangingPunct="1"/>
            <a:r>
              <a:rPr lang="nb-NO" altLang="nb-NO" b="1" dirty="0"/>
              <a:t>Tilvenning/</a:t>
            </a:r>
            <a:r>
              <a:rPr lang="nb-NO" altLang="nb-NO" b="1" dirty="0" err="1"/>
              <a:t>Overgangar</a:t>
            </a:r>
            <a:endParaRPr lang="nb-NO" altLang="nb-NO" b="1" dirty="0"/>
          </a:p>
        </p:txBody>
      </p:sp>
      <p:sp>
        <p:nvSpPr>
          <p:cNvPr id="18" name="Rektangel: avrundede hjørner 17">
            <a:extLst>
              <a:ext uri="{FF2B5EF4-FFF2-40B4-BE49-F238E27FC236}">
                <a16:creationId xmlns:a16="http://schemas.microsoft.com/office/drawing/2014/main" id="{AE9AFEA3-97AD-63B5-445F-94CE178B2178}"/>
              </a:ext>
            </a:extLst>
          </p:cNvPr>
          <p:cNvSpPr/>
          <p:nvPr/>
        </p:nvSpPr>
        <p:spPr>
          <a:xfrm>
            <a:off x="122517" y="548679"/>
            <a:ext cx="5162640" cy="3130743"/>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marL="0" indent="0">
              <a:buNone/>
            </a:pPr>
            <a:r>
              <a:rPr lang="nn-NO" sz="1400" b="1" dirty="0"/>
              <a:t>Overgangar i barnehagen:</a:t>
            </a:r>
          </a:p>
          <a:p>
            <a:pPr marL="0" indent="0">
              <a:buNone/>
            </a:pPr>
            <a:r>
              <a:rPr lang="nn-NO" sz="1400" i="0" dirty="0">
                <a:solidFill>
                  <a:schemeClr val="tx1"/>
                </a:solidFill>
              </a:rPr>
              <a:t>Ulvik barnehage legg vekt på at barna skal få gode overgangar mellom avdelingane. Både barn, foreldre og personale opplever gjerne overgangen frå småbarn til storbarnsavdeling som ganske stor. På storbarnsavdelinga er gjerne personaltettleiken halvparten så stor som på småbarnsavdeling, og barnet er framleis lite. Personalet startar planlegging av overgangen tidleg om våren, men alt er ikkje på plass før fram mot sommaren. Det er viktig at både foreldre og personale gjer denne perioden litt tid til å «gå seg til». Barnehagen har laga eige skriv om oppstart og tilvenning i barnehagen og overgangane i barnehagen. Skrivet vert delt ut til foreldre.</a:t>
            </a:r>
            <a:endParaRPr lang="nb-NO" sz="1400" i="0" dirty="0">
              <a:solidFill>
                <a:schemeClr val="tx1"/>
              </a:solidFill>
            </a:endParaRPr>
          </a:p>
          <a:p>
            <a:pPr marL="0" indent="0">
              <a:buNone/>
            </a:pPr>
            <a:endParaRPr lang="nn-NO" sz="1400" dirty="0">
              <a:solidFill>
                <a:srgbClr val="002060"/>
              </a:solidFill>
            </a:endParaRPr>
          </a:p>
        </p:txBody>
      </p:sp>
      <p:sp>
        <p:nvSpPr>
          <p:cNvPr id="19" name="Ellipse 18">
            <a:extLst>
              <a:ext uri="{FF2B5EF4-FFF2-40B4-BE49-F238E27FC236}">
                <a16:creationId xmlns:a16="http://schemas.microsoft.com/office/drawing/2014/main" id="{E41DBC9E-A78C-DA96-DC3D-B142248594C4}"/>
              </a:ext>
            </a:extLst>
          </p:cNvPr>
          <p:cNvSpPr/>
          <p:nvPr/>
        </p:nvSpPr>
        <p:spPr>
          <a:xfrm>
            <a:off x="41184" y="4779289"/>
            <a:ext cx="5243972" cy="1942186"/>
          </a:xfrm>
          <a:prstGeom prst="ellipse">
            <a:avLst/>
          </a:prstGeom>
          <a:solidFill>
            <a:schemeClr val="bg1"/>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nb-NO" dirty="0">
                <a:solidFill>
                  <a:schemeClr val="tx1"/>
                </a:solidFill>
              </a:rPr>
              <a:t>«Barnehagen skal i samarbeid med foreldra </a:t>
            </a:r>
            <a:r>
              <a:rPr lang="nb-NO" dirty="0" err="1">
                <a:solidFill>
                  <a:schemeClr val="tx1"/>
                </a:solidFill>
              </a:rPr>
              <a:t>leggja</a:t>
            </a:r>
            <a:r>
              <a:rPr lang="nb-NO" dirty="0">
                <a:solidFill>
                  <a:schemeClr val="tx1"/>
                </a:solidFill>
              </a:rPr>
              <a:t> til rette for at barnet kan få </a:t>
            </a:r>
            <a:r>
              <a:rPr lang="nb-NO" dirty="0" err="1">
                <a:solidFill>
                  <a:schemeClr val="tx1"/>
                </a:solidFill>
              </a:rPr>
              <a:t>ein</a:t>
            </a:r>
            <a:r>
              <a:rPr lang="nb-NO" dirty="0">
                <a:solidFill>
                  <a:schemeClr val="tx1"/>
                </a:solidFill>
              </a:rPr>
              <a:t> trygg og god start i barnehagen. Barnehagen skal tilpassa seg rutiner og </a:t>
            </a:r>
            <a:r>
              <a:rPr lang="nb-NO" dirty="0" err="1">
                <a:solidFill>
                  <a:schemeClr val="tx1"/>
                </a:solidFill>
              </a:rPr>
              <a:t>organisera</a:t>
            </a:r>
            <a:r>
              <a:rPr lang="nb-NO" dirty="0">
                <a:solidFill>
                  <a:schemeClr val="tx1"/>
                </a:solidFill>
              </a:rPr>
              <a:t> tid og rom slik at barnet får tid til å </a:t>
            </a:r>
            <a:r>
              <a:rPr lang="nb-NO" dirty="0" err="1">
                <a:solidFill>
                  <a:schemeClr val="tx1"/>
                </a:solidFill>
              </a:rPr>
              <a:t>verta</a:t>
            </a:r>
            <a:r>
              <a:rPr lang="nb-NO" dirty="0">
                <a:solidFill>
                  <a:schemeClr val="tx1"/>
                </a:solidFill>
              </a:rPr>
              <a:t> </a:t>
            </a:r>
            <a:r>
              <a:rPr lang="nb-NO" dirty="0" err="1">
                <a:solidFill>
                  <a:schemeClr val="tx1"/>
                </a:solidFill>
              </a:rPr>
              <a:t>kjend</a:t>
            </a:r>
            <a:r>
              <a:rPr lang="nb-NO" dirty="0">
                <a:solidFill>
                  <a:schemeClr val="tx1"/>
                </a:solidFill>
              </a:rPr>
              <a:t>, </a:t>
            </a:r>
            <a:r>
              <a:rPr lang="nb-NO" dirty="0" err="1">
                <a:solidFill>
                  <a:schemeClr val="tx1"/>
                </a:solidFill>
              </a:rPr>
              <a:t>etablera</a:t>
            </a:r>
            <a:r>
              <a:rPr lang="nb-NO" dirty="0">
                <a:solidFill>
                  <a:schemeClr val="tx1"/>
                </a:solidFill>
              </a:rPr>
              <a:t> relasjoner og knyta seg til personalet og til andre barn. Når barnet </a:t>
            </a:r>
            <a:r>
              <a:rPr lang="nb-NO" dirty="0" err="1">
                <a:solidFill>
                  <a:schemeClr val="tx1"/>
                </a:solidFill>
              </a:rPr>
              <a:t>startar</a:t>
            </a:r>
            <a:r>
              <a:rPr lang="nb-NO" dirty="0">
                <a:solidFill>
                  <a:schemeClr val="tx1"/>
                </a:solidFill>
              </a:rPr>
              <a:t> i barnehagen, skal personalet </a:t>
            </a:r>
            <a:r>
              <a:rPr lang="nb-NO" dirty="0" err="1">
                <a:solidFill>
                  <a:schemeClr val="tx1"/>
                </a:solidFill>
              </a:rPr>
              <a:t>sørgja</a:t>
            </a:r>
            <a:r>
              <a:rPr lang="nb-NO" dirty="0">
                <a:solidFill>
                  <a:schemeClr val="tx1"/>
                </a:solidFill>
              </a:rPr>
              <a:t> for tett oppfølging den første tida, slik at barna kan oppleva </a:t>
            </a:r>
            <a:r>
              <a:rPr lang="nb-NO" dirty="0" err="1">
                <a:solidFill>
                  <a:schemeClr val="tx1"/>
                </a:solidFill>
              </a:rPr>
              <a:t>tilhøyrsle</a:t>
            </a:r>
            <a:r>
              <a:rPr lang="nb-NO" dirty="0">
                <a:solidFill>
                  <a:schemeClr val="tx1"/>
                </a:solidFill>
              </a:rPr>
              <a:t> og føle at det er trygt å leike, utforske og lære.»    Rammeplanen s.33</a:t>
            </a:r>
          </a:p>
        </p:txBody>
      </p:sp>
      <p:sp>
        <p:nvSpPr>
          <p:cNvPr id="20" name="Rektangel: avrundede hjørner 19">
            <a:extLst>
              <a:ext uri="{FF2B5EF4-FFF2-40B4-BE49-F238E27FC236}">
                <a16:creationId xmlns:a16="http://schemas.microsoft.com/office/drawing/2014/main" id="{CAFAF866-2296-DDFF-D58D-B317EB91C1F6}"/>
              </a:ext>
            </a:extLst>
          </p:cNvPr>
          <p:cNvSpPr/>
          <p:nvPr/>
        </p:nvSpPr>
        <p:spPr>
          <a:xfrm>
            <a:off x="5403518" y="69978"/>
            <a:ext cx="3677554" cy="6669359"/>
          </a:xfrm>
          <a:prstGeom prst="round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indent="0">
              <a:buNone/>
            </a:pPr>
            <a:r>
              <a:rPr lang="nn-NO" sz="1800" b="1" dirty="0">
                <a:solidFill>
                  <a:schemeClr val="tx1">
                    <a:lumMod val="95000"/>
                    <a:lumOff val="5000"/>
                  </a:schemeClr>
                </a:solidFill>
              </a:rPr>
              <a:t>Tilvenning</a:t>
            </a:r>
          </a:p>
          <a:p>
            <a:pPr marL="0" indent="0">
              <a:buNone/>
            </a:pPr>
            <a:r>
              <a:rPr lang="nn-NO" sz="1500" i="0" dirty="0">
                <a:solidFill>
                  <a:schemeClr val="tx1">
                    <a:lumMod val="95000"/>
                    <a:lumOff val="5000"/>
                  </a:schemeClr>
                </a:solidFill>
              </a:rPr>
              <a:t>Ulvik barnehage legg vekt på å gje barn og foreldre ei god tilvenning ved barnehagestart.</a:t>
            </a:r>
          </a:p>
          <a:p>
            <a:pPr marL="0" indent="0">
              <a:buNone/>
            </a:pPr>
            <a:r>
              <a:rPr lang="nn-NO" sz="1500" i="0" dirty="0">
                <a:solidFill>
                  <a:schemeClr val="tx1">
                    <a:lumMod val="95000"/>
                    <a:lumOff val="5000"/>
                  </a:schemeClr>
                </a:solidFill>
              </a:rPr>
              <a:t>Me legg til rette for at barna skal verta tekne imot på ein trygg og god måte.</a:t>
            </a:r>
          </a:p>
          <a:p>
            <a:pPr marL="0" indent="0">
              <a:buNone/>
            </a:pPr>
            <a:r>
              <a:rPr lang="nn-NO" sz="1500" i="0" dirty="0">
                <a:solidFill>
                  <a:schemeClr val="tx1">
                    <a:lumMod val="95000"/>
                    <a:lumOff val="5000"/>
                  </a:schemeClr>
                </a:solidFill>
              </a:rPr>
              <a:t>Barnehagen si anbefaling er at ein brukar minst 3 dagar på tilvenninga, der den fyrste dagen berre er eit besøk saman med foreldra ei kort stund. Dei fyrste dagane i barnehagen bør vera korte, det er lurt å avslutta barnehagedagen før barna syner at «det er nok».</a:t>
            </a:r>
          </a:p>
          <a:p>
            <a:pPr marL="0" indent="0">
              <a:buNone/>
            </a:pPr>
            <a:r>
              <a:rPr lang="nn-NO" sz="1500" i="0" dirty="0">
                <a:solidFill>
                  <a:schemeClr val="tx1">
                    <a:lumMod val="95000"/>
                    <a:lumOff val="5000"/>
                  </a:schemeClr>
                </a:solidFill>
              </a:rPr>
              <a:t>Me tilrår og at barn og foreldre kjem på besøk i barnehagen i juni.</a:t>
            </a:r>
          </a:p>
          <a:p>
            <a:pPr marL="0" indent="0">
              <a:buNone/>
            </a:pPr>
            <a:r>
              <a:rPr lang="nn-NO" sz="1500" i="0" dirty="0">
                <a:solidFill>
                  <a:schemeClr val="tx1">
                    <a:lumMod val="95000"/>
                    <a:lumOff val="5000"/>
                  </a:schemeClr>
                </a:solidFill>
              </a:rPr>
              <a:t>Når me har tilvenning med nye barn, brukar me god tid – den tida som barna treng – på å gjera dei trygge, og ein primærkontakt fylgjer tett barna og foreldra i byrjinga. Me fylgjer dei rutinane barna er vane med i starten, slik at overgangen til «Barnehagelivet» vert så </a:t>
            </a:r>
            <a:r>
              <a:rPr lang="nn-NO" sz="1500" i="0" dirty="0" err="1">
                <a:solidFill>
                  <a:schemeClr val="tx1">
                    <a:lumMod val="95000"/>
                    <a:lumOff val="5000"/>
                  </a:schemeClr>
                </a:solidFill>
              </a:rPr>
              <a:t>skånsom</a:t>
            </a:r>
            <a:r>
              <a:rPr lang="nn-NO" sz="1500" i="0" dirty="0">
                <a:solidFill>
                  <a:schemeClr val="tx1">
                    <a:lumMod val="95000"/>
                    <a:lumOff val="5000"/>
                  </a:schemeClr>
                </a:solidFill>
              </a:rPr>
              <a:t> som mogeleg.</a:t>
            </a:r>
          </a:p>
          <a:p>
            <a:pPr marL="0" indent="0">
              <a:buNone/>
            </a:pPr>
            <a:r>
              <a:rPr lang="nn-NO" sz="1500" i="0" dirty="0">
                <a:solidFill>
                  <a:schemeClr val="tx1">
                    <a:lumMod val="95000"/>
                    <a:lumOff val="5000"/>
                  </a:schemeClr>
                </a:solidFill>
              </a:rPr>
              <a:t>Like viktig som å gjera barna trygge i nye omgjevnader, er det å gjera foreldra trygge</a:t>
            </a:r>
            <a:r>
              <a:rPr lang="nn-NO" sz="1500" dirty="0">
                <a:solidFill>
                  <a:schemeClr val="tx1">
                    <a:lumMod val="95000"/>
                    <a:lumOff val="5000"/>
                  </a:schemeClr>
                </a:solidFill>
              </a:rPr>
              <a:t>. </a:t>
            </a:r>
            <a:endParaRPr lang="nn-NO" sz="1400" dirty="0">
              <a:solidFill>
                <a:schemeClr val="tx1">
                  <a:lumMod val="95000"/>
                  <a:lumOff val="5000"/>
                </a:schemeClr>
              </a:solidFill>
            </a:endParaRPr>
          </a:p>
          <a:p>
            <a:pPr marL="0" indent="0">
              <a:buNone/>
            </a:pPr>
            <a:r>
              <a:rPr lang="nn-NO" sz="1400" dirty="0">
                <a:solidFill>
                  <a:schemeClr val="tx1">
                    <a:lumMod val="95000"/>
                    <a:lumOff val="5000"/>
                  </a:schemeClr>
                </a:solidFill>
              </a:rPr>
              <a:t>VÅR ERFARING: </a:t>
            </a:r>
            <a:r>
              <a:rPr lang="nn-NO" sz="1400" b="1" dirty="0">
                <a:solidFill>
                  <a:schemeClr val="tx1">
                    <a:lumMod val="95000"/>
                    <a:lumOff val="5000"/>
                  </a:schemeClr>
                </a:solidFill>
              </a:rPr>
              <a:t>TRYGGE FORELDRE = TRYGGE BARN.</a:t>
            </a:r>
          </a:p>
        </p:txBody>
      </p:sp>
      <p:pic>
        <p:nvPicPr>
          <p:cNvPr id="21" name="Picture 9" descr="C:\Users\Eva\AppData\Local\Microsoft\Windows\Temporary Internet Files\Content.IE5\VOGMTCWE\MC900412356[1].wmf">
            <a:extLst>
              <a:ext uri="{FF2B5EF4-FFF2-40B4-BE49-F238E27FC236}">
                <a16:creationId xmlns:a16="http://schemas.microsoft.com/office/drawing/2014/main" id="{C9DCDD4F-0F05-B6FB-3244-2248552E50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80906">
            <a:off x="4285618" y="3919558"/>
            <a:ext cx="1118754" cy="102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ssholder for lysbildenummer 2">
            <a:extLst>
              <a:ext uri="{FF2B5EF4-FFF2-40B4-BE49-F238E27FC236}">
                <a16:creationId xmlns:a16="http://schemas.microsoft.com/office/drawing/2014/main" id="{7767A179-8A7A-A41F-CD8B-CF337AE8AC50}"/>
              </a:ext>
            </a:extLst>
          </p:cNvPr>
          <p:cNvSpPr>
            <a:spLocks noGrp="1"/>
          </p:cNvSpPr>
          <p:nvPr>
            <p:ph type="sldNum" sz="quarter" idx="12"/>
          </p:nvPr>
        </p:nvSpPr>
        <p:spPr>
          <a:xfrm flipH="1">
            <a:off x="8121080" y="6471198"/>
            <a:ext cx="720080" cy="268139"/>
          </a:xfrm>
        </p:spPr>
        <p:txBody>
          <a:bodyPr/>
          <a:lstStyle/>
          <a:p>
            <a:pPr>
              <a:defRPr/>
            </a:pPr>
            <a:fld id="{17695755-AB53-4B1A-BD8C-98284F71CC2D}" type="slidenum">
              <a:rPr lang="en-US" smtClean="0"/>
              <a:pPr>
                <a:defRPr/>
              </a:pPr>
              <a:t>14</a:t>
            </a:fld>
            <a:endParaRPr lang="en-US" dirty="0"/>
          </a:p>
        </p:txBody>
      </p:sp>
      <p:sp>
        <p:nvSpPr>
          <p:cNvPr id="2" name="TekstSylinder 3">
            <a:extLst>
              <a:ext uri="{FF2B5EF4-FFF2-40B4-BE49-F238E27FC236}">
                <a16:creationId xmlns:a16="http://schemas.microsoft.com/office/drawing/2014/main" id="{125505BA-94A5-AD25-5A19-9EAE053545F6}"/>
              </a:ext>
            </a:extLst>
          </p:cNvPr>
          <p:cNvSpPr txBox="1">
            <a:spLocks noChangeArrowheads="1"/>
          </p:cNvSpPr>
          <p:nvPr/>
        </p:nvSpPr>
        <p:spPr bwMode="auto">
          <a:xfrm>
            <a:off x="1239062" y="3751113"/>
            <a:ext cx="2736850" cy="892552"/>
          </a:xfrm>
          <a:prstGeom prst="rect">
            <a:avLst/>
          </a:prstGeom>
          <a:solidFill>
            <a:schemeClr val="bg1"/>
          </a:solidFill>
          <a:ln w="31750">
            <a:solidFill>
              <a:schemeClr val="tx1"/>
            </a:solidFill>
            <a:miter lim="800000"/>
            <a:headEnd/>
            <a:tailEnd/>
          </a:ln>
        </p:spPr>
        <p:txBody>
          <a:bodyPr>
            <a:spAutoFit/>
          </a:bodyPr>
          <a:lstStyle>
            <a:lvl1pPr eaLnBrk="0" hangingPunct="0">
              <a:defRPr sz="1200" i="1">
                <a:solidFill>
                  <a:srgbClr val="000080"/>
                </a:solidFill>
                <a:latin typeface="Arial" pitchFamily="34" charset="0"/>
                <a:cs typeface="Arial" pitchFamily="34" charset="0"/>
              </a:defRPr>
            </a:lvl1pPr>
            <a:lvl2pPr marL="742950" indent="-285750" eaLnBrk="0" hangingPunct="0">
              <a:defRPr sz="1200" i="1">
                <a:solidFill>
                  <a:srgbClr val="000080"/>
                </a:solidFill>
                <a:latin typeface="Arial" pitchFamily="34" charset="0"/>
                <a:cs typeface="Arial" pitchFamily="34" charset="0"/>
              </a:defRPr>
            </a:lvl2pPr>
            <a:lvl3pPr marL="1143000" indent="-228600" eaLnBrk="0" hangingPunct="0">
              <a:defRPr sz="1200" i="1">
                <a:solidFill>
                  <a:srgbClr val="000080"/>
                </a:solidFill>
                <a:latin typeface="Arial" pitchFamily="34" charset="0"/>
                <a:cs typeface="Arial" pitchFamily="34" charset="0"/>
              </a:defRPr>
            </a:lvl3pPr>
            <a:lvl4pPr marL="1600200" indent="-228600" eaLnBrk="0" hangingPunct="0">
              <a:defRPr sz="1200" i="1">
                <a:solidFill>
                  <a:srgbClr val="000080"/>
                </a:solidFill>
                <a:latin typeface="Arial" pitchFamily="34" charset="0"/>
                <a:cs typeface="Arial" pitchFamily="34" charset="0"/>
              </a:defRPr>
            </a:lvl4pPr>
            <a:lvl5pPr marL="2057400" indent="-228600" eaLnBrk="0" hangingPunct="0">
              <a:defRPr sz="1200" i="1">
                <a:solidFill>
                  <a:srgbClr val="000080"/>
                </a:solidFill>
                <a:latin typeface="Arial" pitchFamily="34" charset="0"/>
                <a:cs typeface="Arial" pitchFamily="34" charset="0"/>
              </a:defRPr>
            </a:lvl5pPr>
            <a:lvl6pPr marL="2514600" indent="-228600" eaLnBrk="0" fontAlgn="base" hangingPunct="0">
              <a:spcBef>
                <a:spcPct val="0"/>
              </a:spcBef>
              <a:spcAft>
                <a:spcPct val="0"/>
              </a:spcAft>
              <a:defRPr sz="1200" i="1">
                <a:solidFill>
                  <a:srgbClr val="000080"/>
                </a:solidFill>
                <a:latin typeface="Arial" pitchFamily="34" charset="0"/>
                <a:cs typeface="Arial" pitchFamily="34" charset="0"/>
              </a:defRPr>
            </a:lvl6pPr>
            <a:lvl7pPr marL="2971800" indent="-228600" eaLnBrk="0" fontAlgn="base" hangingPunct="0">
              <a:spcBef>
                <a:spcPct val="0"/>
              </a:spcBef>
              <a:spcAft>
                <a:spcPct val="0"/>
              </a:spcAft>
              <a:defRPr sz="1200" i="1">
                <a:solidFill>
                  <a:srgbClr val="000080"/>
                </a:solidFill>
                <a:latin typeface="Arial" pitchFamily="34" charset="0"/>
                <a:cs typeface="Arial" pitchFamily="34" charset="0"/>
              </a:defRPr>
            </a:lvl7pPr>
            <a:lvl8pPr marL="3429000" indent="-228600" eaLnBrk="0" fontAlgn="base" hangingPunct="0">
              <a:spcBef>
                <a:spcPct val="0"/>
              </a:spcBef>
              <a:spcAft>
                <a:spcPct val="0"/>
              </a:spcAft>
              <a:defRPr sz="1200" i="1">
                <a:solidFill>
                  <a:srgbClr val="000080"/>
                </a:solidFill>
                <a:latin typeface="Arial" pitchFamily="34" charset="0"/>
                <a:cs typeface="Arial" pitchFamily="34" charset="0"/>
              </a:defRPr>
            </a:lvl8pPr>
            <a:lvl9pPr marL="3886200" indent="-228600" eaLnBrk="0" fontAlgn="base" hangingPunct="0">
              <a:spcBef>
                <a:spcPct val="0"/>
              </a:spcBef>
              <a:spcAft>
                <a:spcPct val="0"/>
              </a:spcAft>
              <a:defRPr sz="1200" i="1">
                <a:solidFill>
                  <a:srgbClr val="000080"/>
                </a:solidFill>
                <a:latin typeface="Arial" pitchFamily="34" charset="0"/>
                <a:cs typeface="Arial" pitchFamily="34" charset="0"/>
              </a:defRPr>
            </a:lvl9pPr>
          </a:lstStyle>
          <a:p>
            <a:r>
              <a:rPr lang="nn-NO" altLang="nb-NO" sz="1300" b="1" i="0" dirty="0">
                <a:solidFill>
                  <a:schemeClr val="tx1"/>
                </a:solidFill>
              </a:rPr>
              <a:t>Samarbeid mellom skule og barnehage:</a:t>
            </a:r>
            <a:endParaRPr lang="nb-NO" altLang="nb-NO" sz="1300" i="0" dirty="0">
              <a:solidFill>
                <a:schemeClr val="tx1"/>
              </a:solidFill>
            </a:endParaRPr>
          </a:p>
          <a:p>
            <a:r>
              <a:rPr lang="nn-NO" altLang="nb-NO" sz="1300" i="0" dirty="0">
                <a:solidFill>
                  <a:schemeClr val="tx1"/>
                </a:solidFill>
              </a:rPr>
              <a:t>Ulvik herad har plan for overgang frå barnehage til skule</a:t>
            </a:r>
            <a:r>
              <a:rPr lang="nn-NO" altLang="nb-NO" sz="1300" i="0" dirty="0"/>
              <a:t>. </a:t>
            </a:r>
            <a:endParaRPr lang="nb-NO" altLang="nb-NO" sz="1300" i="0" dirty="0"/>
          </a:p>
        </p:txBody>
      </p:sp>
    </p:spTree>
    <p:extLst>
      <p:ext uri="{BB962C8B-B14F-4D97-AF65-F5344CB8AC3E}">
        <p14:creationId xmlns:p14="http://schemas.microsoft.com/office/powerpoint/2010/main" val="535102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BCBEE3-7BB9-5368-8370-C10CE8971AA7}"/>
              </a:ext>
            </a:extLst>
          </p:cNvPr>
          <p:cNvSpPr>
            <a:spLocks noGrp="1"/>
          </p:cNvSpPr>
          <p:nvPr>
            <p:ph type="title"/>
          </p:nvPr>
        </p:nvSpPr>
        <p:spPr>
          <a:xfrm>
            <a:off x="126251" y="239082"/>
            <a:ext cx="2789565" cy="1150207"/>
          </a:xfrm>
        </p:spPr>
        <p:txBody>
          <a:bodyPr/>
          <a:lstStyle/>
          <a:p>
            <a:r>
              <a:rPr lang="nn-NO" sz="3600" b="1" dirty="0"/>
              <a:t>Trafikk-</a:t>
            </a:r>
            <a:br>
              <a:rPr lang="nn-NO" sz="3600" b="1" dirty="0"/>
            </a:br>
            <a:r>
              <a:rPr lang="nn-NO" sz="3600" b="1" dirty="0"/>
              <a:t>tryggleik</a:t>
            </a:r>
          </a:p>
        </p:txBody>
      </p:sp>
      <p:sp>
        <p:nvSpPr>
          <p:cNvPr id="4" name="Rektangel 3">
            <a:extLst>
              <a:ext uri="{FF2B5EF4-FFF2-40B4-BE49-F238E27FC236}">
                <a16:creationId xmlns:a16="http://schemas.microsoft.com/office/drawing/2014/main" id="{36D678E0-9096-6DC9-9581-9ACDF64DDDAE}"/>
              </a:ext>
            </a:extLst>
          </p:cNvPr>
          <p:cNvSpPr/>
          <p:nvPr/>
        </p:nvSpPr>
        <p:spPr>
          <a:xfrm>
            <a:off x="3419872" y="4160761"/>
            <a:ext cx="2952328" cy="26746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n-NO" sz="1800" b="1" i="0" dirty="0"/>
              <a:t>Trafikkopplæring i barnehagen</a:t>
            </a:r>
          </a:p>
          <a:p>
            <a:pPr marL="171450" indent="-171450" algn="ctr">
              <a:buFontTx/>
              <a:buChar char="-"/>
            </a:pPr>
            <a:r>
              <a:rPr lang="nn-NO" sz="1700" i="0" dirty="0"/>
              <a:t>Barna lærer trafikkreglane for fotgjengarar</a:t>
            </a:r>
          </a:p>
          <a:p>
            <a:pPr marL="171450" indent="-171450" algn="ctr">
              <a:buFontTx/>
              <a:buChar char="-"/>
            </a:pPr>
            <a:r>
              <a:rPr lang="nn-NO" sz="1700" i="0" dirty="0"/>
              <a:t>Barna lærer å bruka sansane sine i trafikken</a:t>
            </a:r>
          </a:p>
          <a:p>
            <a:pPr marL="171450" indent="-171450" algn="ctr">
              <a:buFontTx/>
              <a:buChar char="-"/>
            </a:pPr>
            <a:r>
              <a:rPr lang="nn-NO" sz="1700" i="0" dirty="0"/>
              <a:t>Barna lærer å bruka bilbelte, sykkelhjelm og refleks</a:t>
            </a:r>
          </a:p>
        </p:txBody>
      </p:sp>
      <p:sp>
        <p:nvSpPr>
          <p:cNvPr id="5" name="Rektangel 4">
            <a:extLst>
              <a:ext uri="{FF2B5EF4-FFF2-40B4-BE49-F238E27FC236}">
                <a16:creationId xmlns:a16="http://schemas.microsoft.com/office/drawing/2014/main" id="{A65F21FF-9C44-4787-7889-9E9948FDB01F}"/>
              </a:ext>
            </a:extLst>
          </p:cNvPr>
          <p:cNvSpPr/>
          <p:nvPr/>
        </p:nvSpPr>
        <p:spPr>
          <a:xfrm>
            <a:off x="5931525" y="162610"/>
            <a:ext cx="3110876" cy="39041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n-NO" sz="1800" b="1" i="0" dirty="0"/>
              <a:t>Samarbeid mellom barnehage og heim</a:t>
            </a:r>
          </a:p>
          <a:p>
            <a:pPr marL="171450" indent="-171450" algn="ctr">
              <a:buFontTx/>
              <a:buChar char="-"/>
            </a:pPr>
            <a:r>
              <a:rPr lang="nn-NO" sz="1700" i="0" dirty="0"/>
              <a:t>Barnehagen har rutinar for å vareta tryggleiken til barna ved parkeringsplassen og porten til barnehagen. Desse rutinane vert gjennomgått årleg med foreldre og tilsette.</a:t>
            </a:r>
          </a:p>
          <a:p>
            <a:pPr marL="171450" indent="-171450" algn="ctr">
              <a:buFontTx/>
              <a:buChar char="-"/>
            </a:pPr>
            <a:r>
              <a:rPr lang="nn-NO" sz="1700" i="0" dirty="0"/>
              <a:t>Barnehagen oppfordra foreldre til å sikra barna på veg til og frå barnehagen.</a:t>
            </a:r>
          </a:p>
          <a:p>
            <a:pPr marL="171450" indent="-171450" algn="ctr">
              <a:buFontTx/>
              <a:buChar char="-"/>
            </a:pPr>
            <a:r>
              <a:rPr lang="nn-NO" sz="1700" i="0" dirty="0"/>
              <a:t>Trafikktryggleik og trafikkopplæring er årlege tema på foreldremøte.</a:t>
            </a:r>
          </a:p>
        </p:txBody>
      </p:sp>
      <p:sp>
        <p:nvSpPr>
          <p:cNvPr id="6" name="Rektangel 5">
            <a:extLst>
              <a:ext uri="{FF2B5EF4-FFF2-40B4-BE49-F238E27FC236}">
                <a16:creationId xmlns:a16="http://schemas.microsoft.com/office/drawing/2014/main" id="{E339C645-51AD-D7C2-5BAB-86B1A44A9C8B}"/>
              </a:ext>
            </a:extLst>
          </p:cNvPr>
          <p:cNvSpPr/>
          <p:nvPr/>
        </p:nvSpPr>
        <p:spPr>
          <a:xfrm>
            <a:off x="79720" y="1630475"/>
            <a:ext cx="3240360" cy="48493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n-NO" sz="1800" b="1" i="0" dirty="0"/>
              <a:t>Trafikktryggleik </a:t>
            </a:r>
          </a:p>
          <a:p>
            <a:pPr algn="ctr"/>
            <a:r>
              <a:rPr lang="nn-NO" sz="1800" b="1" i="0" dirty="0"/>
              <a:t>i barnehagen</a:t>
            </a:r>
          </a:p>
          <a:p>
            <a:pPr marL="171450" indent="-171450" algn="ctr">
              <a:buFontTx/>
              <a:buChar char="-"/>
            </a:pPr>
            <a:r>
              <a:rPr lang="nn-NO" sz="1700" i="0" dirty="0"/>
              <a:t>Trafikkopplæringa til barnehagen vert integrert som ein del av omsorgs og opplæringsarbeidet og vert nedfelt i årsplanen til barnehagen. </a:t>
            </a:r>
          </a:p>
          <a:p>
            <a:pPr marL="171450" indent="-171450" algn="ctr">
              <a:buFontTx/>
              <a:buChar char="-"/>
            </a:pPr>
            <a:r>
              <a:rPr lang="nn-NO" sz="1700" i="0" dirty="0"/>
              <a:t>Dei tilsette i barnehagen kjenner rutinane for handtering av uventa faresituasjonar og hendingar på turar.</a:t>
            </a:r>
          </a:p>
          <a:p>
            <a:pPr marL="171450" indent="-171450" algn="ctr">
              <a:buFontTx/>
              <a:buChar char="-"/>
            </a:pPr>
            <a:r>
              <a:rPr lang="nn-NO" sz="1700" i="0" dirty="0"/>
              <a:t>Barnehagen har utarbeidd rutinar for å vareta tryggleiken på turar til fots og med bil eller kollektivtransport</a:t>
            </a:r>
          </a:p>
        </p:txBody>
      </p:sp>
      <p:pic>
        <p:nvPicPr>
          <p:cNvPr id="2050" name="Picture 2" descr="Velkommen - Barnas Trafikklubb">
            <a:extLst>
              <a:ext uri="{FF2B5EF4-FFF2-40B4-BE49-F238E27FC236}">
                <a16:creationId xmlns:a16="http://schemas.microsoft.com/office/drawing/2014/main" id="{279CE954-CA1A-9298-767C-2CFDD0303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3842" y="4183753"/>
            <a:ext cx="2102916" cy="2628645"/>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a:extLst>
              <a:ext uri="{FF2B5EF4-FFF2-40B4-BE49-F238E27FC236}">
                <a16:creationId xmlns:a16="http://schemas.microsoft.com/office/drawing/2014/main" id="{3D9CA765-8A6B-72DE-2F47-FA5D63C29297}"/>
              </a:ext>
            </a:extLst>
          </p:cNvPr>
          <p:cNvSpPr/>
          <p:nvPr/>
        </p:nvSpPr>
        <p:spPr>
          <a:xfrm>
            <a:off x="3413480" y="152500"/>
            <a:ext cx="2382656" cy="39142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n-NO" sz="1800" b="1" i="0" dirty="0"/>
              <a:t>Rutinar ved inngangsporten til barnehagen:</a:t>
            </a:r>
          </a:p>
          <a:p>
            <a:pPr marL="171450" indent="-171450" algn="ctr">
              <a:buFontTx/>
              <a:buChar char="-"/>
            </a:pPr>
            <a:r>
              <a:rPr lang="nn-NO" sz="1700" i="0" dirty="0"/>
              <a:t>Det er kun VAKSNE som skal lukka opp og igjen porten. Ingen barn!</a:t>
            </a:r>
          </a:p>
          <a:p>
            <a:pPr marL="171450" indent="-171450" algn="ctr">
              <a:buFontTx/>
              <a:buChar char="-"/>
            </a:pPr>
            <a:r>
              <a:rPr lang="nn-NO" sz="1700" i="0" dirty="0"/>
              <a:t>Barna har ikkje lov å klatra på porten.</a:t>
            </a:r>
          </a:p>
          <a:p>
            <a:pPr marL="171450" indent="-171450" algn="ctr">
              <a:buFontTx/>
              <a:buChar char="-"/>
            </a:pPr>
            <a:r>
              <a:rPr lang="nn-NO" sz="1700" i="0" dirty="0"/>
              <a:t>Alle må bruka BEGGE låsane på porten.</a:t>
            </a:r>
          </a:p>
          <a:p>
            <a:pPr marL="171450" indent="-171450" algn="ctr">
              <a:buFontTx/>
              <a:buChar char="-"/>
            </a:pPr>
            <a:r>
              <a:rPr lang="nn-NO" sz="1700" i="0" dirty="0"/>
              <a:t>Pass på at du ikkje slepp ut andre barn enn ditt eige. </a:t>
            </a:r>
          </a:p>
          <a:p>
            <a:pPr marL="171450" indent="-171450" algn="ctr">
              <a:buFontTx/>
              <a:buChar char="-"/>
            </a:pPr>
            <a:endParaRPr lang="nn-NO" dirty="0"/>
          </a:p>
        </p:txBody>
      </p:sp>
      <p:sp>
        <p:nvSpPr>
          <p:cNvPr id="8" name="Plassholder for lysbildenummer 7">
            <a:extLst>
              <a:ext uri="{FF2B5EF4-FFF2-40B4-BE49-F238E27FC236}">
                <a16:creationId xmlns:a16="http://schemas.microsoft.com/office/drawing/2014/main" id="{C2C06E09-7FD4-3F47-4659-6A828C04AE78}"/>
              </a:ext>
            </a:extLst>
          </p:cNvPr>
          <p:cNvSpPr>
            <a:spLocks noGrp="1"/>
          </p:cNvSpPr>
          <p:nvPr>
            <p:ph type="sldNum" sz="quarter" idx="12"/>
          </p:nvPr>
        </p:nvSpPr>
        <p:spPr>
          <a:xfrm>
            <a:off x="8486372" y="6299910"/>
            <a:ext cx="504056" cy="412155"/>
          </a:xfrm>
        </p:spPr>
        <p:txBody>
          <a:bodyPr/>
          <a:lstStyle/>
          <a:p>
            <a:pPr>
              <a:defRPr/>
            </a:pPr>
            <a:fld id="{17695755-AB53-4B1A-BD8C-98284F71CC2D}" type="slidenum">
              <a:rPr lang="en-US" smtClean="0"/>
              <a:pPr>
                <a:defRPr/>
              </a:pPr>
              <a:t>15</a:t>
            </a:fld>
            <a:endParaRPr lang="en-US" dirty="0"/>
          </a:p>
        </p:txBody>
      </p:sp>
    </p:spTree>
    <p:extLst>
      <p:ext uri="{BB962C8B-B14F-4D97-AF65-F5344CB8AC3E}">
        <p14:creationId xmlns:p14="http://schemas.microsoft.com/office/powerpoint/2010/main" val="4225192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5364" name="Tittel 1"/>
          <p:cNvSpPr>
            <a:spLocks noGrp="1"/>
          </p:cNvSpPr>
          <p:nvPr>
            <p:ph type="title"/>
          </p:nvPr>
        </p:nvSpPr>
        <p:spPr>
          <a:xfrm>
            <a:off x="1057227" y="107017"/>
            <a:ext cx="2790108" cy="1027469"/>
          </a:xfrm>
        </p:spPr>
        <p:txBody>
          <a:bodyPr/>
          <a:lstStyle/>
          <a:p>
            <a:r>
              <a:rPr lang="nb-NO" altLang="nb-NO" dirty="0"/>
              <a:t>August 2023</a:t>
            </a:r>
          </a:p>
        </p:txBody>
      </p:sp>
      <p:graphicFrame>
        <p:nvGraphicFramePr>
          <p:cNvPr id="13367" name="Group 55"/>
          <p:cNvGraphicFramePr>
            <a:graphicFrameLocks noGrp="1"/>
          </p:cNvGraphicFramePr>
          <p:nvPr>
            <p:extLst>
              <p:ext uri="{D42A27DB-BD31-4B8C-83A1-F6EECF244321}">
                <p14:modId xmlns:p14="http://schemas.microsoft.com/office/powerpoint/2010/main" val="2803031663"/>
              </p:ext>
            </p:extLst>
          </p:nvPr>
        </p:nvGraphicFramePr>
        <p:xfrm>
          <a:off x="894832" y="1206494"/>
          <a:ext cx="8157751" cy="5141448"/>
        </p:xfrm>
        <a:graphic>
          <a:graphicData uri="http://schemas.openxmlformats.org/drawingml/2006/table">
            <a:tbl>
              <a:tblPr/>
              <a:tblGrid>
                <a:gridCol w="1300904">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929153">
                  <a:extLst>
                    <a:ext uri="{9D8B030D-6E8A-4147-A177-3AD203B41FA5}">
                      <a16:colId xmlns:a16="http://schemas.microsoft.com/office/drawing/2014/main" val="20005"/>
                    </a:ext>
                  </a:extLst>
                </a:gridCol>
                <a:gridCol w="1031150">
                  <a:extLst>
                    <a:ext uri="{9D8B030D-6E8A-4147-A177-3AD203B41FA5}">
                      <a16:colId xmlns:a16="http://schemas.microsoft.com/office/drawing/2014/main" val="20006"/>
                    </a:ext>
                  </a:extLst>
                </a:gridCol>
              </a:tblGrid>
              <a:tr h="271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n-NO" sz="1400" b="1" i="0" u="none" strike="noStrike" cap="none" normalizeH="0" baseline="0" dirty="0">
                          <a:ln>
                            <a:noFill/>
                          </a:ln>
                          <a:solidFill>
                            <a:schemeClr val="tx1"/>
                          </a:solidFill>
                          <a:effectLst/>
                          <a:latin typeface="Gill Sans MT" pitchFamily="34" charset="0"/>
                          <a:cs typeface="Arial" pitchFamily="34" charset="0"/>
                        </a:rPr>
                        <a:t>Måndag</a:t>
                      </a:r>
                      <a:endParaRPr kumimoji="0" lang="nn-NO" sz="1400" b="0" i="0" u="none" strike="noStrike" cap="none" normalizeH="0" baseline="0" dirty="0">
                        <a:ln>
                          <a:noFill/>
                        </a:ln>
                        <a:solidFill>
                          <a:schemeClr val="tx1"/>
                        </a:solidFill>
                        <a:effectLst/>
                        <a:latin typeface="Bookman Old Style" pitchFamily="18" charset="0"/>
                        <a:cs typeface="Arial" pitchFamily="34" charset="0"/>
                      </a:endParaRPr>
                    </a:p>
                  </a:txBody>
                  <a:tcPr marL="81282" marR="81282" marT="40635" marB="40635"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n-NO" sz="1400" b="1" i="0" u="none" strike="noStrike" cap="none" normalizeH="0" baseline="0" dirty="0">
                          <a:ln>
                            <a:noFill/>
                          </a:ln>
                          <a:solidFill>
                            <a:schemeClr val="tx1"/>
                          </a:solidFill>
                          <a:effectLst/>
                          <a:latin typeface="Gill Sans MT" pitchFamily="34" charset="0"/>
                          <a:cs typeface="Arial" pitchFamily="34" charset="0"/>
                        </a:rPr>
                        <a:t>Tysdag</a:t>
                      </a:r>
                      <a:endParaRPr kumimoji="0" lang="nn-NO" sz="1400" b="0" i="0" u="none" strike="noStrike" cap="none" normalizeH="0" baseline="0" dirty="0">
                        <a:ln>
                          <a:noFill/>
                        </a:ln>
                        <a:solidFill>
                          <a:schemeClr val="tx1"/>
                        </a:solidFill>
                        <a:effectLst/>
                        <a:latin typeface="Bookman Old Style" pitchFamily="18" charset="0"/>
                        <a:cs typeface="Arial" pitchFamily="34" charset="0"/>
                      </a:endParaRPr>
                    </a:p>
                  </a:txBody>
                  <a:tcPr marL="81282" marR="81282" marT="40635" marB="40635"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n-NO" sz="1400" b="1" i="0" u="none" strike="noStrike" cap="none" normalizeH="0" baseline="0" dirty="0">
                          <a:ln>
                            <a:noFill/>
                          </a:ln>
                          <a:solidFill>
                            <a:schemeClr val="tx1"/>
                          </a:solidFill>
                          <a:effectLst/>
                          <a:latin typeface="Gill Sans MT" pitchFamily="34" charset="0"/>
                          <a:cs typeface="Arial" pitchFamily="34" charset="0"/>
                        </a:rPr>
                        <a:t>Onsdag</a:t>
                      </a:r>
                      <a:endParaRPr kumimoji="0" lang="nn-NO" sz="1400" b="0" i="0" u="none" strike="noStrike" cap="none" normalizeH="0" baseline="0" dirty="0">
                        <a:ln>
                          <a:noFill/>
                        </a:ln>
                        <a:solidFill>
                          <a:schemeClr val="tx1"/>
                        </a:solidFill>
                        <a:effectLst/>
                        <a:latin typeface="Bookman Old Style" pitchFamily="18" charset="0"/>
                        <a:cs typeface="Arial" pitchFamily="34" charset="0"/>
                      </a:endParaRPr>
                    </a:p>
                  </a:txBody>
                  <a:tcPr marL="81282" marR="81282" marT="40635" marB="40635"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n-NO" sz="1400" b="1" i="0" u="none" strike="noStrike" cap="none" normalizeH="0" baseline="0" dirty="0">
                          <a:ln>
                            <a:noFill/>
                          </a:ln>
                          <a:solidFill>
                            <a:schemeClr val="tx1"/>
                          </a:solidFill>
                          <a:effectLst/>
                          <a:latin typeface="Gill Sans MT" pitchFamily="34" charset="0"/>
                          <a:cs typeface="Arial" pitchFamily="34" charset="0"/>
                        </a:rPr>
                        <a:t>Torsdag</a:t>
                      </a:r>
                      <a:endParaRPr kumimoji="0" lang="nn-NO" sz="1400" b="0" i="0" u="none" strike="noStrike" cap="none" normalizeH="0" baseline="0" dirty="0">
                        <a:ln>
                          <a:noFill/>
                        </a:ln>
                        <a:solidFill>
                          <a:schemeClr val="tx1"/>
                        </a:solidFill>
                        <a:effectLst/>
                        <a:latin typeface="Bookman Old Style" pitchFamily="18" charset="0"/>
                        <a:cs typeface="Arial" pitchFamily="34" charset="0"/>
                      </a:endParaRPr>
                    </a:p>
                  </a:txBody>
                  <a:tcPr marL="81282" marR="81282" marT="40635" marB="40635"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n-NO" sz="1400" b="1" i="0" u="none" strike="noStrike" cap="none" normalizeH="0" baseline="0" dirty="0">
                          <a:ln>
                            <a:noFill/>
                          </a:ln>
                          <a:solidFill>
                            <a:schemeClr val="tx1"/>
                          </a:solidFill>
                          <a:effectLst/>
                          <a:latin typeface="Gill Sans MT" pitchFamily="34" charset="0"/>
                          <a:cs typeface="Arial" pitchFamily="34" charset="0"/>
                        </a:rPr>
                        <a:t>Fredag</a:t>
                      </a:r>
                      <a:endParaRPr kumimoji="0" lang="nn-NO" sz="1400" b="0" i="0" u="none" strike="noStrike" cap="none" normalizeH="0" baseline="0" dirty="0">
                        <a:ln>
                          <a:noFill/>
                        </a:ln>
                        <a:solidFill>
                          <a:schemeClr val="tx1"/>
                        </a:solidFill>
                        <a:effectLst/>
                        <a:latin typeface="Bookman Old Style" pitchFamily="18" charset="0"/>
                        <a:cs typeface="Arial" pitchFamily="34" charset="0"/>
                      </a:endParaRPr>
                    </a:p>
                  </a:txBody>
                  <a:tcPr marL="81282" marR="81282" marT="40635" marB="40635"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n-NO" sz="1400" b="1" i="0" u="none" strike="noStrike" cap="none" normalizeH="0" baseline="0" dirty="0">
                          <a:ln>
                            <a:noFill/>
                          </a:ln>
                          <a:solidFill>
                            <a:schemeClr val="tx1"/>
                          </a:solidFill>
                          <a:effectLst/>
                          <a:latin typeface="Gill Sans MT" pitchFamily="34" charset="0"/>
                          <a:cs typeface="Arial" pitchFamily="34" charset="0"/>
                        </a:rPr>
                        <a:t>Laurdag</a:t>
                      </a:r>
                      <a:endParaRPr kumimoji="0" lang="nn-NO" sz="1400" b="0" i="0" u="none" strike="noStrike" cap="none" normalizeH="0" baseline="0" dirty="0">
                        <a:ln>
                          <a:noFill/>
                        </a:ln>
                        <a:solidFill>
                          <a:schemeClr val="tx1"/>
                        </a:solidFill>
                        <a:effectLst/>
                        <a:latin typeface="Bookman Old Style" pitchFamily="18" charset="0"/>
                        <a:cs typeface="Arial" pitchFamily="34" charset="0"/>
                      </a:endParaRPr>
                    </a:p>
                  </a:txBody>
                  <a:tcPr marL="81282" marR="81282" marT="40635" marB="40635"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n-NO" sz="1400" b="1" i="0" u="none" strike="noStrike" cap="none" normalizeH="0" baseline="0" dirty="0">
                          <a:ln>
                            <a:noFill/>
                          </a:ln>
                          <a:solidFill>
                            <a:schemeClr val="tx1"/>
                          </a:solidFill>
                          <a:effectLst/>
                          <a:latin typeface="Gill Sans MT" pitchFamily="34" charset="0"/>
                          <a:cs typeface="Arial" pitchFamily="34" charset="0"/>
                        </a:rPr>
                        <a:t>Sundag</a:t>
                      </a:r>
                      <a:endParaRPr kumimoji="0" lang="nn-NO" sz="1400" b="0" i="0" u="none" strike="noStrike" cap="none" normalizeH="0" baseline="0" dirty="0">
                        <a:ln>
                          <a:noFill/>
                        </a:ln>
                        <a:solidFill>
                          <a:schemeClr val="tx1"/>
                        </a:solidFill>
                        <a:effectLst/>
                        <a:latin typeface="Bookman Old Style" pitchFamily="18" charset="0"/>
                        <a:cs typeface="Arial" pitchFamily="34" charset="0"/>
                      </a:endParaRPr>
                    </a:p>
                  </a:txBody>
                  <a:tcPr marL="81282" marR="81282" marT="40635" marB="40635"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85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4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400" dirty="0">
                        <a:solidFill>
                          <a:srgbClr val="FF0000"/>
                        </a:solidFill>
                      </a:endParaRPr>
                    </a:p>
                    <a:p>
                      <a:endParaRPr lang="nb-NO" sz="1000" dirty="0"/>
                    </a:p>
                  </a:txBody>
                  <a:tcPr marL="81282" marR="81282" marT="40635" marB="40635" horzOverflow="overflow">
                    <a:lnL>
                      <a:noFill/>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accent1">
                        <a:lumMod val="60000"/>
                        <a:lumOff val="40000"/>
                        <a:alpha val="20000"/>
                      </a:schemeClr>
                    </a:solidFill>
                  </a:tcPr>
                </a:tc>
                <a:tc>
                  <a:txBody>
                    <a:bodyPr/>
                    <a:lstStyle/>
                    <a:p>
                      <a:r>
                        <a:rPr lang="nb-NO" sz="1400" dirty="0"/>
                        <a:t>1.</a:t>
                      </a:r>
                    </a:p>
                  </a:txBody>
                  <a:tcPr marL="81282" marR="81282"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accent1">
                        <a:lumMod val="60000"/>
                        <a:lumOff val="40000"/>
                        <a:alpha val="20000"/>
                      </a:schemeClr>
                    </a:solidFill>
                  </a:tcPr>
                </a:tc>
                <a:tc>
                  <a:txBody>
                    <a:bodyPr/>
                    <a:lstStyle/>
                    <a:p>
                      <a:r>
                        <a:rPr lang="nb-NO" sz="1400" dirty="0"/>
                        <a:t>2.</a:t>
                      </a:r>
                    </a:p>
                  </a:txBody>
                  <a:tcPr marL="81282" marR="81282"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accent1">
                        <a:lumMod val="60000"/>
                        <a:lumOff val="40000"/>
                        <a:alpha val="20000"/>
                      </a:schemeClr>
                    </a:solidFill>
                  </a:tcPr>
                </a:tc>
                <a:tc>
                  <a:txBody>
                    <a:bodyPr/>
                    <a:lstStyle/>
                    <a:p>
                      <a:r>
                        <a:rPr lang="nb-NO" sz="1400" b="0" dirty="0"/>
                        <a:t>3.</a:t>
                      </a:r>
                    </a:p>
                  </a:txBody>
                  <a:tcPr marL="81282" marR="81282"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accent1">
                        <a:lumMod val="60000"/>
                        <a:lumOff val="40000"/>
                        <a:alpha val="20000"/>
                      </a:schemeClr>
                    </a:solidFill>
                  </a:tcPr>
                </a:tc>
                <a:tc>
                  <a:txBody>
                    <a:bodyPr/>
                    <a:lstStyle/>
                    <a:p>
                      <a:r>
                        <a:rPr lang="nb-NO" sz="1400" b="0" dirty="0"/>
                        <a:t>4.</a:t>
                      </a:r>
                    </a:p>
                  </a:txBody>
                  <a:tcPr marL="81282" marR="81282"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accent1">
                        <a:lumMod val="60000"/>
                        <a:lumOff val="40000"/>
                        <a:alpha val="20000"/>
                      </a:schemeClr>
                    </a:solidFill>
                  </a:tcPr>
                </a:tc>
                <a:tc>
                  <a:txBody>
                    <a:bodyPr/>
                    <a:lstStyle/>
                    <a:p>
                      <a:r>
                        <a:rPr lang="nb-NO" sz="1400" b="0" dirty="0"/>
                        <a:t>5.</a:t>
                      </a:r>
                    </a:p>
                  </a:txBody>
                  <a:tcPr marL="81282" marR="81282"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accent1">
                        <a:lumMod val="60000"/>
                        <a:lumOff val="40000"/>
                        <a:alpha val="20000"/>
                      </a:schemeClr>
                    </a:solidFill>
                  </a:tcPr>
                </a:tc>
                <a:tc>
                  <a:txBody>
                    <a:bodyPr/>
                    <a:lstStyle/>
                    <a:p>
                      <a:r>
                        <a:rPr lang="nb-NO" sz="1400" dirty="0">
                          <a:solidFill>
                            <a:srgbClr val="FF0000"/>
                          </a:solidFill>
                        </a:rPr>
                        <a:t>6.</a:t>
                      </a:r>
                    </a:p>
                  </a:txBody>
                  <a:tcPr marL="81282" marR="81282" marT="40635" marB="40635" horzOverflow="overflow">
                    <a:lnL w="12700" cap="flat" cmpd="sng" algn="ctr">
                      <a:solidFill>
                        <a:schemeClr val="bg1"/>
                      </a:solidFill>
                      <a:prstDash val="solid"/>
                      <a:round/>
                      <a:headEnd type="none" w="med" len="med"/>
                      <a:tailEnd type="none" w="med" len="med"/>
                    </a:lnL>
                    <a:lnR>
                      <a:noFill/>
                    </a:lnR>
                    <a:lnT w="12700" cap="flat" cmpd="sng" algn="ctr">
                      <a:solidFill>
                        <a:srgbClr val="D2DA7A"/>
                      </a:solidFill>
                      <a:prstDash val="solid"/>
                      <a:round/>
                      <a:headEnd type="none" w="med" len="med"/>
                      <a:tailEnd type="none" w="med" len="med"/>
                    </a:lnT>
                    <a:lnB>
                      <a:noFill/>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r h="883800">
                <a:tc>
                  <a:txBody>
                    <a:bodyPr/>
                    <a:lstStyle/>
                    <a:p>
                      <a:r>
                        <a:rPr lang="nb-NO" sz="1400" b="0" dirty="0"/>
                        <a:t>7.</a:t>
                      </a:r>
                    </a:p>
                  </a:txBody>
                  <a:tcPr marL="81282" marR="81282" marT="40635" marB="40635"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r>
                        <a:rPr lang="nb-NO" sz="1400" b="0" dirty="0"/>
                        <a:t>8.</a:t>
                      </a:r>
                    </a:p>
                  </a:txBody>
                  <a:tcPr marL="81282" marR="81282"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chemeClr val="tx1"/>
                          </a:solidFill>
                          <a:effectLst/>
                          <a:latin typeface="Gill Sans MT" pitchFamily="34" charset="0"/>
                          <a:cs typeface="Arial" pitchFamily="34" charset="0"/>
                        </a:rPr>
                        <a:t>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Anna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4 år</a:t>
                      </a:r>
                    </a:p>
                  </a:txBody>
                  <a:tcPr marL="81282" marR="81282"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chemeClr val="tx1"/>
                          </a:solidFill>
                          <a:effectLst/>
                          <a:latin typeface="Gill Sans MT" pitchFamily="34" charset="0"/>
                          <a:cs typeface="Arial" pitchFamily="34" charset="0"/>
                        </a:rPr>
                        <a:t>10.</a:t>
                      </a:r>
                      <a:endParaRPr kumimoji="0" lang="nb-NO" sz="1000" b="0"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nb-NO" sz="1000" b="0" i="0" u="none" strike="noStrike" cap="none" normalizeH="0" baseline="0" dirty="0">
                        <a:ln>
                          <a:noFill/>
                        </a:ln>
                        <a:solidFill>
                          <a:schemeClr val="tx1"/>
                        </a:solidFill>
                        <a:effectLst/>
                        <a:latin typeface="Gill Sans MT" pitchFamily="34" charset="0"/>
                        <a:cs typeface="Arial" pitchFamily="34" charset="0"/>
                      </a:endParaRPr>
                    </a:p>
                  </a:txBody>
                  <a:tcPr marL="81282" marR="81282"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11.</a:t>
                      </a:r>
                      <a:endParaRPr kumimoji="0" lang="nb-NO" sz="1000" b="0" i="0" u="none" strike="noStrike" cap="none" normalizeH="0" baseline="0" dirty="0">
                        <a:ln>
                          <a:noFill/>
                        </a:ln>
                        <a:solidFill>
                          <a:schemeClr val="tx1"/>
                        </a:solidFill>
                        <a:effectLst/>
                        <a:latin typeface="Gill Sans MT" pitchFamily="34" charset="0"/>
                        <a:cs typeface="Arial" pitchFamily="34" charset="0"/>
                      </a:endParaRPr>
                    </a:p>
                  </a:txBody>
                  <a:tcPr marL="81282" marR="81282"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12.</a:t>
                      </a:r>
                    </a:p>
                  </a:txBody>
                  <a:tcPr marL="81282" marR="81282"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pitchFamily="34" charset="0"/>
                          <a:cs typeface="Arial" pitchFamily="34" charset="0"/>
                        </a:rPr>
                        <a:t>13.</a:t>
                      </a:r>
                      <a:endParaRPr kumimoji="0" lang="nb-NO" sz="1000" b="0" i="0" u="none" strike="noStrike" cap="none" normalizeH="0" baseline="0" dirty="0">
                        <a:ln>
                          <a:noFill/>
                        </a:ln>
                        <a:solidFill>
                          <a:srgbClr val="FF0000"/>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0" i="0" u="none" strike="noStrike" cap="none" normalizeH="0" baseline="0" dirty="0">
                        <a:ln>
                          <a:noFill/>
                        </a:ln>
                        <a:solidFill>
                          <a:srgbClr val="FF0000"/>
                        </a:solidFill>
                        <a:effectLst/>
                        <a:latin typeface="Gill Sans MT" pitchFamily="34" charset="0"/>
                        <a:cs typeface="Arial" pitchFamily="34" charset="0"/>
                      </a:endParaRPr>
                    </a:p>
                  </a:txBody>
                  <a:tcPr marL="81282" marR="81282"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r h="9929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14.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pitchFamily="34" charset="0"/>
                          <a:cs typeface="Arial" pitchFamily="34" charset="0"/>
                        </a:rPr>
                        <a:t>Planleggingsdag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pitchFamily="34" charset="0"/>
                          <a:cs typeface="Arial" pitchFamily="34" charset="0"/>
                        </a:rPr>
                        <a:t>Barnehagen stengt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pitchFamily="34" charset="0"/>
                        <a:cs typeface="Arial" pitchFamily="34" charset="0"/>
                      </a:endParaRPr>
                    </a:p>
                  </a:txBody>
                  <a:tcPr marL="81282" marR="81282" marT="40635" marB="40635"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15.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pitchFamily="34" charset="0"/>
                          <a:cs typeface="Arial" pitchFamily="34" charset="0"/>
                        </a:rPr>
                        <a:t>Planleggingsdag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pitchFamily="34" charset="0"/>
                          <a:cs typeface="Arial" pitchFamily="34" charset="0"/>
                        </a:rPr>
                        <a:t>Barnehagen stengt</a:t>
                      </a:r>
                    </a:p>
                  </a:txBody>
                  <a:tcPr marL="81282" marR="81282"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16.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pitchFamily="34" charset="0"/>
                          <a:cs typeface="Arial" pitchFamily="34" charset="0"/>
                        </a:rPr>
                        <a:t>Planleggingsdag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pitchFamily="34" charset="0"/>
                          <a:cs typeface="Arial" pitchFamily="34" charset="0"/>
                        </a:rPr>
                        <a:t>Barnehagen stengt</a:t>
                      </a:r>
                    </a:p>
                  </a:txBody>
                  <a:tcPr marL="81282" marR="81282"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17.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0070C0"/>
                          </a:solidFill>
                          <a:effectLst/>
                          <a:latin typeface="Gill Sans MT" pitchFamily="34" charset="0"/>
                          <a:cs typeface="Arial" pitchFamily="34" charset="0"/>
                        </a:rPr>
                        <a:t>Fyrste dag i nytt barnehageår!</a:t>
                      </a:r>
                    </a:p>
                  </a:txBody>
                  <a:tcPr marL="81282" marR="81282"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18.</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900" b="0" i="0" u="none" strike="noStrike" cap="none" normalizeH="0" baseline="0" dirty="0">
                        <a:ln>
                          <a:noFill/>
                        </a:ln>
                        <a:solidFill>
                          <a:schemeClr val="tx1"/>
                        </a:solidFill>
                        <a:effectLst/>
                        <a:latin typeface="Gill Sans MT" pitchFamily="34" charset="0"/>
                        <a:cs typeface="Arial" pitchFamily="34" charset="0"/>
                      </a:endParaRPr>
                    </a:p>
                  </a:txBody>
                  <a:tcPr marL="81282" marR="81282"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19.</a:t>
                      </a:r>
                    </a:p>
                  </a:txBody>
                  <a:tcPr marL="81282" marR="81282"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pitchFamily="34" charset="0"/>
                          <a:cs typeface="Arial" pitchFamily="34" charset="0"/>
                        </a:rPr>
                        <a:t>20.</a:t>
                      </a:r>
                    </a:p>
                  </a:txBody>
                  <a:tcPr marL="81282" marR="81282"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1">
                        <a:lumMod val="20000"/>
                        <a:lumOff val="80000"/>
                      </a:schemeClr>
                    </a:solidFill>
                  </a:tcPr>
                </a:tc>
                <a:extLst>
                  <a:ext uri="{0D108BD9-81ED-4DB2-BD59-A6C34878D82A}">
                    <a16:rowId xmlns:a16="http://schemas.microsoft.com/office/drawing/2014/main" val="10003"/>
                  </a:ext>
                </a:extLst>
              </a:tr>
              <a:tr h="9638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21.</a:t>
                      </a:r>
                    </a:p>
                  </a:txBody>
                  <a:tcPr marL="81282" marR="81282" marT="40635" marB="40635"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22.</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chemeClr val="tx1"/>
                          </a:solidFill>
                          <a:effectLst/>
                          <a:latin typeface="Gill Sans MT" pitchFamily="34" charset="0"/>
                          <a:cs typeface="Arial" pitchFamily="34" charset="0"/>
                        </a:rPr>
                        <a:t>Irene 2 år</a:t>
                      </a:r>
                      <a:endParaRPr kumimoji="0" lang="nb-NO" sz="1400" b="1" i="0" u="none" strike="noStrike" cap="none" normalizeH="0" baseline="0" dirty="0">
                        <a:ln>
                          <a:noFill/>
                        </a:ln>
                        <a:solidFill>
                          <a:srgbClr val="0070C0"/>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2" marR="81282"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23.</a:t>
                      </a:r>
                    </a:p>
                  </a:txBody>
                  <a:tcPr marL="81282" marR="81282"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24.</a:t>
                      </a:r>
                    </a:p>
                  </a:txBody>
                  <a:tcPr marL="81282" marR="81282"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25.</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1" i="0" u="none" strike="noStrike" cap="none" normalizeH="0" baseline="0" dirty="0">
                        <a:ln>
                          <a:noFill/>
                        </a:ln>
                        <a:solidFill>
                          <a:schemeClr val="tx1"/>
                        </a:solidFill>
                        <a:effectLst/>
                        <a:latin typeface="Gill Sans MT" pitchFamily="34" charset="0"/>
                        <a:cs typeface="Arial" pitchFamily="34" charset="0"/>
                      </a:endParaRPr>
                    </a:p>
                  </a:txBody>
                  <a:tcPr marL="81282" marR="81282"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26.</a:t>
                      </a:r>
                    </a:p>
                  </a:txBody>
                  <a:tcPr marL="81282" marR="81282"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pitchFamily="34" charset="0"/>
                          <a:cs typeface="Arial" pitchFamily="34" charset="0"/>
                        </a:rPr>
                        <a:t>27.</a:t>
                      </a:r>
                      <a:endParaRPr kumimoji="0" lang="nb-NO" sz="1000" b="0" i="0" u="none" strike="noStrike" cap="none" normalizeH="0" baseline="0" dirty="0">
                        <a:ln>
                          <a:noFill/>
                        </a:ln>
                        <a:solidFill>
                          <a:srgbClr val="FF0000"/>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0" i="0" u="none" strike="noStrike" cap="none" normalizeH="0" baseline="0" dirty="0">
                        <a:ln>
                          <a:noFill/>
                        </a:ln>
                        <a:solidFill>
                          <a:srgbClr val="FF0000"/>
                        </a:solidFill>
                        <a:effectLst/>
                        <a:latin typeface="Gill Sans MT" pitchFamily="34" charset="0"/>
                        <a:cs typeface="Arial" pitchFamily="34" charset="0"/>
                      </a:endParaRPr>
                    </a:p>
                  </a:txBody>
                  <a:tcPr marL="81282" marR="81282"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r h="83744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chemeClr val="tx1"/>
                          </a:solidFill>
                          <a:effectLst/>
                          <a:latin typeface="Gill Sans MT" pitchFamily="34" charset="0"/>
                          <a:cs typeface="Arial" pitchFamily="34" charset="0"/>
                        </a:rPr>
                        <a:t>28.</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2" marR="81282" marT="40635" marB="40635" horzOverflow="overflow">
                    <a:lnL>
                      <a:noFill/>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chemeClr val="accent1">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29.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200" b="1" i="0" u="none" strike="noStrike" cap="none" normalizeH="0" baseline="0" dirty="0">
                          <a:ln>
                            <a:noFill/>
                          </a:ln>
                          <a:solidFill>
                            <a:schemeClr val="tx1"/>
                          </a:solidFill>
                          <a:effectLst/>
                          <a:latin typeface="Gill Sans MT" pitchFamily="34" charset="0"/>
                          <a:cs typeface="Arial" pitchFamily="34" charset="0"/>
                        </a:rPr>
                        <a:t>TURBOTRÅKK</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Personalmøte</a:t>
                      </a:r>
                    </a:p>
                  </a:txBody>
                  <a:tcPr marL="81282" marR="81282"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chemeClr val="accent1">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30.</a:t>
                      </a:r>
                    </a:p>
                  </a:txBody>
                  <a:tcPr marL="81282" marR="81282"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chemeClr val="accent1">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31.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2" marR="81282"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chemeClr val="accent1">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2" marR="81282"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chemeClr val="accent1">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2" marR="81282"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chemeClr val="accent1">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0" i="0" u="none" strike="noStrike" cap="none" normalizeH="0" baseline="0" dirty="0">
                        <a:ln>
                          <a:noFill/>
                        </a:ln>
                        <a:solidFill>
                          <a:srgbClr val="FF0000"/>
                        </a:solidFill>
                        <a:effectLst/>
                        <a:latin typeface="Gill Sans MT" pitchFamily="34" charset="0"/>
                        <a:cs typeface="Arial" pitchFamily="34" charset="0"/>
                      </a:endParaRPr>
                    </a:p>
                  </a:txBody>
                  <a:tcPr marL="81282" marR="81282" marT="40635" marB="40635" horzOverflow="overflow">
                    <a:lnL w="12700"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
        <p:nvSpPr>
          <p:cNvPr id="5" name="Bølge 4"/>
          <p:cNvSpPr/>
          <p:nvPr/>
        </p:nvSpPr>
        <p:spPr>
          <a:xfrm>
            <a:off x="3851690" y="27492"/>
            <a:ext cx="5183188" cy="1008063"/>
          </a:xfrm>
          <a:prstGeom prst="wav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sz="2800" dirty="0" err="1"/>
              <a:t>Velkomen</a:t>
            </a:r>
            <a:r>
              <a:rPr lang="nb-NO" sz="2800" dirty="0"/>
              <a:t> til nytt </a:t>
            </a:r>
            <a:r>
              <a:rPr lang="nb-NO" sz="2800" dirty="0" err="1"/>
              <a:t>barnehageår</a:t>
            </a:r>
            <a:r>
              <a:rPr lang="nb-NO" sz="2800" dirty="0"/>
              <a:t>!</a:t>
            </a:r>
          </a:p>
        </p:txBody>
      </p:sp>
      <p:pic>
        <p:nvPicPr>
          <p:cNvPr id="11" name="Picture 2" descr="Ballonger Fargerike Bursdag - Gratis bilde på Pixabay">
            <a:extLst>
              <a:ext uri="{FF2B5EF4-FFF2-40B4-BE49-F238E27FC236}">
                <a16:creationId xmlns:a16="http://schemas.microsoft.com/office/drawing/2014/main" id="{73F32591-10E3-4924-BFAC-C36A1E17B2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4365104"/>
            <a:ext cx="3887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allonger Fargerike Bursdag - Gratis bilde på Pixabay">
            <a:extLst>
              <a:ext uri="{FF2B5EF4-FFF2-40B4-BE49-F238E27FC236}">
                <a16:creationId xmlns:a16="http://schemas.microsoft.com/office/drawing/2014/main" id="{C6538696-E7A5-48F8-BE1C-6FA356D5CA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3275" y="2204864"/>
            <a:ext cx="388725" cy="7647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ell 14">
            <a:extLst>
              <a:ext uri="{FF2B5EF4-FFF2-40B4-BE49-F238E27FC236}">
                <a16:creationId xmlns:a16="http://schemas.microsoft.com/office/drawing/2014/main" id="{18804E7E-489D-F279-FC58-58571BE683B3}"/>
              </a:ext>
            </a:extLst>
          </p:cNvPr>
          <p:cNvGraphicFramePr>
            <a:graphicFrameLocks noGrp="1"/>
          </p:cNvGraphicFramePr>
          <p:nvPr>
            <p:extLst>
              <p:ext uri="{D42A27DB-BD31-4B8C-83A1-F6EECF244321}">
                <p14:modId xmlns:p14="http://schemas.microsoft.com/office/powerpoint/2010/main" val="2762945428"/>
              </p:ext>
            </p:extLst>
          </p:nvPr>
        </p:nvGraphicFramePr>
        <p:xfrm>
          <a:off x="91417" y="1210113"/>
          <a:ext cx="779630" cy="5153821"/>
        </p:xfrm>
        <a:graphic>
          <a:graphicData uri="http://schemas.openxmlformats.org/drawingml/2006/table">
            <a:tbl>
              <a:tblPr/>
              <a:tblGrid>
                <a:gridCol w="779630">
                  <a:extLst>
                    <a:ext uri="{9D8B030D-6E8A-4147-A177-3AD203B41FA5}">
                      <a16:colId xmlns:a16="http://schemas.microsoft.com/office/drawing/2014/main" val="2073978162"/>
                    </a:ext>
                  </a:extLst>
                </a:gridCol>
              </a:tblGrid>
              <a:tr h="3031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n-NO" sz="1400" b="1" i="0" u="none" strike="noStrike" cap="none" normalizeH="0" baseline="0" dirty="0">
                          <a:ln>
                            <a:noFill/>
                          </a:ln>
                          <a:solidFill>
                            <a:schemeClr val="tx1"/>
                          </a:solidFill>
                          <a:effectLst/>
                          <a:latin typeface="Gill Sans MT" pitchFamily="34" charset="0"/>
                          <a:cs typeface="Arial" pitchFamily="34" charset="0"/>
                        </a:rPr>
                        <a:t>Veke</a:t>
                      </a:r>
                      <a:endParaRPr kumimoji="0" lang="nn-NO" sz="1400" b="0" i="0" u="none" strike="noStrike" cap="none" normalizeH="0" baseline="0" dirty="0">
                        <a:ln>
                          <a:noFill/>
                        </a:ln>
                        <a:solidFill>
                          <a:schemeClr val="tx1"/>
                        </a:solidFill>
                        <a:effectLst/>
                        <a:latin typeface="Bookman Old Style" pitchFamily="18" charset="0"/>
                        <a:cs typeface="Arial" pitchFamily="34" charset="0"/>
                      </a:endParaRPr>
                    </a:p>
                  </a:txBody>
                  <a:tcPr marL="81282" marR="81282" marT="40635" marB="40635"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56697682"/>
                  </a:ext>
                </a:extLst>
              </a:tr>
              <a:tr h="619601">
                <a:tc>
                  <a:txBody>
                    <a:bodyPr/>
                    <a:lstStyle/>
                    <a:p>
                      <a:r>
                        <a:rPr lang="nb-NO" sz="1400" dirty="0">
                          <a:solidFill>
                            <a:srgbClr val="FF0000"/>
                          </a:solidFill>
                        </a:rPr>
                        <a:t>31</a:t>
                      </a:r>
                    </a:p>
                  </a:txBody>
                  <a:tcPr marL="81282" marR="81282" marT="40635" marB="40635" horzOverflow="overflow">
                    <a:lnL w="12700" cap="flat" cmpd="sng" algn="ctr">
                      <a:solidFill>
                        <a:schemeClr val="bg1"/>
                      </a:solidFill>
                      <a:prstDash val="solid"/>
                      <a:round/>
                      <a:headEnd type="none" w="med" len="med"/>
                      <a:tailEnd type="none" w="med" len="med"/>
                    </a:lnL>
                    <a:lnR>
                      <a:noFill/>
                    </a:lnR>
                    <a:lnT w="12700" cap="flat" cmpd="sng" algn="ctr">
                      <a:solidFill>
                        <a:srgbClr val="D2DA7A"/>
                      </a:solidFill>
                      <a:prstDash val="solid"/>
                      <a:round/>
                      <a:headEnd type="none" w="med" len="med"/>
                      <a:tailEnd type="none" w="med" len="med"/>
                    </a:lnT>
                    <a:lnB>
                      <a:noFill/>
                    </a:lnB>
                    <a:lnTlToBr>
                      <a:noFill/>
                    </a:lnTlToBr>
                    <a:lnBlToTr>
                      <a:noFill/>
                    </a:lnBlToTr>
                    <a:solidFill>
                      <a:schemeClr val="accent1">
                        <a:lumMod val="20000"/>
                        <a:lumOff val="80000"/>
                      </a:schemeClr>
                    </a:solidFill>
                  </a:tcPr>
                </a:tc>
                <a:extLst>
                  <a:ext uri="{0D108BD9-81ED-4DB2-BD59-A6C34878D82A}">
                    <a16:rowId xmlns:a16="http://schemas.microsoft.com/office/drawing/2014/main" val="2351392743"/>
                  </a:ext>
                </a:extLst>
              </a:tr>
              <a:tr h="8890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pitchFamily="34" charset="0"/>
                          <a:cs typeface="Arial" pitchFamily="34" charset="0"/>
                        </a:rPr>
                        <a:t>32</a:t>
                      </a:r>
                      <a:endParaRPr kumimoji="0" lang="nb-NO" sz="1000" b="0" i="0" u="none" strike="noStrike" cap="none" normalizeH="0" baseline="0" dirty="0">
                        <a:ln>
                          <a:noFill/>
                        </a:ln>
                        <a:solidFill>
                          <a:srgbClr val="FF0000"/>
                        </a:solidFill>
                        <a:effectLst/>
                        <a:latin typeface="Gill Sans MT" pitchFamily="34" charset="0"/>
                        <a:cs typeface="Arial" pitchFamily="34" charset="0"/>
                      </a:endParaRPr>
                    </a:p>
                  </a:txBody>
                  <a:tcPr marL="81282" marR="81282"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3140245180"/>
                  </a:ext>
                </a:extLst>
              </a:tr>
              <a:tr h="1271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pitchFamily="34" charset="0"/>
                          <a:cs typeface="Arial" pitchFamily="34" charset="0"/>
                        </a:rPr>
                        <a:t>33</a:t>
                      </a:r>
                    </a:p>
                  </a:txBody>
                  <a:tcPr marL="81282" marR="81282"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1">
                        <a:lumMod val="20000"/>
                        <a:lumOff val="80000"/>
                      </a:schemeClr>
                    </a:solidFill>
                  </a:tcPr>
                </a:tc>
                <a:extLst>
                  <a:ext uri="{0D108BD9-81ED-4DB2-BD59-A6C34878D82A}">
                    <a16:rowId xmlns:a16="http://schemas.microsoft.com/office/drawing/2014/main" val="627335861"/>
                  </a:ext>
                </a:extLst>
              </a:tr>
              <a:tr h="1008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pitchFamily="34" charset="0"/>
                          <a:cs typeface="Arial" pitchFamily="34" charset="0"/>
                        </a:rPr>
                        <a:t>34</a:t>
                      </a:r>
                      <a:endParaRPr kumimoji="0" lang="nb-NO" sz="1000" b="0" i="0" u="none" strike="noStrike" cap="none" normalizeH="0" baseline="0" dirty="0">
                        <a:ln>
                          <a:noFill/>
                        </a:ln>
                        <a:solidFill>
                          <a:srgbClr val="FF0000"/>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0" i="0" u="none" strike="noStrike" cap="none" normalizeH="0" baseline="0" dirty="0">
                        <a:ln>
                          <a:noFill/>
                        </a:ln>
                        <a:solidFill>
                          <a:srgbClr val="FF0000"/>
                        </a:solidFill>
                        <a:effectLst/>
                        <a:latin typeface="Gill Sans MT" pitchFamily="34" charset="0"/>
                        <a:cs typeface="Arial" pitchFamily="34" charset="0"/>
                      </a:endParaRPr>
                    </a:p>
                  </a:txBody>
                  <a:tcPr marL="81282" marR="81282"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3601152143"/>
                  </a:ext>
                </a:extLst>
              </a:tr>
              <a:tr h="9240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pitchFamily="34" charset="0"/>
                          <a:cs typeface="Arial" pitchFamily="34" charset="0"/>
                        </a:rPr>
                        <a:t>35</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pitchFamily="34" charset="0"/>
                        <a:cs typeface="Arial" pitchFamily="34" charset="0"/>
                      </a:endParaRPr>
                    </a:p>
                  </a:txBody>
                  <a:tcPr marL="81282" marR="81282" marT="40635" marB="40635" horzOverflow="overflow">
                    <a:lnL w="12700"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252709298"/>
                  </a:ext>
                </a:extLst>
              </a:tr>
            </a:tbl>
          </a:graphicData>
        </a:graphic>
      </p:graphicFrame>
      <p:sp>
        <p:nvSpPr>
          <p:cNvPr id="2" name="Femkant 1"/>
          <p:cNvSpPr/>
          <p:nvPr/>
        </p:nvSpPr>
        <p:spPr>
          <a:xfrm>
            <a:off x="91416" y="5733256"/>
            <a:ext cx="1816287" cy="55867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defRPr/>
            </a:pPr>
            <a:r>
              <a:rPr lang="nb-NO" i="0" dirty="0">
                <a:solidFill>
                  <a:srgbClr val="FF0000"/>
                </a:solidFill>
                <a:latin typeface="Gill Sans MT" pitchFamily="34" charset="0"/>
                <a:cs typeface="Arial" pitchFamily="34" charset="0"/>
              </a:rPr>
              <a:t>Nasjonal lusekampanje</a:t>
            </a:r>
          </a:p>
        </p:txBody>
      </p:sp>
      <p:sp>
        <p:nvSpPr>
          <p:cNvPr id="4" name="Plassholder for lysbildenummer 3">
            <a:extLst>
              <a:ext uri="{FF2B5EF4-FFF2-40B4-BE49-F238E27FC236}">
                <a16:creationId xmlns:a16="http://schemas.microsoft.com/office/drawing/2014/main" id="{A3FAE4C6-56CE-193F-D139-367A6146830D}"/>
              </a:ext>
            </a:extLst>
          </p:cNvPr>
          <p:cNvSpPr>
            <a:spLocks noGrp="1"/>
          </p:cNvSpPr>
          <p:nvPr>
            <p:ph type="sldNum" sz="quarter" idx="12"/>
          </p:nvPr>
        </p:nvSpPr>
        <p:spPr>
          <a:xfrm>
            <a:off x="8388021" y="6427467"/>
            <a:ext cx="646857" cy="365125"/>
          </a:xfrm>
        </p:spPr>
        <p:txBody>
          <a:bodyPr/>
          <a:lstStyle/>
          <a:p>
            <a:pPr>
              <a:defRPr/>
            </a:pPr>
            <a:fld id="{17695755-AB53-4B1A-BD8C-98284F71CC2D}" type="slidenum">
              <a:rPr lang="en-US" smtClean="0"/>
              <a:pPr>
                <a:defRPr/>
              </a:pPr>
              <a:t>16</a:t>
            </a:fld>
            <a:endParaRPr lang="en-US" dirty="0"/>
          </a:p>
        </p:txBody>
      </p:sp>
      <p:pic>
        <p:nvPicPr>
          <p:cNvPr id="3" name="Picture 11" descr="C:\Users\Eva\AppData\Local\Microsoft\Windows\Temporary Internet Files\Content.IE5\181I9IIB\MC900192962[1].wmf">
            <a:extLst>
              <a:ext uri="{FF2B5EF4-FFF2-40B4-BE49-F238E27FC236}">
                <a16:creationId xmlns:a16="http://schemas.microsoft.com/office/drawing/2014/main" id="{88A924BC-4AFB-3D70-12BA-8A2BE356C3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67459">
            <a:off x="76366" y="200344"/>
            <a:ext cx="1115910" cy="79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9" name="Tittel 3">
            <a:extLst>
              <a:ext uri="{FF2B5EF4-FFF2-40B4-BE49-F238E27FC236}">
                <a16:creationId xmlns:a16="http://schemas.microsoft.com/office/drawing/2014/main" id="{68F931C3-44F9-7EE7-9A46-564581DD1570}"/>
              </a:ext>
            </a:extLst>
          </p:cNvPr>
          <p:cNvSpPr>
            <a:spLocks noGrp="1"/>
          </p:cNvSpPr>
          <p:nvPr>
            <p:ph type="title"/>
          </p:nvPr>
        </p:nvSpPr>
        <p:spPr>
          <a:xfrm>
            <a:off x="251520" y="260648"/>
            <a:ext cx="8229600" cy="378296"/>
          </a:xfrm>
        </p:spPr>
        <p:txBody>
          <a:bodyPr/>
          <a:lstStyle/>
          <a:p>
            <a:r>
              <a:rPr lang="nn-NO" b="1" dirty="0"/>
              <a:t>Nærmiljø og samfunn</a:t>
            </a:r>
          </a:p>
        </p:txBody>
      </p:sp>
      <p:sp>
        <p:nvSpPr>
          <p:cNvPr id="10" name="Rektangel 9">
            <a:extLst>
              <a:ext uri="{FF2B5EF4-FFF2-40B4-BE49-F238E27FC236}">
                <a16:creationId xmlns:a16="http://schemas.microsoft.com/office/drawing/2014/main" id="{D622B507-EC5C-789B-5C21-038EB4A30724}"/>
              </a:ext>
            </a:extLst>
          </p:cNvPr>
          <p:cNvSpPr/>
          <p:nvPr/>
        </p:nvSpPr>
        <p:spPr>
          <a:xfrm>
            <a:off x="395536" y="719326"/>
            <a:ext cx="4176464" cy="31390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8890" indent="-8890" fontAlgn="base">
              <a:lnSpc>
                <a:spcPct val="102000"/>
              </a:lnSpc>
            </a:pPr>
            <a:r>
              <a:rPr lang="nn-NO" sz="1800" dirty="0">
                <a:effectLst/>
                <a:latin typeface="Times New Roman" panose="02020603050405020304" pitchFamily="18" charset="0"/>
                <a:ea typeface="Times New Roman" panose="02020603050405020304" pitchFamily="18" charset="0"/>
              </a:rPr>
              <a:t> </a:t>
            </a:r>
            <a:r>
              <a:rPr lang="nn-NO" sz="1400" i="0" kern="1200" dirty="0">
                <a:solidFill>
                  <a:srgbClr val="000000"/>
                </a:solidFill>
                <a:effectLst/>
                <a:ea typeface="Calibri" panose="020F0502020204030204" pitchFamily="34" charset="0"/>
                <a:cs typeface="Times New Roman" panose="02020603050405020304" pitchFamily="18" charset="0"/>
              </a:rPr>
              <a:t>Gjennom året tek me føre oss ulike tema som:</a:t>
            </a:r>
            <a:endParaRPr lang="nn-NO" sz="1400" i="0" dirty="0">
              <a:effectLst/>
              <a:ea typeface="Times New Roman" panose="02020603050405020304" pitchFamily="18" charset="0"/>
            </a:endParaRPr>
          </a:p>
          <a:p>
            <a:pPr marL="8890" indent="-8890" fontAlgn="base">
              <a:lnSpc>
                <a:spcPct val="102000"/>
              </a:lnSpc>
            </a:pPr>
            <a:r>
              <a:rPr lang="nn-NO" sz="1400" i="0" kern="1200" dirty="0">
                <a:solidFill>
                  <a:srgbClr val="000000"/>
                </a:solidFill>
                <a:effectLst/>
                <a:ea typeface="Calibri" panose="020F0502020204030204" pitchFamily="34" charset="0"/>
                <a:cs typeface="Times New Roman" panose="02020603050405020304" pitchFamily="18" charset="0"/>
              </a:rPr>
              <a:t>- Nasjonal brannvernveke der brannførebuande tiltak er i fokus</a:t>
            </a:r>
            <a:endParaRPr lang="nn-NO" sz="1400" i="0" dirty="0">
              <a:effectLst/>
              <a:ea typeface="Times New Roman" panose="02020603050405020304" pitchFamily="18" charset="0"/>
            </a:endParaRPr>
          </a:p>
          <a:p>
            <a:pPr marL="8890" indent="-8890" fontAlgn="base">
              <a:lnSpc>
                <a:spcPct val="102000"/>
              </a:lnSpc>
            </a:pPr>
            <a:r>
              <a:rPr lang="nn-NO" sz="1400" i="0" kern="1200" dirty="0">
                <a:solidFill>
                  <a:srgbClr val="000000"/>
                </a:solidFill>
                <a:effectLst/>
                <a:ea typeface="Calibri" panose="020F0502020204030204" pitchFamily="34" charset="0"/>
                <a:cs typeface="Times New Roman" panose="02020603050405020304" pitchFamily="18" charset="0"/>
              </a:rPr>
              <a:t>- Miljøveker vår og haust (planting og hausting i eigen «kjøkken hage») </a:t>
            </a:r>
            <a:endParaRPr lang="nn-NO" sz="1400" i="0" dirty="0">
              <a:effectLst/>
              <a:ea typeface="Times New Roman" panose="02020603050405020304" pitchFamily="18" charset="0"/>
            </a:endParaRPr>
          </a:p>
          <a:p>
            <a:pPr marL="8890" indent="-8890" fontAlgn="base">
              <a:lnSpc>
                <a:spcPct val="102000"/>
              </a:lnSpc>
            </a:pPr>
            <a:r>
              <a:rPr lang="nn-NO" sz="1400" i="0" kern="1200" dirty="0">
                <a:solidFill>
                  <a:srgbClr val="000000"/>
                </a:solidFill>
                <a:effectLst/>
                <a:ea typeface="Calibri" panose="020F0502020204030204" pitchFamily="34" charset="0"/>
                <a:cs typeface="Times New Roman" panose="02020603050405020304" pitchFamily="18" charset="0"/>
              </a:rPr>
              <a:t>- Kulturveka med markering av FN-dagen</a:t>
            </a:r>
            <a:endParaRPr lang="nn-NO" sz="1400" i="0" dirty="0">
              <a:effectLst/>
              <a:ea typeface="Times New Roman" panose="02020603050405020304" pitchFamily="18" charset="0"/>
            </a:endParaRPr>
          </a:p>
          <a:p>
            <a:pPr marL="8890" indent="-8890" fontAlgn="base">
              <a:lnSpc>
                <a:spcPct val="102000"/>
              </a:lnSpc>
            </a:pPr>
            <a:r>
              <a:rPr lang="nn-NO" sz="1400" i="0" kern="1200" dirty="0">
                <a:solidFill>
                  <a:srgbClr val="000000"/>
                </a:solidFill>
                <a:effectLst/>
                <a:ea typeface="Calibri" panose="020F0502020204030204" pitchFamily="34" charset="0"/>
                <a:cs typeface="Times New Roman" panose="02020603050405020304" pitchFamily="18" charset="0"/>
              </a:rPr>
              <a:t>- Markering av Samefolkets dag</a:t>
            </a:r>
            <a:endParaRPr lang="nn-NO" sz="1400" i="0" dirty="0">
              <a:effectLst/>
              <a:ea typeface="Times New Roman" panose="02020603050405020304" pitchFamily="18" charset="0"/>
            </a:endParaRPr>
          </a:p>
          <a:p>
            <a:pPr fontAlgn="base">
              <a:lnSpc>
                <a:spcPct val="102000"/>
              </a:lnSpc>
            </a:pPr>
            <a:r>
              <a:rPr lang="nn-NO" sz="1400" i="0" kern="1200" dirty="0">
                <a:solidFill>
                  <a:srgbClr val="000000"/>
                </a:solidFill>
                <a:effectLst/>
                <a:ea typeface="Calibri" panose="020F0502020204030204" pitchFamily="34" charset="0"/>
                <a:cs typeface="Times New Roman" panose="02020603050405020304" pitchFamily="18" charset="0"/>
              </a:rPr>
              <a:t>- Markering av 17.mai</a:t>
            </a:r>
          </a:p>
          <a:p>
            <a:pPr fontAlgn="base">
              <a:lnSpc>
                <a:spcPct val="102000"/>
              </a:lnSpc>
            </a:pPr>
            <a:r>
              <a:rPr lang="nn-NO" sz="1400" i="0" dirty="0">
                <a:solidFill>
                  <a:srgbClr val="000000"/>
                </a:solidFill>
                <a:ea typeface="Calibri" panose="020F0502020204030204" pitchFamily="34" charset="0"/>
                <a:cs typeface="Times New Roman" panose="02020603050405020304" pitchFamily="18" charset="0"/>
              </a:rPr>
              <a:t>- Me</a:t>
            </a:r>
            <a:r>
              <a:rPr lang="nn-NO" sz="1400" i="0" kern="1200" dirty="0">
                <a:solidFill>
                  <a:srgbClr val="000000"/>
                </a:solidFill>
                <a:effectLst/>
                <a:ea typeface="Calibri" panose="020F0502020204030204" pitchFamily="34" charset="0"/>
                <a:cs typeface="Times New Roman" panose="02020603050405020304" pitchFamily="18" charset="0"/>
              </a:rPr>
              <a:t> samtalar og om andre internasjonale dagar og høgtider</a:t>
            </a:r>
            <a:endParaRPr lang="nn-NO" sz="1400" i="0" dirty="0">
              <a:effectLst/>
              <a:ea typeface="Times New Roman" panose="02020603050405020304" pitchFamily="18" charset="0"/>
            </a:endParaRPr>
          </a:p>
          <a:p>
            <a:pPr marL="8890" indent="-8890" fontAlgn="base">
              <a:lnSpc>
                <a:spcPct val="102000"/>
              </a:lnSpc>
              <a:spcAft>
                <a:spcPts val="860"/>
              </a:spcAft>
            </a:pPr>
            <a:r>
              <a:rPr lang="nn-NO" sz="1400" i="0" kern="1200" dirty="0">
                <a:solidFill>
                  <a:srgbClr val="000000"/>
                </a:solidFill>
                <a:effectLst/>
                <a:ea typeface="Calibri" panose="020F0502020204030204" pitchFamily="34" charset="0"/>
                <a:cs typeface="Times New Roman" panose="02020603050405020304" pitchFamily="18" charset="0"/>
              </a:rPr>
              <a:t>- </a:t>
            </a:r>
            <a:r>
              <a:rPr lang="nn-NO" sz="1400" i="0" kern="1200" dirty="0" err="1">
                <a:solidFill>
                  <a:srgbClr val="000000"/>
                </a:solidFill>
                <a:effectLst/>
                <a:ea typeface="Calibri" panose="020F0502020204030204" pitchFamily="34" charset="0"/>
                <a:cs typeface="Times New Roman" panose="02020603050405020304" pitchFamily="18" charset="0"/>
              </a:rPr>
              <a:t>Jolegateåpning</a:t>
            </a:r>
            <a:r>
              <a:rPr lang="nn-NO" sz="1400" i="0" kern="1200" dirty="0">
                <a:solidFill>
                  <a:srgbClr val="000000"/>
                </a:solidFill>
                <a:effectLst/>
                <a:ea typeface="Calibri" panose="020F0502020204030204" pitchFamily="34" charset="0"/>
                <a:cs typeface="Times New Roman" panose="02020603050405020304" pitchFamily="18" charset="0"/>
              </a:rPr>
              <a:t>. Barnehagen bidreg med utstilling i høve «</a:t>
            </a:r>
            <a:r>
              <a:rPr lang="nn-NO" sz="1400" i="0" kern="1200" dirty="0" err="1">
                <a:solidFill>
                  <a:srgbClr val="000000"/>
                </a:solidFill>
                <a:effectLst/>
                <a:ea typeface="Calibri" panose="020F0502020204030204" pitchFamily="34" charset="0"/>
                <a:cs typeface="Times New Roman" panose="02020603050405020304" pitchFamily="18" charset="0"/>
              </a:rPr>
              <a:t>pepperkakebygda</a:t>
            </a:r>
            <a:r>
              <a:rPr lang="nn-NO" sz="1400" i="0" kern="1200" dirty="0">
                <a:solidFill>
                  <a:srgbClr val="000000"/>
                </a:solidFill>
                <a:effectLst/>
                <a:ea typeface="Calibri" panose="020F0502020204030204" pitchFamily="34" charset="0"/>
                <a:cs typeface="Times New Roman" panose="02020603050405020304" pitchFamily="18" charset="0"/>
              </a:rPr>
              <a:t>» </a:t>
            </a:r>
            <a:endParaRPr lang="nn-NO" sz="1400" i="0" dirty="0">
              <a:effectLst/>
              <a:ea typeface="Times New Roman" panose="02020603050405020304" pitchFamily="18" charset="0"/>
            </a:endParaRPr>
          </a:p>
        </p:txBody>
      </p:sp>
      <p:sp>
        <p:nvSpPr>
          <p:cNvPr id="11" name="Rektangel: avrundede hjørner 10">
            <a:extLst>
              <a:ext uri="{FF2B5EF4-FFF2-40B4-BE49-F238E27FC236}">
                <a16:creationId xmlns:a16="http://schemas.microsoft.com/office/drawing/2014/main" id="{B1F60BA8-08D4-8B69-E27B-41137C169A5A}"/>
              </a:ext>
            </a:extLst>
          </p:cNvPr>
          <p:cNvSpPr/>
          <p:nvPr/>
        </p:nvSpPr>
        <p:spPr>
          <a:xfrm>
            <a:off x="323528" y="3933056"/>
            <a:ext cx="3960440" cy="28232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6350" indent="-6350">
              <a:lnSpc>
                <a:spcPct val="107000"/>
              </a:lnSpc>
              <a:spcAft>
                <a:spcPts val="795"/>
              </a:spcAft>
            </a:pPr>
            <a:r>
              <a:rPr lang="nn-NO" sz="1400" dirty="0">
                <a:solidFill>
                  <a:srgbClr val="000000"/>
                </a:solidFill>
                <a:ea typeface="Calibri" panose="020F0502020204030204" pitchFamily="34" charset="0"/>
              </a:rPr>
              <a:t>«</a:t>
            </a:r>
            <a:r>
              <a:rPr lang="nn-NO" sz="1400" i="1" dirty="0">
                <a:solidFill>
                  <a:srgbClr val="000000"/>
                </a:solidFill>
                <a:effectLst/>
                <a:ea typeface="Calibri" panose="020F0502020204030204" pitchFamily="34" charset="0"/>
              </a:rPr>
              <a:t>Gjennom utforsking, opplevingar og erfaringar skal barnehagen bidra til å gjera barna kjende med sitt eige nærmiljø, samfunnet og verda. Barnehagen skal bidra til kunnskap om og erfaring med lokale tradisjonar, samfunnsituasjonar og yrke, slik at barna kan oppleve tilhøyrsle til nærmiljøet. Gjennom leik og varierte aktivitetar skal barna få erfaring med å lytte, forhandle og diskuterte og få gryande kjennskap til menneskerettane. «</a:t>
            </a:r>
          </a:p>
          <a:p>
            <a:pPr marL="6350" indent="-6350">
              <a:lnSpc>
                <a:spcPct val="107000"/>
              </a:lnSpc>
              <a:spcAft>
                <a:spcPts val="795"/>
              </a:spcAft>
            </a:pPr>
            <a:r>
              <a:rPr lang="nn-NO" sz="1400" i="1" dirty="0">
                <a:solidFill>
                  <a:srgbClr val="000000"/>
                </a:solidFill>
                <a:effectLst/>
                <a:ea typeface="Calibri" panose="020F0502020204030204" pitchFamily="34" charset="0"/>
              </a:rPr>
              <a:t>Rammeplanen s.55 og 56.) </a:t>
            </a:r>
            <a:endParaRPr lang="nn-NO" sz="1400" dirty="0">
              <a:solidFill>
                <a:srgbClr val="000000"/>
              </a:solidFill>
              <a:effectLst/>
              <a:ea typeface="Calibri" panose="020F0502020204030204" pitchFamily="34" charset="0"/>
            </a:endParaRPr>
          </a:p>
        </p:txBody>
      </p:sp>
      <p:sp>
        <p:nvSpPr>
          <p:cNvPr id="12" name="Rektangel 11">
            <a:extLst>
              <a:ext uri="{FF2B5EF4-FFF2-40B4-BE49-F238E27FC236}">
                <a16:creationId xmlns:a16="http://schemas.microsoft.com/office/drawing/2014/main" id="{88728083-AEF2-E92D-CEDA-3273DFAF9B6E}"/>
              </a:ext>
            </a:extLst>
          </p:cNvPr>
          <p:cNvSpPr/>
          <p:nvPr/>
        </p:nvSpPr>
        <p:spPr>
          <a:xfrm>
            <a:off x="4648070" y="1837124"/>
            <a:ext cx="4248472" cy="33355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6350" indent="-6350">
              <a:lnSpc>
                <a:spcPct val="103000"/>
              </a:lnSpc>
            </a:pPr>
            <a:r>
              <a:rPr lang="nn-NO" sz="1400" i="0" dirty="0">
                <a:solidFill>
                  <a:srgbClr val="000000"/>
                </a:solidFill>
                <a:effectLst/>
                <a:ea typeface="Calibri" panose="020F0502020204030204" pitchFamily="34" charset="0"/>
              </a:rPr>
              <a:t>Turar som vert nytta i nærområde er :</a:t>
            </a:r>
          </a:p>
          <a:p>
            <a:pPr marL="6350" indent="-6350">
              <a:lnSpc>
                <a:spcPct val="103000"/>
              </a:lnSpc>
            </a:pPr>
            <a:r>
              <a:rPr lang="nn-NO" sz="1400" i="0" dirty="0">
                <a:solidFill>
                  <a:srgbClr val="000000"/>
                </a:solidFill>
                <a:effectLst/>
                <a:ea typeface="Calibri" panose="020F0502020204030204" pitchFamily="34" charset="0"/>
              </a:rPr>
              <a:t>- «Lavoskogen» ved miljøstasjonen </a:t>
            </a:r>
          </a:p>
          <a:p>
            <a:pPr>
              <a:lnSpc>
                <a:spcPct val="103000"/>
              </a:lnSpc>
            </a:pPr>
            <a:r>
              <a:rPr lang="nn-NO" sz="1400" i="0" dirty="0">
                <a:solidFill>
                  <a:srgbClr val="000000"/>
                </a:solidFill>
                <a:effectLst/>
                <a:ea typeface="Calibri" panose="020F0502020204030204" pitchFamily="34" charset="0"/>
              </a:rPr>
              <a:t>- Holmen/ Idrettsbanen</a:t>
            </a:r>
          </a:p>
          <a:p>
            <a:pPr>
              <a:lnSpc>
                <a:spcPct val="103000"/>
              </a:lnSpc>
            </a:pPr>
            <a:r>
              <a:rPr lang="nn-NO" sz="1400" i="0" dirty="0">
                <a:solidFill>
                  <a:srgbClr val="000000"/>
                </a:solidFill>
                <a:effectLst/>
                <a:ea typeface="Calibri" panose="020F0502020204030204" pitchFamily="34" charset="0"/>
              </a:rPr>
              <a:t>- Fuglekikkarhytta </a:t>
            </a:r>
          </a:p>
          <a:p>
            <a:pPr>
              <a:lnSpc>
                <a:spcPct val="103000"/>
              </a:lnSpc>
            </a:pPr>
            <a:r>
              <a:rPr lang="nn-NO" sz="1400" i="0" dirty="0">
                <a:solidFill>
                  <a:srgbClr val="000000"/>
                </a:solidFill>
                <a:effectLst/>
                <a:ea typeface="Calibri" panose="020F0502020204030204" pitchFamily="34" charset="0"/>
              </a:rPr>
              <a:t>- </a:t>
            </a:r>
            <a:r>
              <a:rPr lang="nn-NO" sz="1400" i="0" dirty="0">
                <a:solidFill>
                  <a:srgbClr val="000000"/>
                </a:solidFill>
                <a:ea typeface="Calibri" panose="020F0502020204030204" pitchFamily="34" charset="0"/>
              </a:rPr>
              <a:t>Ulike</a:t>
            </a:r>
            <a:r>
              <a:rPr lang="nn-NO" sz="1400" i="0" dirty="0">
                <a:solidFill>
                  <a:srgbClr val="000000"/>
                </a:solidFill>
                <a:effectLst/>
                <a:ea typeface="Calibri" panose="020F0502020204030204" pitchFamily="34" charset="0"/>
              </a:rPr>
              <a:t> gardar for gardsbesøk</a:t>
            </a:r>
          </a:p>
          <a:p>
            <a:pPr>
              <a:lnSpc>
                <a:spcPct val="103000"/>
              </a:lnSpc>
            </a:pPr>
            <a:r>
              <a:rPr lang="nn-NO" sz="1400" i="0" dirty="0">
                <a:solidFill>
                  <a:srgbClr val="000000"/>
                </a:solidFill>
                <a:effectLst/>
                <a:ea typeface="Calibri" panose="020F0502020204030204" pitchFamily="34" charset="0"/>
              </a:rPr>
              <a:t>- Frukthagen</a:t>
            </a:r>
          </a:p>
          <a:p>
            <a:pPr>
              <a:lnSpc>
                <a:spcPct val="103000"/>
              </a:lnSpc>
            </a:pPr>
            <a:r>
              <a:rPr lang="nn-NO" sz="1400" i="0" dirty="0">
                <a:solidFill>
                  <a:srgbClr val="000000"/>
                </a:solidFill>
                <a:effectLst/>
                <a:ea typeface="Calibri" panose="020F0502020204030204" pitchFamily="34" charset="0"/>
              </a:rPr>
              <a:t>- Gauro (prosjekt for Vettane)</a:t>
            </a:r>
          </a:p>
          <a:p>
            <a:pPr>
              <a:lnSpc>
                <a:spcPct val="103000"/>
              </a:lnSpc>
            </a:pPr>
            <a:r>
              <a:rPr lang="nn-NO" sz="1400" i="0" dirty="0">
                <a:solidFill>
                  <a:srgbClr val="000000"/>
                </a:solidFill>
                <a:effectLst/>
                <a:ea typeface="Calibri" panose="020F0502020204030204" pitchFamily="34" charset="0"/>
              </a:rPr>
              <a:t>- Biblioteket.</a:t>
            </a:r>
          </a:p>
          <a:p>
            <a:pPr>
              <a:lnSpc>
                <a:spcPct val="103000"/>
              </a:lnSpc>
            </a:pPr>
            <a:r>
              <a:rPr lang="nn-NO" sz="1400" i="0" dirty="0">
                <a:solidFill>
                  <a:srgbClr val="000000"/>
                </a:solidFill>
                <a:ea typeface="Calibri" panose="020F0502020204030204" pitchFamily="34" charset="0"/>
              </a:rPr>
              <a:t>- Speidarhytta</a:t>
            </a:r>
            <a:r>
              <a:rPr lang="nn-NO" sz="1400" i="0" dirty="0">
                <a:solidFill>
                  <a:srgbClr val="000000"/>
                </a:solidFill>
                <a:effectLst/>
                <a:ea typeface="Calibri" panose="020F0502020204030204" pitchFamily="34" charset="0"/>
              </a:rPr>
              <a:t> </a:t>
            </a:r>
          </a:p>
          <a:p>
            <a:pPr marL="6350" indent="-6350">
              <a:lnSpc>
                <a:spcPct val="103000"/>
              </a:lnSpc>
            </a:pPr>
            <a:r>
              <a:rPr lang="nn-NO" sz="1400" i="0" dirty="0">
                <a:solidFill>
                  <a:srgbClr val="000000"/>
                </a:solidFill>
                <a:ea typeface="Calibri" panose="020F0502020204030204" pitchFamily="34" charset="0"/>
              </a:rPr>
              <a:t>- </a:t>
            </a:r>
            <a:r>
              <a:rPr lang="nn-NO" sz="1400" i="0" dirty="0">
                <a:solidFill>
                  <a:srgbClr val="000000"/>
                </a:solidFill>
                <a:effectLst/>
                <a:ea typeface="Calibri" panose="020F0502020204030204" pitchFamily="34" charset="0"/>
              </a:rPr>
              <a:t>Tunheim. På Tunheim er det satt opp eit </a:t>
            </a:r>
            <a:r>
              <a:rPr lang="nn-NO" sz="1400" i="0" dirty="0" err="1">
                <a:solidFill>
                  <a:srgbClr val="000000"/>
                </a:solidFill>
                <a:effectLst/>
                <a:ea typeface="Calibri" panose="020F0502020204030204" pitchFamily="34" charset="0"/>
              </a:rPr>
              <a:t>grindabygg</a:t>
            </a:r>
            <a:r>
              <a:rPr lang="nn-NO" sz="1400" i="0" dirty="0">
                <a:solidFill>
                  <a:srgbClr val="000000"/>
                </a:solidFill>
                <a:effectLst/>
                <a:ea typeface="Calibri" panose="020F0502020204030204" pitchFamily="34" charset="0"/>
              </a:rPr>
              <a:t> i regi av 4H og Haugesenteret, som kan nyttast av besøkande. </a:t>
            </a:r>
          </a:p>
          <a:p>
            <a:pPr marL="6350" indent="-6350">
              <a:lnSpc>
                <a:spcPct val="103000"/>
              </a:lnSpc>
            </a:pPr>
            <a:r>
              <a:rPr lang="nn-NO" sz="1400" i="0" dirty="0">
                <a:solidFill>
                  <a:srgbClr val="000000"/>
                </a:solidFill>
                <a:ea typeface="Calibri" panose="020F0502020204030204" pitchFamily="34" charset="0"/>
              </a:rPr>
              <a:t>- </a:t>
            </a:r>
            <a:r>
              <a:rPr lang="nn-NO" sz="1400" i="0" dirty="0">
                <a:solidFill>
                  <a:srgbClr val="000000"/>
                </a:solidFill>
                <a:effectLst/>
                <a:ea typeface="Calibri" panose="020F0502020204030204" pitchFamily="34" charset="0"/>
              </a:rPr>
              <a:t> Åsen. Der ligg bygda si nye dagsturhytte som har fått namnet Solhaug. </a:t>
            </a:r>
          </a:p>
        </p:txBody>
      </p:sp>
      <p:sp>
        <p:nvSpPr>
          <p:cNvPr id="13" name="Rektangel: avrundede hjørner 12">
            <a:extLst>
              <a:ext uri="{FF2B5EF4-FFF2-40B4-BE49-F238E27FC236}">
                <a16:creationId xmlns:a16="http://schemas.microsoft.com/office/drawing/2014/main" id="{C27EA498-F5E8-6D1E-C207-4ADE3EF9D2CE}"/>
              </a:ext>
            </a:extLst>
          </p:cNvPr>
          <p:cNvSpPr/>
          <p:nvPr/>
        </p:nvSpPr>
        <p:spPr>
          <a:xfrm>
            <a:off x="4648070" y="5316123"/>
            <a:ext cx="3960440" cy="14401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6350" indent="-6350">
              <a:lnSpc>
                <a:spcPct val="103000"/>
              </a:lnSpc>
            </a:pPr>
            <a:r>
              <a:rPr lang="nn-NO" sz="1400" i="0" dirty="0">
                <a:solidFill>
                  <a:srgbClr val="000000"/>
                </a:solidFill>
                <a:effectLst/>
                <a:ea typeface="Calibri" panose="020F0502020204030204" pitchFamily="34" charset="0"/>
              </a:rPr>
              <a:t>Barnehagen har eit godt samarbeid med Haugesenteret, der alle avdelingar gjerne vert invitert til å delta i ulike tema og prosjektarbeid som vert utstilt på </a:t>
            </a:r>
            <a:r>
              <a:rPr lang="nn-NO" sz="1400" i="0" dirty="0" err="1">
                <a:solidFill>
                  <a:srgbClr val="000000"/>
                </a:solidFill>
                <a:effectLst/>
                <a:ea typeface="Calibri" panose="020F0502020204030204" pitchFamily="34" charset="0"/>
              </a:rPr>
              <a:t>td</a:t>
            </a:r>
            <a:r>
              <a:rPr lang="nn-NO" sz="1400" i="0" dirty="0">
                <a:solidFill>
                  <a:srgbClr val="000000"/>
                </a:solidFill>
                <a:effectLst/>
                <a:ea typeface="Calibri" panose="020F0502020204030204" pitchFamily="34" charset="0"/>
              </a:rPr>
              <a:t>: Torgdag, Poesifestival osv.</a:t>
            </a:r>
            <a:r>
              <a:rPr lang="nn-NO" sz="1400" b="1" i="0" dirty="0">
                <a:solidFill>
                  <a:srgbClr val="000000"/>
                </a:solidFill>
                <a:effectLst/>
                <a:ea typeface="Calibri" panose="020F0502020204030204" pitchFamily="34" charset="0"/>
              </a:rPr>
              <a:t> </a:t>
            </a:r>
            <a:endParaRPr lang="nn-NO" sz="1400" i="0" dirty="0">
              <a:solidFill>
                <a:srgbClr val="000000"/>
              </a:solidFill>
              <a:effectLst/>
              <a:ea typeface="Calibri" panose="020F0502020204030204" pitchFamily="34" charset="0"/>
            </a:endParaRPr>
          </a:p>
        </p:txBody>
      </p:sp>
      <p:pic>
        <p:nvPicPr>
          <p:cNvPr id="14" name="Picture 2" descr="&quot;Ut på tur&quot; starter 2.september - Surnadal IL">
            <a:extLst>
              <a:ext uri="{FF2B5EF4-FFF2-40B4-BE49-F238E27FC236}">
                <a16:creationId xmlns:a16="http://schemas.microsoft.com/office/drawing/2014/main" id="{6AF62D7B-E10F-0E85-C9C5-F582215DCE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72761"/>
            <a:ext cx="1622822" cy="15764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C:\Users\Eva\AppData\Local\Microsoft\Windows\Temporary Internet Files\Content.IE5\CVVONDHT\MC900192944[1].wmf">
            <a:extLst>
              <a:ext uri="{FF2B5EF4-FFF2-40B4-BE49-F238E27FC236}">
                <a16:creationId xmlns:a16="http://schemas.microsoft.com/office/drawing/2014/main" id="{25075B40-49F5-3BD8-0F4D-509E537120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27571">
            <a:off x="7480299" y="643315"/>
            <a:ext cx="135731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ssholder for lysbildenummer 2">
            <a:extLst>
              <a:ext uri="{FF2B5EF4-FFF2-40B4-BE49-F238E27FC236}">
                <a16:creationId xmlns:a16="http://schemas.microsoft.com/office/drawing/2014/main" id="{9BCDE6E9-B0A6-97C7-D6EF-DED0DA532A19}"/>
              </a:ext>
            </a:extLst>
          </p:cNvPr>
          <p:cNvSpPr>
            <a:spLocks noGrp="1"/>
          </p:cNvSpPr>
          <p:nvPr>
            <p:ph type="sldNum" sz="quarter" idx="12"/>
          </p:nvPr>
        </p:nvSpPr>
        <p:spPr>
          <a:xfrm>
            <a:off x="8608510" y="6370877"/>
            <a:ext cx="427986" cy="487124"/>
          </a:xfrm>
        </p:spPr>
        <p:txBody>
          <a:bodyPr/>
          <a:lstStyle/>
          <a:p>
            <a:pPr>
              <a:defRPr/>
            </a:pPr>
            <a:fld id="{17695755-AB53-4B1A-BD8C-98284F71CC2D}" type="slidenum">
              <a:rPr lang="en-US" smtClean="0"/>
              <a:pPr>
                <a:defRPr/>
              </a:pPr>
              <a:t>17</a:t>
            </a:fld>
            <a:endParaRPr lang="en-US" dirty="0"/>
          </a:p>
        </p:txBody>
      </p:sp>
    </p:spTree>
    <p:extLst>
      <p:ext uri="{BB962C8B-B14F-4D97-AF65-F5344CB8AC3E}">
        <p14:creationId xmlns:p14="http://schemas.microsoft.com/office/powerpoint/2010/main" val="3705881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7412" name="Title 1"/>
          <p:cNvSpPr>
            <a:spLocks noGrp="1"/>
          </p:cNvSpPr>
          <p:nvPr>
            <p:ph type="title"/>
          </p:nvPr>
        </p:nvSpPr>
        <p:spPr>
          <a:xfrm>
            <a:off x="189384" y="109869"/>
            <a:ext cx="3610744" cy="720081"/>
          </a:xfrm>
        </p:spPr>
        <p:txBody>
          <a:bodyPr/>
          <a:lstStyle/>
          <a:p>
            <a:pPr eaLnBrk="1" hangingPunct="1"/>
            <a:r>
              <a:rPr lang="nb-NO" altLang="nb-NO" dirty="0"/>
              <a:t>September 2023</a:t>
            </a:r>
          </a:p>
        </p:txBody>
      </p:sp>
      <p:graphicFrame>
        <p:nvGraphicFramePr>
          <p:cNvPr id="19511" name="Group 55"/>
          <p:cNvGraphicFramePr>
            <a:graphicFrameLocks noGrp="1"/>
          </p:cNvGraphicFramePr>
          <p:nvPr>
            <p:ph sz="quarter" idx="1"/>
            <p:extLst>
              <p:ext uri="{D42A27DB-BD31-4B8C-83A1-F6EECF244321}">
                <p14:modId xmlns:p14="http://schemas.microsoft.com/office/powerpoint/2010/main" val="1842518280"/>
              </p:ext>
            </p:extLst>
          </p:nvPr>
        </p:nvGraphicFramePr>
        <p:xfrm>
          <a:off x="746962" y="1051344"/>
          <a:ext cx="8312003" cy="5776043"/>
        </p:xfrm>
        <a:graphic>
          <a:graphicData uri="http://schemas.openxmlformats.org/drawingml/2006/table">
            <a:tbl>
              <a:tblPr/>
              <a:tblGrid>
                <a:gridCol w="1157436">
                  <a:extLst>
                    <a:ext uri="{9D8B030D-6E8A-4147-A177-3AD203B41FA5}">
                      <a16:colId xmlns:a16="http://schemas.microsoft.com/office/drawing/2014/main" val="20000"/>
                    </a:ext>
                  </a:extLst>
                </a:gridCol>
                <a:gridCol w="1345608">
                  <a:extLst>
                    <a:ext uri="{9D8B030D-6E8A-4147-A177-3AD203B41FA5}">
                      <a16:colId xmlns:a16="http://schemas.microsoft.com/office/drawing/2014/main" val="20001"/>
                    </a:ext>
                  </a:extLst>
                </a:gridCol>
                <a:gridCol w="967804">
                  <a:extLst>
                    <a:ext uri="{9D8B030D-6E8A-4147-A177-3AD203B41FA5}">
                      <a16:colId xmlns:a16="http://schemas.microsoft.com/office/drawing/2014/main" val="20002"/>
                    </a:ext>
                  </a:extLst>
                </a:gridCol>
                <a:gridCol w="1340783">
                  <a:extLst>
                    <a:ext uri="{9D8B030D-6E8A-4147-A177-3AD203B41FA5}">
                      <a16:colId xmlns:a16="http://schemas.microsoft.com/office/drawing/2014/main" val="20003"/>
                    </a:ext>
                  </a:extLst>
                </a:gridCol>
                <a:gridCol w="1295210">
                  <a:extLst>
                    <a:ext uri="{9D8B030D-6E8A-4147-A177-3AD203B41FA5}">
                      <a16:colId xmlns:a16="http://schemas.microsoft.com/office/drawing/2014/main" val="20004"/>
                    </a:ext>
                  </a:extLst>
                </a:gridCol>
                <a:gridCol w="1076537">
                  <a:extLst>
                    <a:ext uri="{9D8B030D-6E8A-4147-A177-3AD203B41FA5}">
                      <a16:colId xmlns:a16="http://schemas.microsoft.com/office/drawing/2014/main" val="20005"/>
                    </a:ext>
                  </a:extLst>
                </a:gridCol>
                <a:gridCol w="1128625">
                  <a:extLst>
                    <a:ext uri="{9D8B030D-6E8A-4147-A177-3AD203B41FA5}">
                      <a16:colId xmlns:a16="http://schemas.microsoft.com/office/drawing/2014/main" val="20006"/>
                    </a:ext>
                  </a:extLst>
                </a:gridCol>
              </a:tblGrid>
              <a:tr h="2911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n-NO" sz="1400" b="1" i="0" u="none" strike="noStrike" cap="none" normalizeH="0" baseline="0" dirty="0">
                          <a:ln>
                            <a:noFill/>
                          </a:ln>
                          <a:solidFill>
                            <a:schemeClr val="tx1"/>
                          </a:solidFill>
                          <a:effectLst/>
                          <a:latin typeface="Gill Sans MT" pitchFamily="34" charset="0"/>
                          <a:cs typeface="Arial" pitchFamily="34" charset="0"/>
                        </a:rPr>
                        <a:t>Måndag</a:t>
                      </a:r>
                      <a:endParaRPr kumimoji="0" lang="nn-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43" marB="40643"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n-NO" sz="1400" b="1" i="0" u="none" strike="noStrike" cap="none" normalizeH="0" baseline="0" dirty="0">
                          <a:ln>
                            <a:noFill/>
                          </a:ln>
                          <a:solidFill>
                            <a:schemeClr val="tx1"/>
                          </a:solidFill>
                          <a:effectLst/>
                          <a:latin typeface="Gill Sans MT" pitchFamily="34" charset="0"/>
                          <a:cs typeface="Arial" pitchFamily="34" charset="0"/>
                        </a:rPr>
                        <a:t>Tysdag</a:t>
                      </a:r>
                      <a:endParaRPr kumimoji="0" lang="nn-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43" marB="40643"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n-NO" sz="1400" b="1" i="0" u="none" strike="noStrike" cap="none" normalizeH="0" baseline="0">
                          <a:ln>
                            <a:noFill/>
                          </a:ln>
                          <a:solidFill>
                            <a:schemeClr val="tx1"/>
                          </a:solidFill>
                          <a:effectLst/>
                          <a:latin typeface="Gill Sans MT" pitchFamily="34" charset="0"/>
                          <a:cs typeface="Arial" pitchFamily="34" charset="0"/>
                        </a:rPr>
                        <a:t>Onsdag</a:t>
                      </a:r>
                      <a:endParaRPr kumimoji="0" lang="nn-NO" sz="1400" b="0" i="0" u="none" strike="noStrike" cap="none" normalizeH="0" baseline="0">
                        <a:ln>
                          <a:noFill/>
                        </a:ln>
                        <a:solidFill>
                          <a:schemeClr val="tx1"/>
                        </a:solidFill>
                        <a:effectLst/>
                        <a:latin typeface="Bookman Old Style" pitchFamily="18" charset="0"/>
                        <a:cs typeface="Arial" pitchFamily="34" charset="0"/>
                      </a:endParaRPr>
                    </a:p>
                  </a:txBody>
                  <a:tcPr marL="81280" marR="81280" marT="40643" marB="40643"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n-NO" sz="1400" b="1" i="0" u="none" strike="noStrike" cap="none" normalizeH="0" baseline="0" dirty="0">
                          <a:ln>
                            <a:noFill/>
                          </a:ln>
                          <a:solidFill>
                            <a:schemeClr val="tx1"/>
                          </a:solidFill>
                          <a:effectLst/>
                          <a:latin typeface="Gill Sans MT" pitchFamily="34" charset="0"/>
                          <a:cs typeface="Arial" pitchFamily="34" charset="0"/>
                        </a:rPr>
                        <a:t>Torsdag</a:t>
                      </a:r>
                      <a:endParaRPr kumimoji="0" lang="nn-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43" marB="40643"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n-NO" sz="1400" b="1" i="0" u="none" strike="noStrike" cap="none" normalizeH="0" baseline="0" dirty="0">
                          <a:ln>
                            <a:noFill/>
                          </a:ln>
                          <a:solidFill>
                            <a:schemeClr val="tx1"/>
                          </a:solidFill>
                          <a:effectLst/>
                          <a:latin typeface="Gill Sans MT" pitchFamily="34" charset="0"/>
                          <a:cs typeface="Arial" pitchFamily="34" charset="0"/>
                        </a:rPr>
                        <a:t>Fredag</a:t>
                      </a:r>
                      <a:endParaRPr kumimoji="0" lang="nn-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43" marB="40643"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n-NO" sz="1400" b="1" i="0" u="none" strike="noStrike" cap="none" normalizeH="0" baseline="0" dirty="0">
                          <a:ln>
                            <a:noFill/>
                          </a:ln>
                          <a:solidFill>
                            <a:schemeClr val="tx1"/>
                          </a:solidFill>
                          <a:effectLst/>
                          <a:latin typeface="Gill Sans MT" pitchFamily="34" charset="0"/>
                          <a:cs typeface="Arial" pitchFamily="34" charset="0"/>
                        </a:rPr>
                        <a:t>Laurdag</a:t>
                      </a:r>
                      <a:endParaRPr kumimoji="0" lang="nn-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43" marB="40643"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n-NO" sz="1400" b="1" i="0" u="none" strike="noStrike" cap="none" normalizeH="0" baseline="0" dirty="0">
                          <a:ln>
                            <a:noFill/>
                          </a:ln>
                          <a:solidFill>
                            <a:schemeClr val="tx1"/>
                          </a:solidFill>
                          <a:effectLst/>
                          <a:latin typeface="Gill Sans MT" pitchFamily="34" charset="0"/>
                          <a:cs typeface="Arial" pitchFamily="34" charset="0"/>
                        </a:rPr>
                        <a:t>Sundag</a:t>
                      </a:r>
                      <a:endParaRPr kumimoji="0" lang="nn-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43" marB="40643"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ECF1F5"/>
                    </a:solidFill>
                  </a:tcPr>
                </a:tc>
                <a:extLst>
                  <a:ext uri="{0D108BD9-81ED-4DB2-BD59-A6C34878D82A}">
                    <a16:rowId xmlns:a16="http://schemas.microsoft.com/office/drawing/2014/main" val="10000"/>
                  </a:ext>
                </a:extLst>
              </a:tr>
              <a:tr h="9076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43" marB="40643" horzOverflow="overflow">
                    <a:lnL>
                      <a:noFill/>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accent2">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accent2">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accent2">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accent2">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a:t>
                      </a: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accent2">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Jacob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3 år</a:t>
                      </a: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accent2">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pitchFamily="34" charset="0"/>
                          <a:cs typeface="Arial" pitchFamily="34" charset="0"/>
                        </a:rPr>
                        <a:t>3.</a:t>
                      </a:r>
                    </a:p>
                  </a:txBody>
                  <a:tcPr marL="81280" marR="81280" marT="40643" marB="40643" horzOverflow="overflow">
                    <a:lnL w="12700" cap="flat" cmpd="sng" algn="ctr">
                      <a:solidFill>
                        <a:schemeClr val="bg1"/>
                      </a:solidFill>
                      <a:prstDash val="solid"/>
                      <a:round/>
                      <a:headEnd type="none" w="med" len="med"/>
                      <a:tailEnd type="none" w="med" len="med"/>
                    </a:lnL>
                    <a:lnR>
                      <a:noFill/>
                    </a:lnR>
                    <a:lnT w="12700" cap="flat" cmpd="sng" algn="ctr">
                      <a:solidFill>
                        <a:srgbClr val="D2DA7A"/>
                      </a:solidFill>
                      <a:prstDash val="solid"/>
                      <a:round/>
                      <a:headEnd type="none" w="med" len="med"/>
                      <a:tailEnd type="none" w="med" len="med"/>
                    </a:lnT>
                    <a:lnB>
                      <a:noFill/>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1081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4.</a:t>
                      </a:r>
                    </a:p>
                  </a:txBody>
                  <a:tcPr marL="81280" marR="81280" marT="40643" marB="40643"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5.</a:t>
                      </a: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6.</a:t>
                      </a: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7.</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chemeClr val="tx1"/>
                          </a:solidFill>
                          <a:effectLst/>
                          <a:latin typeface="Gill Sans MT" pitchFamily="34" charset="0"/>
                          <a:cs typeface="Arial" pitchFamily="34" charset="0"/>
                        </a:rPr>
                        <a:t>Foreldremøte</a:t>
                      </a: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Sigrid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4 år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9.</a:t>
                      </a: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pitchFamily="34" charset="0"/>
                          <a:cs typeface="Arial" pitchFamily="34" charset="0"/>
                        </a:rPr>
                        <a:t>10.</a:t>
                      </a:r>
                    </a:p>
                  </a:txBody>
                  <a:tcPr marL="81280" marR="81280" marT="40643" marB="40643"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r h="8766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11.</a:t>
                      </a:r>
                    </a:p>
                  </a:txBody>
                  <a:tcPr marL="81280" marR="81280" marT="40643" marB="40643"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Henrik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5 år</a:t>
                      </a: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14.</a:t>
                      </a: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15.</a:t>
                      </a:r>
                      <a:endParaRPr kumimoji="0" lang="nb-NO" sz="1400" b="1" i="0" u="none" strike="noStrike" cap="none" normalizeH="0" baseline="0" dirty="0">
                        <a:ln>
                          <a:noFill/>
                        </a:ln>
                        <a:solidFill>
                          <a:srgbClr val="00B050"/>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16.</a:t>
                      </a: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pitchFamily="34" charset="0"/>
                          <a:cs typeface="Arial" pitchFamily="34" charset="0"/>
                        </a:rPr>
                        <a:t>17.</a:t>
                      </a:r>
                    </a:p>
                  </a:txBody>
                  <a:tcPr marL="81280" marR="81280" marT="40643" marB="40643"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2">
                        <a:lumMod val="20000"/>
                        <a:lumOff val="80000"/>
                      </a:schemeClr>
                    </a:solidFill>
                  </a:tcPr>
                </a:tc>
                <a:extLst>
                  <a:ext uri="{0D108BD9-81ED-4DB2-BD59-A6C34878D82A}">
                    <a16:rowId xmlns:a16="http://schemas.microsoft.com/office/drawing/2014/main" val="10003"/>
                  </a:ext>
                </a:extLst>
              </a:tr>
              <a:tr h="13030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18.</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43" marB="40643"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19.</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20.</a:t>
                      </a: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chemeClr val="tx1"/>
                          </a:solidFill>
                          <a:effectLst/>
                          <a:latin typeface="Gill Sans MT" pitchFamily="34" charset="0"/>
                          <a:cs typeface="Arial" pitchFamily="34" charset="0"/>
                        </a:rPr>
                        <a:t>21.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22.</a:t>
                      </a:r>
                      <a:endParaRPr kumimoji="0" lang="nb-NO" sz="1200" b="1"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200" b="1" i="0" u="none" strike="noStrike" cap="none" normalizeH="0" baseline="0" dirty="0">
                          <a:ln>
                            <a:noFill/>
                          </a:ln>
                          <a:solidFill>
                            <a:schemeClr val="tx1"/>
                          </a:solidFill>
                          <a:effectLst/>
                          <a:latin typeface="Gill Sans MT" pitchFamily="34" charset="0"/>
                          <a:cs typeface="Arial" pitchFamily="34" charset="0"/>
                        </a:rPr>
                        <a:t>Svarfrist haustferie</a:t>
                      </a: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23.</a:t>
                      </a: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pitchFamily="34" charset="0"/>
                          <a:cs typeface="Arial" pitchFamily="34" charset="0"/>
                        </a:rPr>
                        <a:t>24.</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nb-NO" sz="1400" b="1" i="0" u="none" strike="noStrike" cap="none" normalizeH="0" baseline="0" dirty="0">
                        <a:ln>
                          <a:noFill/>
                        </a:ln>
                        <a:solidFill>
                          <a:srgbClr val="FF0000"/>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r h="10500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Tuva 1 år</a:t>
                      </a:r>
                      <a:endParaRPr kumimoji="0" lang="nb-NO" sz="1400" b="1"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43" marB="40643" horzOverflow="overflow">
                    <a:lnL>
                      <a:noFill/>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chemeClr val="tx1"/>
                          </a:solidFill>
                          <a:effectLst/>
                          <a:latin typeface="Gill Sans MT" pitchFamily="34" charset="0"/>
                          <a:cs typeface="Arial" pitchFamily="34" charset="0"/>
                        </a:rPr>
                        <a:t>26.</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chemeClr val="tx1"/>
                          </a:solidFill>
                          <a:effectLst/>
                          <a:latin typeface="Gill Sans MT" pitchFamily="34" charset="0"/>
                          <a:cs typeface="Arial" pitchFamily="34" charset="0"/>
                        </a:rPr>
                        <a:t>Personalmøte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err="1">
                          <a:ln>
                            <a:noFill/>
                          </a:ln>
                          <a:solidFill>
                            <a:schemeClr val="tx1"/>
                          </a:solidFill>
                          <a:effectLst/>
                          <a:latin typeface="Gill Sans MT" pitchFamily="34" charset="0"/>
                          <a:cs typeface="Arial" pitchFamily="34" charset="0"/>
                        </a:rPr>
                        <a:t>Epledagen</a:t>
                      </a:r>
                      <a:endParaRPr kumimoji="0" lang="nb-NO" sz="1400" b="0"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27.</a:t>
                      </a: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28.</a:t>
                      </a: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29.</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chemeClr val="tx1"/>
                          </a:solidFill>
                          <a:effectLst/>
                          <a:latin typeface="+mn-lt"/>
                          <a:cs typeface="Arial" pitchFamily="34" charset="0"/>
                        </a:rPr>
                        <a:t>Haustfest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30.</a:t>
                      </a: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accent3">
                              <a:lumMod val="20000"/>
                              <a:lumOff val="80000"/>
                            </a:schemeClr>
                          </a:solidFill>
                          <a:effectLst/>
                          <a:latin typeface="Gill Sans MT"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accent3">
                            <a:lumMod val="20000"/>
                            <a:lumOff val="80000"/>
                          </a:schemeClr>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5"/>
                  </a:ext>
                </a:extLst>
              </a:tr>
              <a:tr h="2308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43" marB="40643" horzOverflow="overflow">
                    <a:lnL>
                      <a:noFill/>
                    </a:lnL>
                    <a:lnR w="12700" cap="flat" cmpd="sng" algn="ctr">
                      <a:solidFill>
                        <a:schemeClr val="bg1"/>
                      </a:solidFill>
                      <a:prstDash val="solid"/>
                      <a:round/>
                      <a:headEnd type="none" w="med" len="med"/>
                      <a:tailEnd type="none" w="med" len="med"/>
                    </a:lnR>
                    <a:lnT>
                      <a:noFill/>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0" i="0" u="none" strike="noStrike" cap="none" normalizeH="0" baseline="0" dirty="0">
                        <a:ln>
                          <a:noFill/>
                        </a:ln>
                        <a:solidFill>
                          <a:schemeClr val="accent3">
                            <a:lumMod val="20000"/>
                            <a:lumOff val="80000"/>
                          </a:schemeClr>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000" b="0" i="0" u="none" strike="noStrike" cap="none" normalizeH="0" baseline="0" dirty="0">
                          <a:ln>
                            <a:noFill/>
                          </a:ln>
                          <a:solidFill>
                            <a:schemeClr val="accent3">
                              <a:lumMod val="20000"/>
                              <a:lumOff val="80000"/>
                            </a:schemeClr>
                          </a:solidFill>
                          <a:effectLst/>
                          <a:latin typeface="Gill Sans MT" pitchFamily="34" charset="0"/>
                          <a:cs typeface="Arial" pitchFamily="34" charset="0"/>
                        </a:rPr>
                        <a:t>                  </a:t>
                      </a:r>
                    </a:p>
                  </a:txBody>
                  <a:tcPr marL="81280" marR="81280" marT="40643" marB="40643" horzOverflow="overflow">
                    <a:lnL w="12700" cap="flat" cmpd="sng" algn="ctr">
                      <a:solidFill>
                        <a:schemeClr val="bg1"/>
                      </a:solidFill>
                      <a:prstDash val="solid"/>
                      <a:round/>
                      <a:headEnd type="none" w="med" len="med"/>
                      <a:tailEnd type="none" w="med" len="med"/>
                    </a:lnL>
                    <a:lnR>
                      <a:noFill/>
                    </a:lnR>
                    <a:lnT>
                      <a:noFill/>
                    </a:lnT>
                    <a:lnB w="12700" cap="flat" cmpd="sng" algn="ctr">
                      <a:solidFill>
                        <a:srgbClr val="D2DA7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7473" name="Text Box 56"/>
          <p:cNvSpPr txBox="1">
            <a:spLocks noChangeArrowheads="1"/>
          </p:cNvSpPr>
          <p:nvPr/>
        </p:nvSpPr>
        <p:spPr bwMode="auto">
          <a:xfrm>
            <a:off x="6019800" y="140187"/>
            <a:ext cx="2934816" cy="738664"/>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i="1">
                <a:solidFill>
                  <a:srgbClr val="000080"/>
                </a:solidFill>
                <a:latin typeface="Arial" pitchFamily="34" charset="0"/>
                <a:cs typeface="Arial" pitchFamily="34" charset="0"/>
              </a:defRPr>
            </a:lvl1pPr>
            <a:lvl2pPr marL="742950" indent="-285750" eaLnBrk="0" hangingPunct="0">
              <a:defRPr sz="1200" i="1">
                <a:solidFill>
                  <a:srgbClr val="000080"/>
                </a:solidFill>
                <a:latin typeface="Arial" pitchFamily="34" charset="0"/>
                <a:cs typeface="Arial" pitchFamily="34" charset="0"/>
              </a:defRPr>
            </a:lvl2pPr>
            <a:lvl3pPr marL="1143000" indent="-228600" eaLnBrk="0" hangingPunct="0">
              <a:defRPr sz="1200" i="1">
                <a:solidFill>
                  <a:srgbClr val="000080"/>
                </a:solidFill>
                <a:latin typeface="Arial" pitchFamily="34" charset="0"/>
                <a:cs typeface="Arial" pitchFamily="34" charset="0"/>
              </a:defRPr>
            </a:lvl3pPr>
            <a:lvl4pPr marL="1600200" indent="-228600" eaLnBrk="0" hangingPunct="0">
              <a:defRPr sz="1200" i="1">
                <a:solidFill>
                  <a:srgbClr val="000080"/>
                </a:solidFill>
                <a:latin typeface="Arial" pitchFamily="34" charset="0"/>
                <a:cs typeface="Arial" pitchFamily="34" charset="0"/>
              </a:defRPr>
            </a:lvl4pPr>
            <a:lvl5pPr marL="2057400" indent="-228600" eaLnBrk="0" hangingPunct="0">
              <a:defRPr sz="1200" i="1">
                <a:solidFill>
                  <a:srgbClr val="000080"/>
                </a:solidFill>
                <a:latin typeface="Arial" pitchFamily="34" charset="0"/>
                <a:cs typeface="Arial" pitchFamily="34" charset="0"/>
              </a:defRPr>
            </a:lvl5pPr>
            <a:lvl6pPr marL="2514600" indent="-228600" eaLnBrk="0" fontAlgn="base" hangingPunct="0">
              <a:spcBef>
                <a:spcPct val="0"/>
              </a:spcBef>
              <a:spcAft>
                <a:spcPct val="0"/>
              </a:spcAft>
              <a:defRPr sz="1200" i="1">
                <a:solidFill>
                  <a:srgbClr val="000080"/>
                </a:solidFill>
                <a:latin typeface="Arial" pitchFamily="34" charset="0"/>
                <a:cs typeface="Arial" pitchFamily="34" charset="0"/>
              </a:defRPr>
            </a:lvl6pPr>
            <a:lvl7pPr marL="2971800" indent="-228600" eaLnBrk="0" fontAlgn="base" hangingPunct="0">
              <a:spcBef>
                <a:spcPct val="0"/>
              </a:spcBef>
              <a:spcAft>
                <a:spcPct val="0"/>
              </a:spcAft>
              <a:defRPr sz="1200" i="1">
                <a:solidFill>
                  <a:srgbClr val="000080"/>
                </a:solidFill>
                <a:latin typeface="Arial" pitchFamily="34" charset="0"/>
                <a:cs typeface="Arial" pitchFamily="34" charset="0"/>
              </a:defRPr>
            </a:lvl7pPr>
            <a:lvl8pPr marL="3429000" indent="-228600" eaLnBrk="0" fontAlgn="base" hangingPunct="0">
              <a:spcBef>
                <a:spcPct val="0"/>
              </a:spcBef>
              <a:spcAft>
                <a:spcPct val="0"/>
              </a:spcAft>
              <a:defRPr sz="1200" i="1">
                <a:solidFill>
                  <a:srgbClr val="000080"/>
                </a:solidFill>
                <a:latin typeface="Arial" pitchFamily="34" charset="0"/>
                <a:cs typeface="Arial" pitchFamily="34" charset="0"/>
              </a:defRPr>
            </a:lvl8pPr>
            <a:lvl9pPr marL="3886200" indent="-228600" eaLnBrk="0" fontAlgn="base" hangingPunct="0">
              <a:spcBef>
                <a:spcPct val="0"/>
              </a:spcBef>
              <a:spcAft>
                <a:spcPct val="0"/>
              </a:spcAft>
              <a:defRPr sz="1200" i="1">
                <a:solidFill>
                  <a:srgbClr val="000080"/>
                </a:solidFill>
                <a:latin typeface="Arial" pitchFamily="34" charset="0"/>
                <a:cs typeface="Arial" pitchFamily="34" charset="0"/>
              </a:defRPr>
            </a:lvl9pPr>
          </a:lstStyle>
          <a:p>
            <a:pPr algn="ctr" eaLnBrk="1" hangingPunct="1">
              <a:spcBef>
                <a:spcPct val="50000"/>
              </a:spcBef>
            </a:pPr>
            <a:r>
              <a:rPr lang="nb-NO" altLang="nb-NO" b="1" i="0" dirty="0">
                <a:solidFill>
                  <a:srgbClr val="00B050"/>
                </a:solidFill>
              </a:rPr>
              <a:t>Skal de ha haustferie?</a:t>
            </a:r>
          </a:p>
          <a:p>
            <a:pPr algn="ctr" eaLnBrk="1" hangingPunct="1">
              <a:spcBef>
                <a:spcPct val="50000"/>
              </a:spcBef>
            </a:pPr>
            <a:r>
              <a:rPr lang="nb-NO" altLang="nb-NO" b="1" i="0" dirty="0">
                <a:solidFill>
                  <a:srgbClr val="00B050"/>
                </a:solidFill>
              </a:rPr>
              <a:t>Hugs å legg det inn i Visma </a:t>
            </a:r>
            <a:r>
              <a:rPr lang="nb-NO" altLang="nb-NO" b="1" i="0" dirty="0" err="1">
                <a:solidFill>
                  <a:srgbClr val="00B050"/>
                </a:solidFill>
              </a:rPr>
              <a:t>innan</a:t>
            </a:r>
            <a:r>
              <a:rPr lang="nb-NO" altLang="nb-NO" b="1" i="0" dirty="0">
                <a:solidFill>
                  <a:srgbClr val="00B050"/>
                </a:solidFill>
              </a:rPr>
              <a:t> 22 september </a:t>
            </a:r>
            <a:r>
              <a:rPr lang="nb-NO" altLang="nb-NO" b="1" i="0" dirty="0">
                <a:solidFill>
                  <a:srgbClr val="00B050"/>
                </a:solidFill>
                <a:sym typeface="Wingdings" panose="05000000000000000000" pitchFamily="2" charset="2"/>
              </a:rPr>
              <a:t></a:t>
            </a:r>
            <a:endParaRPr lang="nb-NO" altLang="nb-NO" dirty="0"/>
          </a:p>
        </p:txBody>
      </p:sp>
      <p:sp>
        <p:nvSpPr>
          <p:cNvPr id="10" name="Femkant 9"/>
          <p:cNvSpPr/>
          <p:nvPr/>
        </p:nvSpPr>
        <p:spPr>
          <a:xfrm>
            <a:off x="1030286" y="4823049"/>
            <a:ext cx="2474913" cy="67310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b-NO" sz="1000" b="1" u="sng" dirty="0">
                <a:solidFill>
                  <a:srgbClr val="FF0000"/>
                </a:solidFill>
              </a:rPr>
              <a:t>Nasjonal brannvernveke</a:t>
            </a:r>
          </a:p>
          <a:p>
            <a:pPr>
              <a:defRPr/>
            </a:pPr>
            <a:r>
              <a:rPr lang="nb-NO" sz="900" b="1" dirty="0">
                <a:solidFill>
                  <a:schemeClr val="tx1"/>
                </a:solidFill>
              </a:rPr>
              <a:t>110 – det brenn i </a:t>
            </a:r>
            <a:r>
              <a:rPr lang="nb-NO" sz="900" b="1" dirty="0" err="1">
                <a:solidFill>
                  <a:schemeClr val="tx1"/>
                </a:solidFill>
              </a:rPr>
              <a:t>eit</a:t>
            </a:r>
            <a:r>
              <a:rPr lang="nb-NO" sz="900" b="1" dirty="0">
                <a:solidFill>
                  <a:schemeClr val="tx1"/>
                </a:solidFill>
              </a:rPr>
              <a:t> hull</a:t>
            </a:r>
          </a:p>
          <a:p>
            <a:pPr>
              <a:defRPr/>
            </a:pPr>
            <a:r>
              <a:rPr lang="nb-NO" sz="900" b="1" dirty="0">
                <a:solidFill>
                  <a:schemeClr val="tx1"/>
                </a:solidFill>
              </a:rPr>
              <a:t>112 – tjuven må på do</a:t>
            </a:r>
          </a:p>
          <a:p>
            <a:pPr>
              <a:defRPr/>
            </a:pPr>
            <a:r>
              <a:rPr lang="nb-NO" sz="900" b="1" dirty="0">
                <a:solidFill>
                  <a:schemeClr val="tx1"/>
                </a:solidFill>
              </a:rPr>
              <a:t>113 – eg har vondt i mitt kne</a:t>
            </a:r>
          </a:p>
        </p:txBody>
      </p:sp>
      <p:sp>
        <p:nvSpPr>
          <p:cNvPr id="2" name="Femkant 1"/>
          <p:cNvSpPr/>
          <p:nvPr/>
        </p:nvSpPr>
        <p:spPr>
          <a:xfrm>
            <a:off x="135051" y="2829134"/>
            <a:ext cx="1916669" cy="47107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dirty="0">
                <a:solidFill>
                  <a:srgbClr val="FF0000"/>
                </a:solidFill>
              </a:rPr>
              <a:t>Nasjonal kampanje mot mobbing</a:t>
            </a:r>
          </a:p>
        </p:txBody>
      </p:sp>
      <p:pic>
        <p:nvPicPr>
          <p:cNvPr id="3" name="Bilde 2">
            <a:extLst>
              <a:ext uri="{FF2B5EF4-FFF2-40B4-BE49-F238E27FC236}">
                <a16:creationId xmlns:a16="http://schemas.microsoft.com/office/drawing/2014/main" id="{0391E931-5E60-4C19-9D07-8FB8B8A9ED55}"/>
              </a:ext>
            </a:extLst>
          </p:cNvPr>
          <p:cNvPicPr>
            <a:picLocks noChangeAspect="1"/>
          </p:cNvPicPr>
          <p:nvPr/>
        </p:nvPicPr>
        <p:blipFill>
          <a:blip r:embed="rId3"/>
          <a:stretch>
            <a:fillRect/>
          </a:stretch>
        </p:blipFill>
        <p:spPr>
          <a:xfrm>
            <a:off x="2735078" y="6089365"/>
            <a:ext cx="504056" cy="504056"/>
          </a:xfrm>
          <a:prstGeom prst="rect">
            <a:avLst/>
          </a:prstGeom>
        </p:spPr>
      </p:pic>
      <p:pic>
        <p:nvPicPr>
          <p:cNvPr id="12" name="Picture 2" descr="Ballonger Fargerike Bursdag - Gratis bilde på Pixabay">
            <a:extLst>
              <a:ext uri="{FF2B5EF4-FFF2-40B4-BE49-F238E27FC236}">
                <a16:creationId xmlns:a16="http://schemas.microsoft.com/office/drawing/2014/main" id="{96F3874A-F121-455E-BC3C-CC0BD6EDF3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6990" y="3379385"/>
            <a:ext cx="3887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Ballonger Fargerike Bursdag - Gratis bilde på Pixabay">
            <a:extLst>
              <a:ext uri="{FF2B5EF4-FFF2-40B4-BE49-F238E27FC236}">
                <a16:creationId xmlns:a16="http://schemas.microsoft.com/office/drawing/2014/main" id="{7A27B134-FB9E-4259-8360-E4499B84BC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2372775"/>
            <a:ext cx="3887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Ballonger Fargerike Bursdag - Gratis bilde på Pixabay">
            <a:extLst>
              <a:ext uri="{FF2B5EF4-FFF2-40B4-BE49-F238E27FC236}">
                <a16:creationId xmlns:a16="http://schemas.microsoft.com/office/drawing/2014/main" id="{E47799E1-02BF-48DA-A3DD-D1EBE56CC2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8392" y="1380584"/>
            <a:ext cx="3887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17476" name="Bilde 8" descr="Brannvernuka%20-%20Ingressbilde[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4267" y="4815034"/>
            <a:ext cx="804232" cy="6891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 descr="Ballonger Fargerike Bursdag - Gratis bilde på Pixabay">
            <a:extLst>
              <a:ext uri="{FF2B5EF4-FFF2-40B4-BE49-F238E27FC236}">
                <a16:creationId xmlns:a16="http://schemas.microsoft.com/office/drawing/2014/main" id="{CEE50D2D-33CC-0E94-DD1C-DF092971EA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9659" y="5576689"/>
            <a:ext cx="388725" cy="7647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l 4">
            <a:extLst>
              <a:ext uri="{FF2B5EF4-FFF2-40B4-BE49-F238E27FC236}">
                <a16:creationId xmlns:a16="http://schemas.microsoft.com/office/drawing/2014/main" id="{72BB9F89-B087-3EAA-BEF5-31BD13E56FC4}"/>
              </a:ext>
            </a:extLst>
          </p:cNvPr>
          <p:cNvGraphicFramePr>
            <a:graphicFrameLocks noGrp="1"/>
          </p:cNvGraphicFramePr>
          <p:nvPr>
            <p:extLst>
              <p:ext uri="{D42A27DB-BD31-4B8C-83A1-F6EECF244321}">
                <p14:modId xmlns:p14="http://schemas.microsoft.com/office/powerpoint/2010/main" val="1020496121"/>
              </p:ext>
            </p:extLst>
          </p:nvPr>
        </p:nvGraphicFramePr>
        <p:xfrm>
          <a:off x="135621" y="1051343"/>
          <a:ext cx="620053" cy="5596072"/>
        </p:xfrm>
        <a:graphic>
          <a:graphicData uri="http://schemas.openxmlformats.org/drawingml/2006/table">
            <a:tbl>
              <a:tblPr/>
              <a:tblGrid>
                <a:gridCol w="620053">
                  <a:extLst>
                    <a:ext uri="{9D8B030D-6E8A-4147-A177-3AD203B41FA5}">
                      <a16:colId xmlns:a16="http://schemas.microsoft.com/office/drawing/2014/main" val="1240023019"/>
                    </a:ext>
                  </a:extLst>
                </a:gridCol>
              </a:tblGrid>
              <a:tr h="322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n-NO" sz="1400" b="1" i="0" u="none" strike="noStrike" cap="none" normalizeH="0" baseline="0" dirty="0">
                          <a:ln>
                            <a:noFill/>
                          </a:ln>
                          <a:solidFill>
                            <a:schemeClr val="tx1"/>
                          </a:solidFill>
                          <a:effectLst/>
                          <a:latin typeface="Gill Sans MT" pitchFamily="34" charset="0"/>
                          <a:cs typeface="Arial" pitchFamily="34" charset="0"/>
                        </a:rPr>
                        <a:t>Veke</a:t>
                      </a:r>
                      <a:endParaRPr kumimoji="0" lang="nn-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43" marB="40643"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ECF1F5"/>
                    </a:solidFill>
                  </a:tcPr>
                </a:tc>
                <a:extLst>
                  <a:ext uri="{0D108BD9-81ED-4DB2-BD59-A6C34878D82A}">
                    <a16:rowId xmlns:a16="http://schemas.microsoft.com/office/drawing/2014/main" val="3414428786"/>
                  </a:ext>
                </a:extLst>
              </a:tr>
              <a:tr h="935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pitchFamily="34" charset="0"/>
                          <a:cs typeface="Arial" pitchFamily="34" charset="0"/>
                        </a:rPr>
                        <a:t>Veke 35</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rgbClr val="FF0000"/>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a:noFill/>
                    </a:lnR>
                    <a:lnT w="12700" cap="flat" cmpd="sng" algn="ctr">
                      <a:solidFill>
                        <a:srgbClr val="D2DA7A"/>
                      </a:solidFill>
                      <a:prstDash val="solid"/>
                      <a:round/>
                      <a:headEnd type="none" w="med" len="med"/>
                      <a:tailEnd type="none" w="med" len="med"/>
                    </a:lnT>
                    <a:lnB>
                      <a:noFill/>
                    </a:lnB>
                    <a:lnTlToBr>
                      <a:noFill/>
                    </a:lnTlToBr>
                    <a:lnBlToTr>
                      <a:noFill/>
                    </a:lnBlToTr>
                    <a:solidFill>
                      <a:schemeClr val="accent2">
                        <a:lumMod val="20000"/>
                        <a:lumOff val="80000"/>
                      </a:schemeClr>
                    </a:solidFill>
                  </a:tcPr>
                </a:tc>
                <a:extLst>
                  <a:ext uri="{0D108BD9-81ED-4DB2-BD59-A6C34878D82A}">
                    <a16:rowId xmlns:a16="http://schemas.microsoft.com/office/drawing/2014/main" val="3897541938"/>
                  </a:ext>
                </a:extLst>
              </a:tr>
              <a:tr h="1120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pitchFamily="34" charset="0"/>
                          <a:cs typeface="Arial" pitchFamily="34" charset="0"/>
                        </a:rPr>
                        <a:t>Veke 36</a:t>
                      </a:r>
                    </a:p>
                  </a:txBody>
                  <a:tcPr marL="81280" marR="81280" marT="40643" marB="40643"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11192924"/>
                  </a:ext>
                </a:extLst>
              </a:tr>
              <a:tr h="792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pitchFamily="34" charset="0"/>
                          <a:cs typeface="Arial" pitchFamily="34" charset="0"/>
                        </a:rPr>
                        <a:t>Veke 37</a:t>
                      </a:r>
                    </a:p>
                  </a:txBody>
                  <a:tcPr marL="81280" marR="81280" marT="40643" marB="40643"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2">
                        <a:lumMod val="20000"/>
                        <a:lumOff val="80000"/>
                      </a:schemeClr>
                    </a:solidFill>
                  </a:tcPr>
                </a:tc>
                <a:extLst>
                  <a:ext uri="{0D108BD9-81ED-4DB2-BD59-A6C34878D82A}">
                    <a16:rowId xmlns:a16="http://schemas.microsoft.com/office/drawing/2014/main" val="3037278102"/>
                  </a:ext>
                </a:extLst>
              </a:tr>
              <a:tr h="13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pitchFamily="34" charset="0"/>
                          <a:cs typeface="Arial" pitchFamily="34" charset="0"/>
                        </a:rPr>
                        <a:t>Veke 38</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nb-NO" sz="1400" b="1" i="0" u="none" strike="noStrike" cap="none" normalizeH="0" baseline="0" dirty="0">
                        <a:ln>
                          <a:noFill/>
                        </a:ln>
                        <a:solidFill>
                          <a:srgbClr val="FF0000"/>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2614632323"/>
                  </a:ext>
                </a:extLst>
              </a:tr>
              <a:tr h="11024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pitchFamily="34" charset="0"/>
                          <a:cs typeface="Arial" pitchFamily="34" charset="0"/>
                        </a:rPr>
                        <a:t>Veke 39  </a:t>
                      </a:r>
                      <a:r>
                        <a:rPr kumimoji="0" lang="nb-NO" sz="1400" b="0" i="0" u="none" strike="noStrike" cap="none" normalizeH="0" baseline="0" dirty="0">
                          <a:ln>
                            <a:noFill/>
                          </a:ln>
                          <a:solidFill>
                            <a:schemeClr val="accent3">
                              <a:lumMod val="20000"/>
                              <a:lumOff val="80000"/>
                            </a:schemeClr>
                          </a:solidFill>
                          <a:effectLst/>
                          <a:latin typeface="Gill Sans MT" pitchFamily="34" charset="0"/>
                          <a:cs typeface="Arial" pitchFamily="34" charset="0"/>
                        </a:rPr>
                        <a:t>               </a:t>
                      </a:r>
                    </a:p>
                  </a:txBody>
                  <a:tcPr marL="81280" marR="81280" marT="40643" marB="40643" horzOverflow="overflow">
                    <a:lnL w="12700"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670621831"/>
                  </a:ext>
                </a:extLst>
              </a:tr>
            </a:tbl>
          </a:graphicData>
        </a:graphic>
      </p:graphicFrame>
      <p:sp>
        <p:nvSpPr>
          <p:cNvPr id="16" name="Femkant 1">
            <a:extLst>
              <a:ext uri="{FF2B5EF4-FFF2-40B4-BE49-F238E27FC236}">
                <a16:creationId xmlns:a16="http://schemas.microsoft.com/office/drawing/2014/main" id="{B023059F-BC7D-469E-A22F-C826C90ECEAE}"/>
              </a:ext>
            </a:extLst>
          </p:cNvPr>
          <p:cNvSpPr/>
          <p:nvPr/>
        </p:nvSpPr>
        <p:spPr>
          <a:xfrm>
            <a:off x="146699" y="1865247"/>
            <a:ext cx="2049038" cy="397927"/>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defRPr/>
            </a:pPr>
            <a:r>
              <a:rPr lang="nb-NO" sz="1300" i="0" dirty="0">
                <a:solidFill>
                  <a:srgbClr val="FF0000"/>
                </a:solidFill>
                <a:latin typeface="Gill Sans MT" pitchFamily="34" charset="0"/>
                <a:cs typeface="Arial" pitchFamily="34" charset="0"/>
              </a:rPr>
              <a:t>Nasjonal lusekampanje</a:t>
            </a:r>
          </a:p>
        </p:txBody>
      </p:sp>
      <p:sp>
        <p:nvSpPr>
          <p:cNvPr id="15" name="Femkant 1">
            <a:extLst>
              <a:ext uri="{FF2B5EF4-FFF2-40B4-BE49-F238E27FC236}">
                <a16:creationId xmlns:a16="http://schemas.microsoft.com/office/drawing/2014/main" id="{13F7DBC3-B5ED-4F09-8BE2-7DECBEECD1C5}"/>
              </a:ext>
            </a:extLst>
          </p:cNvPr>
          <p:cNvSpPr/>
          <p:nvPr/>
        </p:nvSpPr>
        <p:spPr>
          <a:xfrm>
            <a:off x="135051" y="6128634"/>
            <a:ext cx="1095311" cy="471069"/>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b="1" dirty="0">
                <a:solidFill>
                  <a:schemeClr val="tx1"/>
                </a:solidFill>
              </a:rPr>
              <a:t>Miljøveka</a:t>
            </a:r>
          </a:p>
        </p:txBody>
      </p:sp>
      <p:sp>
        <p:nvSpPr>
          <p:cNvPr id="7" name="Plassholder for lysbildenummer 6">
            <a:extLst>
              <a:ext uri="{FF2B5EF4-FFF2-40B4-BE49-F238E27FC236}">
                <a16:creationId xmlns:a16="http://schemas.microsoft.com/office/drawing/2014/main" id="{6AFE1057-2E72-6C04-0DF9-C51F3FCD6861}"/>
              </a:ext>
            </a:extLst>
          </p:cNvPr>
          <p:cNvSpPr>
            <a:spLocks noGrp="1"/>
          </p:cNvSpPr>
          <p:nvPr>
            <p:ph type="sldNum" sz="quarter" idx="12"/>
          </p:nvPr>
        </p:nvSpPr>
        <p:spPr>
          <a:xfrm>
            <a:off x="8632667" y="6427498"/>
            <a:ext cx="504056" cy="365125"/>
          </a:xfrm>
        </p:spPr>
        <p:txBody>
          <a:bodyPr/>
          <a:lstStyle/>
          <a:p>
            <a:pPr>
              <a:defRPr/>
            </a:pPr>
            <a:fld id="{17695755-AB53-4B1A-BD8C-98284F71CC2D}" type="slidenum">
              <a:rPr lang="en-US" smtClean="0"/>
              <a:pPr>
                <a:defRPr/>
              </a:pPr>
              <a:t>18</a:t>
            </a:fld>
            <a:endParaRPr lang="en-US" dirty="0"/>
          </a:p>
        </p:txBody>
      </p:sp>
      <p:pic>
        <p:nvPicPr>
          <p:cNvPr id="10242" name="Picture 2" descr="HØST - basert på en sann historie">
            <a:extLst>
              <a:ext uri="{FF2B5EF4-FFF2-40B4-BE49-F238E27FC236}">
                <a16:creationId xmlns:a16="http://schemas.microsoft.com/office/drawing/2014/main" id="{796B2CB1-8A40-4C13-104B-CA4E12ACD6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3199" y="93286"/>
            <a:ext cx="1258761" cy="958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CCFFCC"/>
            </a:gs>
            <a:gs pos="35000">
              <a:srgbClr val="FFFFCC"/>
            </a:gs>
            <a:gs pos="82580">
              <a:srgbClr val="CCFFCC"/>
            </a:gs>
            <a:gs pos="100000">
              <a:srgbClr val="FFFFCC"/>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5F3F57-8341-4A7C-94A9-31B7246432AC}"/>
              </a:ext>
            </a:extLst>
          </p:cNvPr>
          <p:cNvSpPr>
            <a:spLocks noGrp="1"/>
          </p:cNvSpPr>
          <p:nvPr>
            <p:ph type="title"/>
          </p:nvPr>
        </p:nvSpPr>
        <p:spPr>
          <a:xfrm>
            <a:off x="323528" y="510472"/>
            <a:ext cx="8229600" cy="548640"/>
          </a:xfrm>
        </p:spPr>
        <p:txBody>
          <a:bodyPr/>
          <a:lstStyle/>
          <a:p>
            <a:br>
              <a:rPr lang="nb-NO" dirty="0"/>
            </a:br>
            <a:endParaRPr lang="nn-NO" dirty="0"/>
          </a:p>
        </p:txBody>
      </p:sp>
      <p:sp>
        <p:nvSpPr>
          <p:cNvPr id="11" name="Tittel 6">
            <a:extLst>
              <a:ext uri="{FF2B5EF4-FFF2-40B4-BE49-F238E27FC236}">
                <a16:creationId xmlns:a16="http://schemas.microsoft.com/office/drawing/2014/main" id="{ED085DCE-5AA9-1B29-EFA1-CFFE0B851C70}"/>
              </a:ext>
            </a:extLst>
          </p:cNvPr>
          <p:cNvSpPr txBox="1">
            <a:spLocks/>
          </p:cNvSpPr>
          <p:nvPr/>
        </p:nvSpPr>
        <p:spPr bwMode="auto">
          <a:xfrm>
            <a:off x="107504" y="184229"/>
            <a:ext cx="3811890" cy="1119064"/>
          </a:xfrm>
          <a:prstGeom prst="rect">
            <a:avLst/>
          </a:prstGeom>
          <a:noFill/>
          <a:ln>
            <a:noFill/>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r>
              <a:rPr lang="nn-NO" b="1" i="0" dirty="0"/>
              <a:t>Natur, miljø og</a:t>
            </a:r>
          </a:p>
          <a:p>
            <a:r>
              <a:rPr lang="nn-NO" b="1" i="0" dirty="0"/>
              <a:t>teknologi del 1</a:t>
            </a:r>
          </a:p>
        </p:txBody>
      </p:sp>
      <p:sp>
        <p:nvSpPr>
          <p:cNvPr id="13" name="Rektangel 12">
            <a:extLst>
              <a:ext uri="{FF2B5EF4-FFF2-40B4-BE49-F238E27FC236}">
                <a16:creationId xmlns:a16="http://schemas.microsoft.com/office/drawing/2014/main" id="{FE97886D-9B0F-788D-1389-C5D87DB8FA4C}"/>
              </a:ext>
            </a:extLst>
          </p:cNvPr>
          <p:cNvSpPr/>
          <p:nvPr/>
        </p:nvSpPr>
        <p:spPr>
          <a:xfrm>
            <a:off x="235032" y="1303293"/>
            <a:ext cx="3307834" cy="52220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07000"/>
              </a:lnSpc>
              <a:spcAft>
                <a:spcPts val="800"/>
              </a:spcAft>
            </a:pPr>
            <a:r>
              <a:rPr lang="nn-NO" i="0" kern="100" dirty="0">
                <a:effectLst/>
                <a:latin typeface="Arial" panose="020B0604020202020204" pitchFamily="34" charset="0"/>
                <a:ea typeface="Calibri" panose="020F0502020204030204" pitchFamily="34" charset="0"/>
                <a:cs typeface="Arial" panose="020B0604020202020204" pitchFamily="34" charset="0"/>
              </a:rPr>
              <a:t>Arbeid med matproduksjon i form av ein kjøkenhage i barnehagen har direkte verdi i forhold til å gje barna ei gryande forståing av ei berekraftig utvikling. Det er stor verdi i at barna vert kjende med matproduksjon og at ein utifrå kunnskap kan hauste mat frå eigen hage. Det skapar </a:t>
            </a:r>
            <a:r>
              <a:rPr lang="nn-NO" i="0" kern="100" dirty="0" err="1">
                <a:effectLst/>
                <a:latin typeface="Arial" panose="020B0604020202020204" pitchFamily="34" charset="0"/>
                <a:ea typeface="Calibri" panose="020F0502020204030204" pitchFamily="34" charset="0"/>
                <a:cs typeface="Arial" panose="020B0604020202020204" pitchFamily="34" charset="0"/>
              </a:rPr>
              <a:t>engasjemang</a:t>
            </a:r>
            <a:r>
              <a:rPr lang="nn-NO" i="0" kern="100" dirty="0">
                <a:effectLst/>
                <a:latin typeface="Arial" panose="020B0604020202020204" pitchFamily="34" charset="0"/>
                <a:ea typeface="Calibri" panose="020F0502020204030204" pitchFamily="34" charset="0"/>
                <a:cs typeface="Arial" panose="020B0604020202020204" pitchFamily="34" charset="0"/>
              </a:rPr>
              <a:t>, inspirasjon og glede å bidra til å hauste eigen mat. Det er sosialt utjamnande at alle kan bidra til matproduksjon i eigen hage eller i potter. Det er også eit folkehelseperspektiv i ein kjøkenhage. Produkta kjøkenhagen gjev betrar kosthaldet, sjølv om produkta er </a:t>
            </a:r>
            <a:r>
              <a:rPr lang="nn-NO" i="0" kern="100" dirty="0" err="1">
                <a:effectLst/>
                <a:latin typeface="Arial" panose="020B0604020202020204" pitchFamily="34" charset="0"/>
                <a:ea typeface="Calibri" panose="020F0502020204030204" pitchFamily="34" charset="0"/>
                <a:cs typeface="Arial" panose="020B0604020202020204" pitchFamily="34" charset="0"/>
              </a:rPr>
              <a:t>sesongbetont</a:t>
            </a:r>
            <a:r>
              <a:rPr lang="nn-NO" i="0" kern="100" dirty="0">
                <a:effectLst/>
                <a:latin typeface="Arial" panose="020B0604020202020204" pitchFamily="34" charset="0"/>
                <a:ea typeface="Calibri" panose="020F0502020204030204" pitchFamily="34" charset="0"/>
                <a:cs typeface="Arial" panose="020B0604020202020204" pitchFamily="34" charset="0"/>
              </a:rPr>
              <a:t>. Ein får også kunnskap om oppbevaring slik at produkta kan nyttast seinare på året, til dømes poteter. Aktiviteten med kjøkenhage gjev også barna ei gryande forståing av beredskapshage og klimaavtrykk</a:t>
            </a:r>
            <a:r>
              <a:rPr lang="nn-NO" kern="100" dirty="0">
                <a:effectLst/>
                <a:latin typeface="Arial" panose="020B0604020202020204" pitchFamily="34" charset="0"/>
                <a:ea typeface="Calibri" panose="020F0502020204030204" pitchFamily="34" charset="0"/>
                <a:cs typeface="Arial" panose="020B0604020202020204" pitchFamily="34" charset="0"/>
              </a:rPr>
              <a:t>.</a:t>
            </a:r>
            <a:endParaRPr lang="nb-NO"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nb-NO" kern="100" dirty="0">
                <a:effectLst/>
                <a:latin typeface="Arial" panose="020B0604020202020204" pitchFamily="34" charset="0"/>
                <a:ea typeface="Calibri" panose="020F0502020204030204" pitchFamily="34" charset="0"/>
                <a:cs typeface="Arial" panose="020B0604020202020204" pitchFamily="34" charset="0"/>
              </a:rPr>
              <a:t>«Bærekraftig utvikling er utvikling som </a:t>
            </a:r>
            <a:r>
              <a:rPr lang="nb-NO" kern="100" dirty="0" err="1">
                <a:effectLst/>
                <a:latin typeface="Arial" panose="020B0604020202020204" pitchFamily="34" charset="0"/>
                <a:ea typeface="Calibri" panose="020F0502020204030204" pitchFamily="34" charset="0"/>
                <a:cs typeface="Arial" panose="020B0604020202020204" pitchFamily="34" charset="0"/>
              </a:rPr>
              <a:t>tilfredstiller</a:t>
            </a:r>
            <a:r>
              <a:rPr lang="nb-NO" kern="100" dirty="0">
                <a:effectLst/>
                <a:latin typeface="Arial" panose="020B0604020202020204" pitchFamily="34" charset="0"/>
                <a:ea typeface="Calibri" panose="020F0502020204030204" pitchFamily="34" charset="0"/>
                <a:cs typeface="Arial" panose="020B0604020202020204" pitchFamily="34" charset="0"/>
              </a:rPr>
              <a:t> dagens behov uten å ødelegge fremtidige generasjoners muligheter til å </a:t>
            </a:r>
            <a:r>
              <a:rPr lang="nb-NO" kern="100" dirty="0" err="1">
                <a:effectLst/>
                <a:latin typeface="Arial" panose="020B0604020202020204" pitchFamily="34" charset="0"/>
                <a:ea typeface="Calibri" panose="020F0502020204030204" pitchFamily="34" charset="0"/>
                <a:cs typeface="Arial" panose="020B0604020202020204" pitchFamily="34" charset="0"/>
              </a:rPr>
              <a:t>tilfredstille</a:t>
            </a:r>
            <a:r>
              <a:rPr lang="nb-NO" kern="100" dirty="0">
                <a:effectLst/>
                <a:latin typeface="Arial" panose="020B0604020202020204" pitchFamily="34" charset="0"/>
                <a:ea typeface="Calibri" panose="020F0502020204030204" pitchFamily="34" charset="0"/>
                <a:cs typeface="Arial" panose="020B0604020202020204" pitchFamily="34" charset="0"/>
              </a:rPr>
              <a:t> sine behov </a:t>
            </a:r>
          </a:p>
          <a:p>
            <a:pPr>
              <a:lnSpc>
                <a:spcPct val="107000"/>
              </a:lnSpc>
              <a:spcAft>
                <a:spcPts val="800"/>
              </a:spcAft>
            </a:pPr>
            <a:r>
              <a:rPr lang="nb-NO" kern="100" dirty="0">
                <a:effectLst/>
                <a:latin typeface="Arial" panose="020B0604020202020204" pitchFamily="34" charset="0"/>
                <a:ea typeface="Calibri" panose="020F0502020204030204" pitchFamily="34" charset="0"/>
                <a:cs typeface="Arial" panose="020B0604020202020204" pitchFamily="34" charset="0"/>
              </a:rPr>
              <a:t>(Verdenskommisjonen for miljø og utvikling, 1987, s. 42)».</a:t>
            </a:r>
          </a:p>
        </p:txBody>
      </p:sp>
      <p:sp>
        <p:nvSpPr>
          <p:cNvPr id="14" name="Rektangel 13">
            <a:extLst>
              <a:ext uri="{FF2B5EF4-FFF2-40B4-BE49-F238E27FC236}">
                <a16:creationId xmlns:a16="http://schemas.microsoft.com/office/drawing/2014/main" id="{26318C9E-E0DC-3A32-EC48-F60EB1648CD2}"/>
              </a:ext>
            </a:extLst>
          </p:cNvPr>
          <p:cNvSpPr/>
          <p:nvPr/>
        </p:nvSpPr>
        <p:spPr>
          <a:xfrm>
            <a:off x="3919394" y="332656"/>
            <a:ext cx="4968552" cy="41767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l"/>
            <a:r>
              <a:rPr lang="nn-NO" sz="1400" b="1" dirty="0">
                <a:solidFill>
                  <a:schemeClr val="tx1"/>
                </a:solidFill>
                <a:latin typeface="Arial" panose="020B0604020202020204" pitchFamily="34" charset="0"/>
                <a:cs typeface="Arial" panose="020B0604020202020204" pitchFamily="34" charset="0"/>
              </a:rPr>
              <a:t>»</a:t>
            </a:r>
            <a:r>
              <a:rPr lang="nn-NO" sz="1400" b="1" dirty="0">
                <a:solidFill>
                  <a:schemeClr val="tx1"/>
                </a:solidFill>
                <a:effectLst/>
                <a:latin typeface="Arial" panose="020B0604020202020204" pitchFamily="34" charset="0"/>
                <a:cs typeface="Arial" panose="020B0604020202020204" pitchFamily="34" charset="0"/>
              </a:rPr>
              <a:t>Gjennom arbeid med natur, miljø og teknologi skal barnehagen bidra til </a:t>
            </a:r>
            <a:r>
              <a:rPr lang="nn-NO" sz="1400" b="1" dirty="0">
                <a:solidFill>
                  <a:schemeClr val="tx1"/>
                </a:solidFill>
                <a:latin typeface="Arial" panose="020B0604020202020204" pitchFamily="34" charset="0"/>
                <a:cs typeface="Arial" panose="020B0604020202020204" pitchFamily="34" charset="0"/>
              </a:rPr>
              <a:t>at </a:t>
            </a:r>
          </a:p>
          <a:p>
            <a:pPr algn="l"/>
            <a:r>
              <a:rPr lang="nn-NO" sz="1400" b="1" dirty="0">
                <a:solidFill>
                  <a:schemeClr val="tx1"/>
                </a:solidFill>
                <a:effectLst/>
                <a:latin typeface="Arial" panose="020B0604020202020204" pitchFamily="34" charset="0"/>
                <a:cs typeface="Arial" panose="020B0604020202020204" pitchFamily="34" charset="0"/>
              </a:rPr>
              <a:t>Barna: </a:t>
            </a:r>
          </a:p>
          <a:p>
            <a:pPr algn="l"/>
            <a:r>
              <a:rPr lang="nn-NO" sz="1400" b="0" dirty="0">
                <a:solidFill>
                  <a:schemeClr val="tx1"/>
                </a:solidFill>
                <a:effectLst/>
                <a:latin typeface="Arial" panose="020B0604020202020204" pitchFamily="34" charset="0"/>
                <a:cs typeface="Arial" panose="020B0604020202020204" pitchFamily="34" charset="0"/>
              </a:rPr>
              <a:t>- opplever og utforskar naturen og naturens mangfald</a:t>
            </a:r>
          </a:p>
          <a:p>
            <a:pPr algn="l"/>
            <a:r>
              <a:rPr lang="nn-NO" sz="1400" b="0" dirty="0">
                <a:solidFill>
                  <a:schemeClr val="tx1"/>
                </a:solidFill>
                <a:effectLst/>
                <a:latin typeface="Arial" panose="020B0604020202020204" pitchFamily="34" charset="0"/>
                <a:cs typeface="Arial" panose="020B0604020202020204" pitchFamily="34" charset="0"/>
              </a:rPr>
              <a:t>- oppleve, utforska og eksperimenterer med naturfenomen og fysiske lover</a:t>
            </a:r>
          </a:p>
          <a:p>
            <a:pPr algn="l"/>
            <a:r>
              <a:rPr lang="nn-NO" sz="1400" b="0" dirty="0">
                <a:solidFill>
                  <a:schemeClr val="tx1"/>
                </a:solidFill>
                <a:effectLst/>
                <a:latin typeface="Arial" panose="020B0604020202020204" pitchFamily="34" charset="0"/>
                <a:cs typeface="Arial" panose="020B0604020202020204" pitchFamily="34" charset="0"/>
              </a:rPr>
              <a:t>- får kjennskap til naturen og berekraftig utvikling, lærer av naturen og utviklar respekt og gryande forståing for korleis dei kan ta vare på naturen</a:t>
            </a:r>
          </a:p>
          <a:p>
            <a:pPr algn="l">
              <a:buFont typeface="Arial" panose="020B0604020202020204" pitchFamily="34" charset="0"/>
              <a:buChar char="•"/>
            </a:pPr>
            <a:r>
              <a:rPr lang="nn-NO" sz="1400" b="0" dirty="0">
                <a:solidFill>
                  <a:schemeClr val="tx1"/>
                </a:solidFill>
                <a:effectLst/>
                <a:latin typeface="Arial" panose="020B0604020202020204" pitchFamily="34" charset="0"/>
                <a:cs typeface="Arial" panose="020B0604020202020204" pitchFamily="34" charset="0"/>
              </a:rPr>
              <a:t>får kunnskap om dyr og dyreliv</a:t>
            </a:r>
          </a:p>
          <a:p>
            <a:pPr algn="l">
              <a:buFont typeface="Arial" panose="020B0604020202020204" pitchFamily="34" charset="0"/>
              <a:buChar char="•"/>
            </a:pPr>
            <a:r>
              <a:rPr lang="nn-NO" sz="1400" b="0" dirty="0">
                <a:solidFill>
                  <a:schemeClr val="tx1"/>
                </a:solidFill>
                <a:effectLst/>
                <a:latin typeface="Arial" panose="020B0604020202020204" pitchFamily="34" charset="0"/>
                <a:cs typeface="Arial" panose="020B0604020202020204" pitchFamily="34" charset="0"/>
              </a:rPr>
              <a:t>lager konstruksjonar av ulike material og utforskar moglegheiter som ligger i reiskap og teknologi</a:t>
            </a:r>
          </a:p>
          <a:p>
            <a:pPr algn="l"/>
            <a:r>
              <a:rPr lang="nn-NO" sz="1400" b="1" dirty="0">
                <a:solidFill>
                  <a:schemeClr val="tx1"/>
                </a:solidFill>
                <a:latin typeface="Arial" panose="020B0604020202020204" pitchFamily="34" charset="0"/>
                <a:cs typeface="Arial" panose="020B0604020202020204" pitchFamily="34" charset="0"/>
              </a:rPr>
              <a:t>Personalet skal:</a:t>
            </a:r>
            <a:endParaRPr lang="nn-NO" sz="1400" b="1" dirty="0">
              <a:solidFill>
                <a:schemeClr val="tx1"/>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nn-NO" sz="1400" b="0" dirty="0">
                <a:solidFill>
                  <a:schemeClr val="tx1"/>
                </a:solidFill>
                <a:effectLst/>
                <a:latin typeface="Arial" panose="020B0604020202020204" pitchFamily="34" charset="0"/>
                <a:cs typeface="Arial" panose="020B0604020202020204" pitchFamily="34" charset="0"/>
              </a:rPr>
              <a:t>Leggja til rette for mangfaldige naturopplevingar og bruka naturen som arena for leik, undring, utforsking og læring</a:t>
            </a:r>
          </a:p>
          <a:p>
            <a:pPr algn="l">
              <a:buFont typeface="Arial" panose="020B0604020202020204" pitchFamily="34" charset="0"/>
              <a:buChar char="•"/>
            </a:pPr>
            <a:r>
              <a:rPr lang="nn-NO" sz="1400" dirty="0">
                <a:solidFill>
                  <a:schemeClr val="tx1"/>
                </a:solidFill>
                <a:latin typeface="Arial" panose="020B0604020202020204" pitchFamily="34" charset="0"/>
                <a:cs typeface="Arial" panose="020B0604020202020204" pitchFamily="34" charset="0"/>
              </a:rPr>
              <a:t>Gje</a:t>
            </a:r>
            <a:r>
              <a:rPr lang="nn-NO" sz="1400" b="0" dirty="0">
                <a:solidFill>
                  <a:schemeClr val="tx1"/>
                </a:solidFill>
                <a:effectLst/>
                <a:latin typeface="Arial" panose="020B0604020202020204" pitchFamily="34" charset="0"/>
                <a:cs typeface="Arial" panose="020B0604020202020204" pitchFamily="34" charset="0"/>
              </a:rPr>
              <a:t> barna tid og anledning til å stilla spørsmål, reflektera og lage eigne forklaringar på problemstillingar, og til å delta i samtalar om det dei har erfart og opplevd»</a:t>
            </a:r>
          </a:p>
          <a:p>
            <a:pPr algn="l"/>
            <a:r>
              <a:rPr lang="nn-NO" sz="1400" dirty="0">
                <a:solidFill>
                  <a:schemeClr val="tx1"/>
                </a:solidFill>
                <a:latin typeface="Arial" panose="020B0604020202020204" pitchFamily="34" charset="0"/>
                <a:cs typeface="Arial" panose="020B0604020202020204" pitchFamily="34" charset="0"/>
              </a:rPr>
              <a:t>Rammeplanen s.52 og 53</a:t>
            </a:r>
            <a:endParaRPr lang="nn-NO" sz="1400" b="0" dirty="0">
              <a:solidFill>
                <a:schemeClr val="tx1"/>
              </a:solidFill>
              <a:effectLst/>
              <a:latin typeface="Arial" panose="020B0604020202020204" pitchFamily="34" charset="0"/>
              <a:cs typeface="Arial" panose="020B0604020202020204" pitchFamily="34" charset="0"/>
            </a:endParaRPr>
          </a:p>
        </p:txBody>
      </p:sp>
      <p:sp>
        <p:nvSpPr>
          <p:cNvPr id="6" name="Rektangel 5">
            <a:extLst>
              <a:ext uri="{FF2B5EF4-FFF2-40B4-BE49-F238E27FC236}">
                <a16:creationId xmlns:a16="http://schemas.microsoft.com/office/drawing/2014/main" id="{76F5B653-44F3-352D-4085-E335EE6B6C64}"/>
              </a:ext>
            </a:extLst>
          </p:cNvPr>
          <p:cNvSpPr/>
          <p:nvPr/>
        </p:nvSpPr>
        <p:spPr>
          <a:xfrm>
            <a:off x="5346020" y="4657867"/>
            <a:ext cx="3525023" cy="20323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n-NO" sz="1800" b="1" i="0" dirty="0">
                <a:solidFill>
                  <a:schemeClr val="tx1"/>
                </a:solidFill>
                <a:latin typeface="Arial" panose="020B0604020202020204" pitchFamily="34" charset="0"/>
                <a:cs typeface="Arial" panose="020B0604020202020204" pitchFamily="34" charset="0"/>
              </a:rPr>
              <a:t>Kjøkkenhagen</a:t>
            </a:r>
            <a:endParaRPr lang="nn-NO" sz="1400" i="0" dirty="0">
              <a:solidFill>
                <a:schemeClr val="tx1"/>
              </a:solidFill>
              <a:latin typeface="Arial" panose="020B0604020202020204" pitchFamily="34" charset="0"/>
              <a:cs typeface="Arial" panose="020B0604020202020204" pitchFamily="34" charset="0"/>
            </a:endParaRPr>
          </a:p>
          <a:p>
            <a:pPr algn="ctr"/>
            <a:r>
              <a:rPr lang="nn-NO" sz="1400" i="0" dirty="0">
                <a:solidFill>
                  <a:schemeClr val="tx1"/>
                </a:solidFill>
                <a:latin typeface="Arial" panose="020B0604020202020204" pitchFamily="34" charset="0"/>
                <a:cs typeface="Arial" panose="020B0604020202020204" pitchFamily="34" charset="0"/>
              </a:rPr>
              <a:t>I den nye kjøkkenhagen vår med ni pallekarmar som me har langs gjerdet, skal me blant anna dyrka:</a:t>
            </a:r>
          </a:p>
          <a:p>
            <a:pPr algn="ctr"/>
            <a:r>
              <a:rPr lang="nn-NO" sz="1400" i="0" dirty="0">
                <a:solidFill>
                  <a:schemeClr val="tx1"/>
                </a:solidFill>
                <a:latin typeface="Arial" panose="020B0604020202020204" pitchFamily="34" charset="0"/>
                <a:cs typeface="Arial" panose="020B0604020202020204" pitchFamily="34" charset="0"/>
              </a:rPr>
              <a:t>poteter, purre, jordbær, rabarbra, urter, paprika, mais, små agurkar, </a:t>
            </a:r>
            <a:r>
              <a:rPr lang="nn-NO" sz="1400" i="0" dirty="0" err="1">
                <a:solidFill>
                  <a:schemeClr val="tx1"/>
                </a:solidFill>
                <a:latin typeface="Arial" panose="020B0604020202020204" pitchFamily="34" charset="0"/>
                <a:cs typeface="Arial" panose="020B0604020202020204" pitchFamily="34" charset="0"/>
              </a:rPr>
              <a:t>tomater</a:t>
            </a:r>
            <a:r>
              <a:rPr lang="nn-NO" sz="1400" i="0" dirty="0">
                <a:solidFill>
                  <a:schemeClr val="tx1"/>
                </a:solidFill>
                <a:latin typeface="Arial" panose="020B0604020202020204" pitchFamily="34" charset="0"/>
                <a:cs typeface="Arial" panose="020B0604020202020204" pitchFamily="34" charset="0"/>
              </a:rPr>
              <a:t>, sukkererter, reddik, lauk, gulerøter, grønkål</a:t>
            </a:r>
          </a:p>
        </p:txBody>
      </p:sp>
      <p:pic>
        <p:nvPicPr>
          <p:cNvPr id="14338" name="Picture 2" descr="Gratis utklipp av grønnsaker, Last ned gratis utklipp, gratis utklipp -  Annen">
            <a:extLst>
              <a:ext uri="{FF2B5EF4-FFF2-40B4-BE49-F238E27FC236}">
                <a16:creationId xmlns:a16="http://schemas.microsoft.com/office/drawing/2014/main" id="{7C917315-D824-6C5F-7D53-796EDCA64D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1677" y="4835683"/>
            <a:ext cx="2008071" cy="1238117"/>
          </a:xfrm>
          <a:prstGeom prst="rect">
            <a:avLst/>
          </a:prstGeom>
          <a:noFill/>
          <a:extLst>
            <a:ext uri="{909E8E84-426E-40DD-AFC4-6F175D3DCCD1}">
              <a14:hiddenFill xmlns:a14="http://schemas.microsoft.com/office/drawing/2010/main">
                <a:solidFill>
                  <a:srgbClr val="FFFFFF"/>
                </a:solidFill>
              </a14:hiddenFill>
            </a:ext>
          </a:extLst>
        </p:spPr>
      </p:pic>
      <p:sp>
        <p:nvSpPr>
          <p:cNvPr id="4" name="Plassholder for lysbildenummer 3">
            <a:extLst>
              <a:ext uri="{FF2B5EF4-FFF2-40B4-BE49-F238E27FC236}">
                <a16:creationId xmlns:a16="http://schemas.microsoft.com/office/drawing/2014/main" id="{16B83464-375F-ACB2-F5F1-349AE8F0D8DD}"/>
              </a:ext>
            </a:extLst>
          </p:cNvPr>
          <p:cNvSpPr>
            <a:spLocks noGrp="1"/>
          </p:cNvSpPr>
          <p:nvPr>
            <p:ph type="sldNum" sz="quarter" idx="12"/>
          </p:nvPr>
        </p:nvSpPr>
        <p:spPr>
          <a:xfrm>
            <a:off x="8301707" y="6347528"/>
            <a:ext cx="502841" cy="365125"/>
          </a:xfrm>
        </p:spPr>
        <p:txBody>
          <a:bodyPr/>
          <a:lstStyle/>
          <a:p>
            <a:pPr>
              <a:defRPr/>
            </a:pPr>
            <a:fld id="{17695755-AB53-4B1A-BD8C-98284F71CC2D}" type="slidenum">
              <a:rPr lang="en-US" smtClean="0"/>
              <a:pPr>
                <a:defRPr/>
              </a:pPr>
              <a:t>19</a:t>
            </a:fld>
            <a:endParaRPr lang="en-US" dirty="0"/>
          </a:p>
        </p:txBody>
      </p:sp>
    </p:spTree>
    <p:extLst>
      <p:ext uri="{BB962C8B-B14F-4D97-AF65-F5344CB8AC3E}">
        <p14:creationId xmlns:p14="http://schemas.microsoft.com/office/powerpoint/2010/main" val="3325292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CC99"/>
            </a:gs>
            <a:gs pos="35000">
              <a:schemeClr val="accent5">
                <a:lumMod val="0"/>
                <a:lumOff val="100000"/>
              </a:schemeClr>
            </a:gs>
            <a:gs pos="100000">
              <a:srgbClr val="CCECFF"/>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099" name="Tittel 1"/>
          <p:cNvSpPr>
            <a:spLocks noGrp="1"/>
          </p:cNvSpPr>
          <p:nvPr>
            <p:ph type="title"/>
          </p:nvPr>
        </p:nvSpPr>
        <p:spPr>
          <a:xfrm>
            <a:off x="412475" y="143239"/>
            <a:ext cx="7352426" cy="648072"/>
          </a:xfrm>
        </p:spPr>
        <p:txBody>
          <a:bodyPr/>
          <a:lstStyle/>
          <a:p>
            <a:pPr eaLnBrk="1" hangingPunct="1"/>
            <a:r>
              <a:rPr lang="nb-NO" altLang="nb-NO" b="1" dirty="0" err="1"/>
              <a:t>Velkomen</a:t>
            </a:r>
            <a:r>
              <a:rPr lang="nb-NO" altLang="nb-NO" b="1" dirty="0"/>
              <a:t> til Ulvik barnehage</a:t>
            </a:r>
          </a:p>
        </p:txBody>
      </p:sp>
      <p:sp>
        <p:nvSpPr>
          <p:cNvPr id="4100" name="Text Box 4"/>
          <p:cNvSpPr>
            <a:spLocks noGrp="1" noChangeArrowheads="1"/>
          </p:cNvSpPr>
          <p:nvPr>
            <p:ph sz="quarter" idx="4294967295"/>
          </p:nvPr>
        </p:nvSpPr>
        <p:spPr>
          <a:xfrm>
            <a:off x="400091" y="719900"/>
            <a:ext cx="8229600" cy="6138100"/>
          </a:xfrm>
        </p:spPr>
        <p:txBody>
          <a:bodyPr/>
          <a:lstStyle/>
          <a:p>
            <a:pPr marL="0" indent="0">
              <a:buNone/>
            </a:pPr>
            <a:r>
              <a:rPr lang="nn-NO" sz="1400" b="1" dirty="0"/>
              <a:t>Barnehagen ligg på Lekve, ca. to km. frå Ulvik sentrum. Me har stort og flott uteområde, og tilgang til eit nærmiljø der me kan få både natur- og kulturopplevingar.</a:t>
            </a:r>
            <a:endParaRPr lang="nb-NO" sz="1400" b="1" dirty="0"/>
          </a:p>
          <a:p>
            <a:pPr marL="0" indent="0">
              <a:buNone/>
            </a:pPr>
            <a:r>
              <a:rPr lang="nn-NO" sz="1400" b="1" dirty="0"/>
              <a:t>Barnehagen har fire avdelingar, med til saman mellom 40-50 barn.  Avdelingane har i år fått nye namn: Kvasshovden (Askeladden), Vassfjøra (Tyrihans) og Kristinuten (Veslefrikk) I tillegg har barnehagen ein modul som no heiter Onen (Gråtass) . </a:t>
            </a:r>
            <a:r>
              <a:rPr lang="nn-NO" sz="1400" b="1" dirty="0" err="1"/>
              <a:t>Midtfjell</a:t>
            </a:r>
            <a:r>
              <a:rPr lang="nn-NO" sz="1400" b="1" dirty="0"/>
              <a:t> (tidlegare Tommeliten) vert i år brukt til bibliotek, grupperom, møterom og eventuelt avlastning for avdelingane.  </a:t>
            </a:r>
          </a:p>
          <a:p>
            <a:pPr marL="0" indent="0">
              <a:buNone/>
            </a:pPr>
            <a:r>
              <a:rPr lang="nn-NO" sz="1400" b="1" dirty="0"/>
              <a:t>Me er </a:t>
            </a:r>
            <a:r>
              <a:rPr lang="nn-NO" sz="1400" b="1" dirty="0" err="1"/>
              <a:t>ca</a:t>
            </a:r>
            <a:r>
              <a:rPr lang="nn-NO" sz="1400" b="1" dirty="0"/>
              <a:t> 15 tilsette, nokre arbeidar deltid.</a:t>
            </a:r>
            <a:endParaRPr lang="nb-NO" sz="1400" b="1" dirty="0"/>
          </a:p>
          <a:p>
            <a:pPr marL="0" indent="0">
              <a:buNone/>
            </a:pPr>
            <a:r>
              <a:rPr lang="nn-NO" sz="1400" b="1" dirty="0"/>
              <a:t>Ulvik herad er ein heilskap og barnehagen er ein viktig del av denne. Barnehagen skal tilby dei yngste innbyggjarane ein god samspels- og utviklingsarena. </a:t>
            </a:r>
            <a:endParaRPr lang="nb-NO" sz="1400" b="1" dirty="0"/>
          </a:p>
          <a:p>
            <a:pPr marL="0" indent="0">
              <a:buNone/>
            </a:pPr>
            <a:r>
              <a:rPr lang="nn-NO" sz="1400" b="1" dirty="0"/>
              <a:t>Barnehagen vert også ein viktig møteplass for foreldra, og me har eit aktivt Samarbeidsutval og Foreldreråd.</a:t>
            </a:r>
            <a:endParaRPr lang="nb-NO" sz="1400" b="1" dirty="0"/>
          </a:p>
          <a:p>
            <a:pPr marL="0" indent="0">
              <a:buNone/>
            </a:pPr>
            <a:r>
              <a:rPr lang="nn-NO" sz="1400" b="1" dirty="0"/>
              <a:t>Det faglege nivået i barnehagen skal vera høgt, og me arbeider for at personalet får utvikla og byggja på den faglege kompetansen sin.</a:t>
            </a:r>
            <a:br>
              <a:rPr lang="nn-NO" sz="1400" b="1" dirty="0"/>
            </a:br>
            <a:r>
              <a:rPr lang="nn-NO" sz="1400" b="1" dirty="0"/>
              <a:t>Barnehagen er med i samarbeidet Hardanger/Voss kompetanseregion, som driv med gjennomføring av vurdering og kompetanseheving. Dette skal vera med på å sikre kvaliteten på barnehagetilbodet.</a:t>
            </a:r>
          </a:p>
          <a:p>
            <a:pPr marL="0" indent="0">
              <a:buNone/>
            </a:pPr>
            <a:r>
              <a:rPr lang="nn-NO" sz="1400" b="1" dirty="0"/>
              <a:t>Hovudmålet for barnehagen er «Ein plass der alle trivst".  Målet gjeld for barn og vaksne og skal verta oppnådd gjennom fylgjande delmål: Den enkelte skal bli sett og høyrt, få utfordringar og oppleve meistring.  Alle skal kjenne tryggleik, respekt og likeverd, oppleve gleda/humor og vera med på å bestemme / påverke eigen kvardag.</a:t>
            </a:r>
            <a:endParaRPr lang="nn-NO" sz="1200" b="1" dirty="0"/>
          </a:p>
          <a:p>
            <a:pPr marL="0" indent="0">
              <a:buNone/>
            </a:pPr>
            <a:r>
              <a:rPr lang="nn-NO" sz="1200" b="1" dirty="0" err="1"/>
              <a:t>Tlf</a:t>
            </a:r>
            <a:r>
              <a:rPr lang="nn-NO" sz="1200" b="1" dirty="0"/>
              <a:t>: KONTOR STYRAR</a:t>
            </a:r>
            <a:r>
              <a:rPr lang="nn-NO" sz="1200" dirty="0"/>
              <a:t>:                  </a:t>
            </a:r>
            <a:r>
              <a:rPr lang="nn-NO" sz="1200" b="1" dirty="0"/>
              <a:t>40007140 / 56527150</a:t>
            </a:r>
            <a:endParaRPr lang="nb-NO" sz="1200" dirty="0"/>
          </a:p>
          <a:p>
            <a:pPr marL="0" indent="0">
              <a:buNone/>
            </a:pPr>
            <a:r>
              <a:rPr lang="nn-NO" sz="1200" b="1" dirty="0"/>
              <a:t> </a:t>
            </a:r>
            <a:r>
              <a:rPr lang="nb-NO" sz="1200" b="1" dirty="0" err="1"/>
              <a:t>Tlf</a:t>
            </a:r>
            <a:r>
              <a:rPr lang="nb-NO" sz="1200" b="1" dirty="0"/>
              <a:t>: KVASSHOVDEN                      40007194</a:t>
            </a:r>
            <a:endParaRPr lang="nb-NO" sz="1200" dirty="0"/>
          </a:p>
          <a:p>
            <a:pPr marL="0" indent="0">
              <a:buNone/>
            </a:pPr>
            <a:r>
              <a:rPr lang="nb-NO" sz="1200" b="1" dirty="0"/>
              <a:t> </a:t>
            </a:r>
            <a:r>
              <a:rPr lang="nb-NO" sz="1200" b="1" dirty="0" err="1"/>
              <a:t>Tlf</a:t>
            </a:r>
            <a:r>
              <a:rPr lang="nb-NO" sz="1200" b="1" dirty="0"/>
              <a:t>:  VASSFJØRA	              40007195</a:t>
            </a:r>
            <a:endParaRPr lang="nn-NO" sz="1400" dirty="0"/>
          </a:p>
          <a:p>
            <a:pPr marL="0" indent="0">
              <a:buNone/>
            </a:pPr>
            <a:r>
              <a:rPr lang="nn-NO" sz="1200" b="1" dirty="0"/>
              <a:t> </a:t>
            </a:r>
            <a:r>
              <a:rPr lang="nn-NO" sz="1200" b="1" dirty="0" err="1"/>
              <a:t>Tlf</a:t>
            </a:r>
            <a:r>
              <a:rPr lang="nn-NO" sz="1200" b="1" dirty="0"/>
              <a:t>: KRISTINUTEN                        40007123</a:t>
            </a:r>
          </a:p>
          <a:p>
            <a:pPr marL="0" indent="0">
              <a:buNone/>
            </a:pPr>
            <a:r>
              <a:rPr lang="nn-NO" sz="1200" b="1" dirty="0" err="1"/>
              <a:t>Tlf</a:t>
            </a:r>
            <a:r>
              <a:rPr lang="nn-NO" sz="1200" b="1" dirty="0"/>
              <a:t>: ONEN    	              40007165</a:t>
            </a:r>
            <a:endParaRPr lang="nb-NO" sz="1200" dirty="0"/>
          </a:p>
          <a:p>
            <a:pPr marL="0" indent="0">
              <a:buNone/>
            </a:pPr>
            <a:endParaRPr lang="nb-NO" sz="1200" dirty="0"/>
          </a:p>
          <a:p>
            <a:pPr marL="0" indent="0">
              <a:buNone/>
            </a:pPr>
            <a:endParaRPr lang="nn-NO" sz="1100" dirty="0"/>
          </a:p>
          <a:p>
            <a:pPr eaLnBrk="1" hangingPunct="1">
              <a:spcBef>
                <a:spcPct val="0"/>
              </a:spcBef>
              <a:buClrTx/>
              <a:buSzTx/>
              <a:buFontTx/>
              <a:buNone/>
            </a:pPr>
            <a:endParaRPr lang="nb-NO" altLang="nb-NO" sz="1100" b="1" dirty="0">
              <a:solidFill>
                <a:srgbClr val="000080"/>
              </a:solidFill>
              <a:latin typeface="Arial" pitchFamily="34" charset="0"/>
              <a:cs typeface="Arial" pitchFamily="34" charset="0"/>
            </a:endParaRPr>
          </a:p>
        </p:txBody>
      </p:sp>
      <p:sp>
        <p:nvSpPr>
          <p:cNvPr id="3" name="Plassholder for lysbildenummer 2">
            <a:extLst>
              <a:ext uri="{FF2B5EF4-FFF2-40B4-BE49-F238E27FC236}">
                <a16:creationId xmlns:a16="http://schemas.microsoft.com/office/drawing/2014/main" id="{4B84849A-AF5C-E536-7659-335DFFE44F14}"/>
              </a:ext>
            </a:extLst>
          </p:cNvPr>
          <p:cNvSpPr>
            <a:spLocks noGrp="1"/>
          </p:cNvSpPr>
          <p:nvPr>
            <p:ph type="sldNum" sz="quarter" idx="12"/>
          </p:nvPr>
        </p:nvSpPr>
        <p:spPr>
          <a:xfrm>
            <a:off x="8477074" y="6407926"/>
            <a:ext cx="532949" cy="365125"/>
          </a:xfrm>
        </p:spPr>
        <p:txBody>
          <a:bodyPr/>
          <a:lstStyle/>
          <a:p>
            <a:pPr>
              <a:defRPr/>
            </a:pPr>
            <a:fld id="{17695755-AB53-4B1A-BD8C-98284F71CC2D}" type="slidenum">
              <a:rPr lang="en-US" smtClean="0"/>
              <a:pPr>
                <a:defRPr/>
              </a:pPr>
              <a:t>2</a:t>
            </a:fld>
            <a:endParaRPr lang="en-US" dirty="0"/>
          </a:p>
        </p:txBody>
      </p:sp>
      <p:pic>
        <p:nvPicPr>
          <p:cNvPr id="2" name="Picture 4" descr="Dyr Sommerfugle Sommerfugl - Gratis vektor grafik på Pixabay">
            <a:extLst>
              <a:ext uri="{FF2B5EF4-FFF2-40B4-BE49-F238E27FC236}">
                <a16:creationId xmlns:a16="http://schemas.microsoft.com/office/drawing/2014/main" id="{1B001C44-0BA9-0297-7650-E42092EDB8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24964">
            <a:off x="5574666" y="5388167"/>
            <a:ext cx="1983835" cy="12478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459" name="Title 1"/>
          <p:cNvSpPr>
            <a:spLocks noGrp="1"/>
          </p:cNvSpPr>
          <p:nvPr>
            <p:ph type="title"/>
          </p:nvPr>
        </p:nvSpPr>
        <p:spPr>
          <a:xfrm>
            <a:off x="1877672" y="319874"/>
            <a:ext cx="3106688" cy="586906"/>
          </a:xfrm>
        </p:spPr>
        <p:txBody>
          <a:bodyPr/>
          <a:lstStyle/>
          <a:p>
            <a:pPr eaLnBrk="1" hangingPunct="1"/>
            <a:r>
              <a:rPr lang="en-US" altLang="nb-NO" dirty="0" err="1"/>
              <a:t>Oktober</a:t>
            </a:r>
            <a:r>
              <a:rPr lang="en-US" altLang="nb-NO" dirty="0"/>
              <a:t> 2023</a:t>
            </a:r>
          </a:p>
        </p:txBody>
      </p:sp>
      <p:graphicFrame>
        <p:nvGraphicFramePr>
          <p:cNvPr id="20542" name="Group 62"/>
          <p:cNvGraphicFramePr>
            <a:graphicFrameLocks noGrp="1"/>
          </p:cNvGraphicFramePr>
          <p:nvPr>
            <p:ph sz="quarter" idx="1"/>
            <p:extLst>
              <p:ext uri="{D42A27DB-BD31-4B8C-83A1-F6EECF244321}">
                <p14:modId xmlns:p14="http://schemas.microsoft.com/office/powerpoint/2010/main" val="2492737001"/>
              </p:ext>
            </p:extLst>
          </p:nvPr>
        </p:nvGraphicFramePr>
        <p:xfrm>
          <a:off x="827583" y="1136104"/>
          <a:ext cx="8313554" cy="5756487"/>
        </p:xfrm>
        <a:graphic>
          <a:graphicData uri="http://schemas.openxmlformats.org/drawingml/2006/table">
            <a:tbl>
              <a:tblPr/>
              <a:tblGrid>
                <a:gridCol w="1296145">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1039701">
                  <a:extLst>
                    <a:ext uri="{9D8B030D-6E8A-4147-A177-3AD203B41FA5}">
                      <a16:colId xmlns:a16="http://schemas.microsoft.com/office/drawing/2014/main" val="20005"/>
                    </a:ext>
                  </a:extLst>
                </a:gridCol>
                <a:gridCol w="1225180">
                  <a:extLst>
                    <a:ext uri="{9D8B030D-6E8A-4147-A177-3AD203B41FA5}">
                      <a16:colId xmlns:a16="http://schemas.microsoft.com/office/drawing/2014/main" val="20006"/>
                    </a:ext>
                  </a:extLst>
                </a:gridCol>
              </a:tblGrid>
              <a:tr h="3382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a:cs typeface="Arial" pitchFamily="34" charset="0"/>
                        </a:rPr>
                        <a:t>Måndag</a:t>
                      </a:r>
                      <a:r>
                        <a:rPr kumimoji="0" lang="nb-NO" sz="1400" b="1" i="0" u="none" strike="noStrike" cap="none" normalizeH="0" baseline="0" dirty="0">
                          <a:ln>
                            <a:noFill/>
                          </a:ln>
                          <a:solidFill>
                            <a:schemeClr val="tx1"/>
                          </a:solidFill>
                          <a:effectLst/>
                          <a:latin typeface="Gill Sans MT"/>
                          <a:cs typeface="Arial" pitchFamily="34" charset="0"/>
                        </a:rPr>
                        <a:t>.</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7" marR="81287" marT="40635" marB="40635"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a:ln>
                            <a:noFill/>
                          </a:ln>
                          <a:solidFill>
                            <a:schemeClr val="tx1"/>
                          </a:solidFill>
                          <a:effectLst/>
                          <a:latin typeface="Gill Sans MT"/>
                          <a:cs typeface="Arial" pitchFamily="34" charset="0"/>
                        </a:rPr>
                        <a:t>Tysdag</a:t>
                      </a:r>
                      <a:endParaRPr kumimoji="0" lang="nb-NO" sz="1400" b="0" i="0" u="none" strike="noStrike" cap="none" normalizeH="0" baseline="0">
                        <a:ln>
                          <a:noFill/>
                        </a:ln>
                        <a:solidFill>
                          <a:schemeClr val="tx1"/>
                        </a:solidFill>
                        <a:effectLst/>
                        <a:latin typeface="Bookman Old Style" pitchFamily="18" charset="0"/>
                        <a:cs typeface="Arial" pitchFamily="34" charset="0"/>
                      </a:endParaRPr>
                    </a:p>
                  </a:txBody>
                  <a:tcPr marL="81287" marR="81287" marT="40635" marB="40635"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Onsdag</a:t>
                      </a:r>
                      <a:endParaRPr kumimoji="0" lang="nb-NO" sz="1400" b="1" i="0" u="none" strike="noStrike" cap="none" normalizeH="0" baseline="0" dirty="0">
                        <a:ln>
                          <a:noFill/>
                        </a:ln>
                        <a:solidFill>
                          <a:schemeClr val="tx1"/>
                        </a:solidFill>
                        <a:effectLst/>
                        <a:latin typeface="Bookman Old Style" pitchFamily="18" charset="0"/>
                        <a:cs typeface="Arial" pitchFamily="34" charset="0"/>
                      </a:endParaRPr>
                    </a:p>
                  </a:txBody>
                  <a:tcPr marL="81287" marR="81287" marT="40635" marB="40635"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Torsdag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7" marR="81287" marT="40635" marB="40635"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Fredag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7" marR="81287" marT="40635" marB="40635"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a:ln>
                            <a:noFill/>
                          </a:ln>
                          <a:solidFill>
                            <a:schemeClr val="tx1"/>
                          </a:solidFill>
                          <a:effectLst/>
                          <a:latin typeface="Gill Sans MT"/>
                          <a:cs typeface="Arial" pitchFamily="34" charset="0"/>
                        </a:rPr>
                        <a:t>Laurdag</a:t>
                      </a:r>
                      <a:endParaRPr kumimoji="0" lang="nb-NO" sz="1400" b="0" i="0" u="none" strike="noStrike" cap="none" normalizeH="0" baseline="0">
                        <a:ln>
                          <a:noFill/>
                        </a:ln>
                        <a:solidFill>
                          <a:schemeClr val="tx1"/>
                        </a:solidFill>
                        <a:effectLst/>
                        <a:latin typeface="Bookman Old Style" pitchFamily="18" charset="0"/>
                        <a:cs typeface="Arial" pitchFamily="34" charset="0"/>
                      </a:endParaRPr>
                    </a:p>
                  </a:txBody>
                  <a:tcPr marL="81287" marR="81287" marT="40635" marB="40635"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a:cs typeface="Arial" pitchFamily="34" charset="0"/>
                        </a:rPr>
                        <a:t>Sundag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7" marR="81287" marT="40635" marB="40635"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ECF1F5"/>
                    </a:solidFill>
                  </a:tcPr>
                </a:tc>
                <a:extLst>
                  <a:ext uri="{0D108BD9-81ED-4DB2-BD59-A6C34878D82A}">
                    <a16:rowId xmlns:a16="http://schemas.microsoft.com/office/drawing/2014/main" val="10000"/>
                  </a:ext>
                </a:extLst>
              </a:tr>
              <a:tr h="730506">
                <a:tc>
                  <a:txBody>
                    <a:bodyPr/>
                    <a:lstStyle/>
                    <a:p>
                      <a:endParaRPr lang="nn-NO" sz="1400" b="0" dirty="0">
                        <a:solidFill>
                          <a:srgbClr val="FF0000"/>
                        </a:solidFill>
                      </a:endParaRPr>
                    </a:p>
                  </a:txBody>
                  <a:tcPr marL="81287" marR="81287" marT="40635" marB="40635" horzOverflow="overflow">
                    <a:lnL>
                      <a:noFill/>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accent3">
                        <a:lumMod val="20000"/>
                        <a:lumOff val="8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accent3">
                        <a:lumMod val="20000"/>
                        <a:lumOff val="8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accent3">
                        <a:lumMod val="20000"/>
                        <a:lumOff val="8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nb-NO" sz="1400" b="0" i="0" u="none" strike="noStrike" cap="none" normalizeH="0" baseline="0">
                        <a:ln>
                          <a:noFill/>
                        </a:ln>
                        <a:solidFill>
                          <a:schemeClr val="tx1"/>
                        </a:solidFill>
                        <a:effectLst/>
                        <a:latin typeface="+mn-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accent3">
                        <a:lumMod val="20000"/>
                        <a:lumOff val="8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a:ln>
                          <a:noFill/>
                        </a:ln>
                        <a:solidFill>
                          <a:schemeClr val="tx1"/>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accent3">
                        <a:lumMod val="20000"/>
                        <a:lumOff val="8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accent3">
                        <a:lumMod val="20000"/>
                        <a:lumOff val="8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1</a:t>
                      </a:r>
                      <a:r>
                        <a:rPr kumimoji="0" lang="nb-NO" sz="1000" b="1" i="0" u="none" strike="noStrike" cap="none" normalizeH="0" baseline="0" dirty="0">
                          <a:ln>
                            <a:noFill/>
                          </a:ln>
                          <a:solidFill>
                            <a:srgbClr val="FF0000"/>
                          </a:solidFill>
                          <a:effectLst/>
                          <a:latin typeface="Gill Sans MT"/>
                          <a:cs typeface="Arial" pitchFamily="34" charset="0"/>
                        </a:rPr>
                        <a:t>.</a:t>
                      </a:r>
                      <a:endParaRPr kumimoji="0" lang="nb-NO" sz="1000" b="1" i="0" u="none" strike="noStrike" cap="none" normalizeH="0" baseline="0" dirty="0">
                        <a:ln>
                          <a:noFill/>
                        </a:ln>
                        <a:solidFill>
                          <a:srgbClr val="FF0000"/>
                        </a:solidFill>
                        <a:effectLst/>
                        <a:latin typeface="+mn-l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w="12700" cap="flat" cmpd="sng" algn="ctr">
                      <a:solidFill>
                        <a:srgbClr val="D2DA7A"/>
                      </a:solidFill>
                      <a:prstDash val="solid"/>
                      <a:round/>
                      <a:headEnd type="none" w="med" len="med"/>
                      <a:tailEnd type="none" w="med" len="med"/>
                    </a:lnT>
                    <a:lnB>
                      <a:noFill/>
                    </a:lnB>
                    <a:lnTlToBr>
                      <a:noFill/>
                    </a:lnTlToBr>
                    <a:lnBlToTr>
                      <a:noFill/>
                    </a:lnBlToTr>
                    <a:solidFill>
                      <a:schemeClr val="accent3">
                        <a:lumMod val="20000"/>
                        <a:lumOff val="80000"/>
                        <a:alpha val="23000"/>
                      </a:schemeClr>
                    </a:solidFill>
                  </a:tcPr>
                </a:tc>
                <a:extLst>
                  <a:ext uri="{0D108BD9-81ED-4DB2-BD59-A6C34878D82A}">
                    <a16:rowId xmlns:a16="http://schemas.microsoft.com/office/drawing/2014/main" val="10001"/>
                  </a:ext>
                </a:extLst>
              </a:tr>
              <a:tr h="8172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1" i="0" u="none" strike="noStrike" cap="none" normalizeH="0" baseline="0" dirty="0">
                          <a:ln>
                            <a:noFill/>
                          </a:ln>
                          <a:solidFill>
                            <a:schemeClr val="tx1"/>
                          </a:solidFill>
                          <a:effectLst/>
                          <a:latin typeface="+mn-lt"/>
                          <a:cs typeface="Arial" pitchFamily="34" charset="0"/>
                        </a:rPr>
                        <a:t>2.</a:t>
                      </a:r>
                      <a:endParaRPr lang="nn-NO" sz="1400" b="1" dirty="0"/>
                    </a:p>
                  </a:txBody>
                  <a:tcPr marL="81287" marR="81287" marT="40635" marB="40635"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3.</a:t>
                      </a:r>
                      <a:endParaRPr kumimoji="0" lang="nb-NO" sz="1400" b="1" i="0" u="none" strike="noStrike" cap="none" normalizeH="0" baseline="0" dirty="0">
                        <a:ln>
                          <a:noFill/>
                        </a:ln>
                        <a:solidFill>
                          <a:schemeClr val="tx1"/>
                        </a:solidFill>
                        <a:effectLst/>
                        <a:latin typeface="+mn-l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4.</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chemeClr val="tx1"/>
                          </a:solidFill>
                          <a:effectLst/>
                          <a:latin typeface="+mn-lt"/>
                          <a:cs typeface="Arial" pitchFamily="34" charset="0"/>
                        </a:rPr>
                        <a:t>Frøy 2 år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5.</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6.</a:t>
                      </a:r>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7.</a:t>
                      </a:r>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8.</a:t>
                      </a:r>
                      <a:endParaRPr kumimoji="0" lang="nb-NO" sz="1400" b="1" i="0" u="none" strike="noStrike" cap="none" normalizeH="0" baseline="0" dirty="0">
                        <a:ln>
                          <a:noFill/>
                        </a:ln>
                        <a:solidFill>
                          <a:srgbClr val="FF0000"/>
                        </a:solidFill>
                        <a:effectLst/>
                        <a:latin typeface="+mn-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1" i="0" u="none" strike="noStrike" cap="none" normalizeH="0" baseline="0" dirty="0">
                        <a:ln>
                          <a:noFill/>
                        </a:ln>
                        <a:solidFill>
                          <a:srgbClr val="FF0000"/>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3">
                        <a:lumMod val="40000"/>
                        <a:lumOff val="60000"/>
                      </a:schemeClr>
                    </a:solidFill>
                  </a:tcPr>
                </a:tc>
                <a:extLst>
                  <a:ext uri="{0D108BD9-81ED-4DB2-BD59-A6C34878D82A}">
                    <a16:rowId xmlns:a16="http://schemas.microsoft.com/office/drawing/2014/main" val="10002"/>
                  </a:ext>
                </a:extLst>
              </a:tr>
              <a:tr h="826489">
                <a:tc>
                  <a:txBody>
                    <a:bodyPr/>
                    <a:lstStyle/>
                    <a:p>
                      <a:r>
                        <a:rPr lang="nn-NO" sz="1400" b="1" dirty="0"/>
                        <a:t>9.</a:t>
                      </a:r>
                    </a:p>
                    <a:p>
                      <a:endParaRPr lang="nn-NO" sz="1400" b="0" dirty="0"/>
                    </a:p>
                  </a:txBody>
                  <a:tcPr marL="81287" marR="81287" marT="40635" marB="40635"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3">
                        <a:lumMod val="20000"/>
                        <a:lumOff val="8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10.</a:t>
                      </a:r>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3">
                        <a:lumMod val="20000"/>
                        <a:lumOff val="8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11.</a:t>
                      </a:r>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3">
                        <a:lumMod val="20000"/>
                        <a:lumOff val="8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12.</a:t>
                      </a:r>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3">
                        <a:lumMod val="20000"/>
                        <a:lumOff val="8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3">
                        <a:lumMod val="20000"/>
                        <a:lumOff val="8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14.</a:t>
                      </a:r>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3">
                        <a:lumMod val="20000"/>
                        <a:lumOff val="8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15.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mn-lt"/>
                          <a:cs typeface="Arial" pitchFamily="34" charset="0"/>
                        </a:rPr>
                        <a:t>Lavrans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mn-lt"/>
                          <a:cs typeface="Arial" pitchFamily="34" charset="0"/>
                        </a:rPr>
                        <a:t>5 år</a:t>
                      </a:r>
                      <a:endParaRPr kumimoji="0" lang="nb-NO" sz="1400" b="1" i="0" u="none" strike="noStrike" cap="none" normalizeH="0" baseline="0" dirty="0">
                        <a:ln>
                          <a:noFill/>
                        </a:ln>
                        <a:solidFill>
                          <a:schemeClr val="tx1"/>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1" i="0" u="none" strike="noStrike" cap="none" normalizeH="0" baseline="0" dirty="0">
                        <a:ln>
                          <a:noFill/>
                        </a:ln>
                        <a:solidFill>
                          <a:schemeClr val="tx1"/>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3">
                        <a:lumMod val="20000"/>
                        <a:lumOff val="80000"/>
                        <a:alpha val="25000"/>
                      </a:schemeClr>
                    </a:solidFill>
                  </a:tcPr>
                </a:tc>
                <a:extLst>
                  <a:ext uri="{0D108BD9-81ED-4DB2-BD59-A6C34878D82A}">
                    <a16:rowId xmlns:a16="http://schemas.microsoft.com/office/drawing/2014/main" val="10003"/>
                  </a:ext>
                </a:extLst>
              </a:tr>
              <a:tr h="1011507">
                <a:tc>
                  <a:txBody>
                    <a:bodyPr/>
                    <a:lstStyle/>
                    <a:p>
                      <a:r>
                        <a:rPr lang="nn-NO" sz="1400" b="1" dirty="0">
                          <a:solidFill>
                            <a:schemeClr val="tx1"/>
                          </a:solidFill>
                        </a:rPr>
                        <a:t>16</a:t>
                      </a:r>
                      <a:r>
                        <a:rPr lang="nn-NO" sz="1400" dirty="0">
                          <a:solidFill>
                            <a:schemeClr val="tx1"/>
                          </a:solidFill>
                        </a:rPr>
                        <a:t>.</a:t>
                      </a:r>
                    </a:p>
                    <a:p>
                      <a:endParaRPr lang="nn-NO" sz="1400" dirty="0"/>
                    </a:p>
                    <a:p>
                      <a:endParaRPr lang="nn-NO" sz="1400" dirty="0">
                        <a:solidFill>
                          <a:srgbClr val="FF0000"/>
                        </a:solidFill>
                      </a:endParaRPr>
                    </a:p>
                  </a:txBody>
                  <a:tcPr marL="81287" marR="81287" marT="40635" marB="40635"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17.</a:t>
                      </a:r>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18.</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mn-lt"/>
                          <a:cs typeface="Arial" pitchFamily="34" charset="0"/>
                        </a:rPr>
                        <a:t>Refleksdagen</a:t>
                      </a:r>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20.</a:t>
                      </a:r>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chemeClr val="tx1"/>
                          </a:solidFill>
                          <a:effectLst/>
                          <a:latin typeface="Gill Sans MT"/>
                          <a:cs typeface="Arial" pitchFamily="34" charset="0"/>
                        </a:rPr>
                        <a:t>21. </a:t>
                      </a:r>
                      <a:endParaRPr kumimoji="0" lang="nb-NO" sz="1400" b="0" i="0" u="none" strike="noStrike" cap="none" normalizeH="0" baseline="0" dirty="0">
                        <a:ln>
                          <a:noFill/>
                        </a:ln>
                        <a:solidFill>
                          <a:schemeClr val="tx1"/>
                        </a:solidFill>
                        <a:effectLst/>
                        <a:latin typeface="+mn-l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22.</a:t>
                      </a:r>
                      <a:endParaRPr kumimoji="0" lang="nb-NO" sz="1400" b="0" i="0" u="none" strike="noStrike" cap="none" normalizeH="0" baseline="0" dirty="0">
                        <a:ln>
                          <a:noFill/>
                        </a:ln>
                        <a:solidFill>
                          <a:schemeClr val="tx1"/>
                        </a:solidFill>
                        <a:effectLst/>
                        <a:latin typeface="+mn-l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3">
                        <a:lumMod val="40000"/>
                        <a:lumOff val="60000"/>
                      </a:schemeClr>
                    </a:solidFill>
                  </a:tcPr>
                </a:tc>
                <a:extLst>
                  <a:ext uri="{0D108BD9-81ED-4DB2-BD59-A6C34878D82A}">
                    <a16:rowId xmlns:a16="http://schemas.microsoft.com/office/drawing/2014/main" val="10004"/>
                  </a:ext>
                </a:extLst>
              </a:tr>
              <a:tr h="3861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a:cs typeface="Arial" pitchFamily="34" charset="0"/>
                        </a:rPr>
                        <a:t>Johanna 1 år</a:t>
                      </a:r>
                      <a:r>
                        <a:rPr kumimoji="0" lang="nb-NO" sz="1200" b="0" i="0" u="none" strike="noStrike" cap="none" normalizeH="0" baseline="0" dirty="0">
                          <a:ln>
                            <a:noFill/>
                          </a:ln>
                          <a:solidFill>
                            <a:schemeClr val="tx1"/>
                          </a:solidFill>
                          <a:effectLst/>
                          <a:latin typeface="+mn-lt"/>
                          <a:cs typeface="Arial" pitchFamily="34" charset="0"/>
                        </a:rPr>
                        <a:t> </a:t>
                      </a:r>
                      <a:endParaRPr kumimoji="0" lang="nb-NO" sz="1400" b="0" i="0" u="none" strike="noStrike" cap="none" normalizeH="0" baseline="0" dirty="0">
                        <a:ln>
                          <a:noFill/>
                        </a:ln>
                        <a:solidFill>
                          <a:schemeClr val="tx1"/>
                        </a:solidFill>
                        <a:effectLst/>
                        <a:latin typeface="Gill Sans MT"/>
                        <a:cs typeface="Arial" pitchFamily="34" charset="0"/>
                      </a:endParaRPr>
                    </a:p>
                  </a:txBody>
                  <a:tcPr marL="81287" marR="81287" marT="40635" marB="40635" horzOverflow="overflow">
                    <a:lnL>
                      <a:noFill/>
                    </a:lnL>
                    <a:lnR w="12700" cap="flat" cmpd="sng" algn="ctr">
                      <a:solidFill>
                        <a:schemeClr val="bg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24.</a:t>
                      </a:r>
                      <a:r>
                        <a:rPr kumimoji="0" lang="nb-NO" sz="1200" b="1" i="0" u="none" strike="noStrike" cap="none" normalizeH="0" baseline="0" dirty="0">
                          <a:ln>
                            <a:noFill/>
                          </a:ln>
                          <a:solidFill>
                            <a:schemeClr val="tx1"/>
                          </a:solidFill>
                          <a:effectLst/>
                          <a:latin typeface="+mn-lt"/>
                          <a:cs typeface="Arial" pitchFamily="34" charset="0"/>
                        </a:rPr>
                        <a:t> FN-DAGEN</a:t>
                      </a:r>
                      <a:endParaRPr kumimoji="0" lang="nb-NO" sz="1200" b="1" i="0" u="none" strike="noStrike" cap="none" normalizeH="0" baseline="0" dirty="0">
                        <a:ln>
                          <a:noFill/>
                        </a:ln>
                        <a:solidFill>
                          <a:srgbClr val="FF0000"/>
                        </a:solidFill>
                        <a:effectLst/>
                        <a:latin typeface="+mn-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chemeClr val="tx1"/>
                          </a:solidFill>
                          <a:effectLst/>
                          <a:latin typeface="+mn-lt"/>
                          <a:cs typeface="Arial" pitchFamily="34" charset="0"/>
                        </a:rPr>
                        <a:t>Ismail 5 år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mn-lt"/>
                          <a:cs typeface="Arial" pitchFamily="34" charset="0"/>
                        </a:rPr>
                        <a:t>Mahmoud 5 år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mn-lt"/>
                          <a:cs typeface="Arial" pitchFamily="34" charset="0"/>
                        </a:rPr>
                        <a:t>Diana 5 år</a:t>
                      </a:r>
                      <a:endParaRPr kumimoji="0" lang="nb-NO" sz="1400" b="1" i="0" u="none" strike="noStrike" cap="none" normalizeH="0" baseline="0" dirty="0">
                        <a:ln>
                          <a:noFill/>
                        </a:ln>
                        <a:solidFill>
                          <a:schemeClr val="tx1"/>
                        </a:solidFill>
                        <a:effectLst/>
                        <a:latin typeface="+mn-l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25.</a:t>
                      </a:r>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20000"/>
                      </a:schemeClr>
                    </a:solidFill>
                  </a:tcPr>
                </a:tc>
                <a:tc>
                  <a:txBody>
                    <a:bodyPr/>
                    <a:lstStyle/>
                    <a:p>
                      <a:r>
                        <a:rPr lang="nb-NO" sz="1400" b="1" dirty="0"/>
                        <a:t>26.</a:t>
                      </a:r>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20000"/>
                      </a:schemeClr>
                    </a:solidFill>
                  </a:tcPr>
                </a:tc>
                <a:tc>
                  <a:txBody>
                    <a:bodyPr/>
                    <a:lstStyle/>
                    <a:p>
                      <a:r>
                        <a:rPr lang="nb-NO" sz="1400" b="1" dirty="0"/>
                        <a:t>27.</a:t>
                      </a:r>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20000"/>
                      </a:schemeClr>
                    </a:solidFill>
                  </a:tcPr>
                </a:tc>
                <a:tc>
                  <a:txBody>
                    <a:bodyPr/>
                    <a:lstStyle/>
                    <a:p>
                      <a:r>
                        <a:rPr lang="nb-NO" sz="1400" b="1" dirty="0"/>
                        <a:t>28.</a:t>
                      </a:r>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29.</a:t>
                      </a: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20000"/>
                      </a:schemeClr>
                    </a:solidFill>
                  </a:tcPr>
                </a:tc>
                <a:extLst>
                  <a:ext uri="{0D108BD9-81ED-4DB2-BD59-A6C34878D82A}">
                    <a16:rowId xmlns:a16="http://schemas.microsoft.com/office/drawing/2014/main" val="10005"/>
                  </a:ext>
                </a:extLst>
              </a:tr>
              <a:tr h="5957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chemeClr val="tx1"/>
                          </a:solidFill>
                          <a:effectLst/>
                          <a:latin typeface="Gill Sans MT"/>
                          <a:cs typeface="Arial" pitchFamily="34" charset="0"/>
                        </a:rPr>
                        <a:t>30.</a:t>
                      </a:r>
                    </a:p>
                  </a:txBody>
                  <a:tcPr marL="81287" marR="81287" marT="40635" marB="40635" horzOverflow="overflow">
                    <a:lnL>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3">
                        <a:lumMod val="20000"/>
                        <a:lumOff val="8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a:cs typeface="Arial" pitchFamily="34" charset="0"/>
                        </a:rPr>
                        <a:t>31.</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chemeClr val="tx1"/>
                          </a:solidFill>
                          <a:effectLst/>
                          <a:latin typeface="+mn-lt"/>
                          <a:cs typeface="Arial" pitchFamily="34" charset="0"/>
                        </a:rPr>
                        <a:t>Personalmøte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3">
                        <a:lumMod val="20000"/>
                        <a:lumOff val="8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3">
                        <a:lumMod val="20000"/>
                        <a:lumOff val="80000"/>
                        <a:alpha val="20000"/>
                      </a:schemeClr>
                    </a:solidFill>
                  </a:tcPr>
                </a:tc>
                <a:tc>
                  <a:txBody>
                    <a:bodyPr/>
                    <a:lstStyle/>
                    <a:p>
                      <a:endParaRPr lang="nb-NO" sz="1400" b="1" dirty="0"/>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3">
                        <a:lumMod val="20000"/>
                        <a:lumOff val="80000"/>
                        <a:alpha val="20000"/>
                      </a:schemeClr>
                    </a:solidFill>
                  </a:tcPr>
                </a:tc>
                <a:tc>
                  <a:txBody>
                    <a:bodyPr/>
                    <a:lstStyle/>
                    <a:p>
                      <a:endParaRPr lang="nb-NO" sz="1400" b="1" dirty="0"/>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3">
                        <a:lumMod val="20000"/>
                        <a:lumOff val="80000"/>
                        <a:alpha val="20000"/>
                      </a:schemeClr>
                    </a:solidFill>
                  </a:tcPr>
                </a:tc>
                <a:tc>
                  <a:txBody>
                    <a:bodyPr/>
                    <a:lstStyle/>
                    <a:p>
                      <a:endParaRPr lang="nb-NO" sz="1400" b="1" dirty="0"/>
                    </a:p>
                  </a:txBody>
                  <a:tcPr marL="81287" marR="81287" marT="40635" marB="406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3">
                        <a:lumMod val="20000"/>
                        <a:lumOff val="8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rgbClr val="FF0000"/>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3">
                        <a:lumMod val="20000"/>
                        <a:lumOff val="80000"/>
                        <a:alpha val="20000"/>
                      </a:schemeClr>
                    </a:solidFill>
                  </a:tcPr>
                </a:tc>
                <a:extLst>
                  <a:ext uri="{0D108BD9-81ED-4DB2-BD59-A6C34878D82A}">
                    <a16:rowId xmlns:a16="http://schemas.microsoft.com/office/drawing/2014/main" val="2300162511"/>
                  </a:ext>
                </a:extLst>
              </a:tr>
            </a:tbl>
          </a:graphicData>
        </a:graphic>
      </p:graphicFrame>
      <p:sp>
        <p:nvSpPr>
          <p:cNvPr id="19511" name="Text Box 63"/>
          <p:cNvSpPr txBox="1">
            <a:spLocks noChangeArrowheads="1"/>
          </p:cNvSpPr>
          <p:nvPr/>
        </p:nvSpPr>
        <p:spPr bwMode="auto">
          <a:xfrm>
            <a:off x="5174556" y="404628"/>
            <a:ext cx="21602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i="1">
                <a:solidFill>
                  <a:srgbClr val="000080"/>
                </a:solidFill>
                <a:latin typeface="Arial" pitchFamily="34" charset="0"/>
                <a:cs typeface="Arial" pitchFamily="34" charset="0"/>
              </a:defRPr>
            </a:lvl1pPr>
            <a:lvl2pPr marL="742950" indent="-285750" eaLnBrk="0" hangingPunct="0">
              <a:defRPr sz="1200" i="1">
                <a:solidFill>
                  <a:srgbClr val="000080"/>
                </a:solidFill>
                <a:latin typeface="Arial" pitchFamily="34" charset="0"/>
                <a:cs typeface="Arial" pitchFamily="34" charset="0"/>
              </a:defRPr>
            </a:lvl2pPr>
            <a:lvl3pPr marL="1143000" indent="-228600" eaLnBrk="0" hangingPunct="0">
              <a:defRPr sz="1200" i="1">
                <a:solidFill>
                  <a:srgbClr val="000080"/>
                </a:solidFill>
                <a:latin typeface="Arial" pitchFamily="34" charset="0"/>
                <a:cs typeface="Arial" pitchFamily="34" charset="0"/>
              </a:defRPr>
            </a:lvl3pPr>
            <a:lvl4pPr marL="1600200" indent="-228600" eaLnBrk="0" hangingPunct="0">
              <a:defRPr sz="1200" i="1">
                <a:solidFill>
                  <a:srgbClr val="000080"/>
                </a:solidFill>
                <a:latin typeface="Arial" pitchFamily="34" charset="0"/>
                <a:cs typeface="Arial" pitchFamily="34" charset="0"/>
              </a:defRPr>
            </a:lvl4pPr>
            <a:lvl5pPr marL="2057400" indent="-228600" eaLnBrk="0" hangingPunct="0">
              <a:defRPr sz="1200" i="1">
                <a:solidFill>
                  <a:srgbClr val="000080"/>
                </a:solidFill>
                <a:latin typeface="Arial" pitchFamily="34" charset="0"/>
                <a:cs typeface="Arial" pitchFamily="34" charset="0"/>
              </a:defRPr>
            </a:lvl5pPr>
            <a:lvl6pPr marL="2514600" indent="-228600" eaLnBrk="0" fontAlgn="base" hangingPunct="0">
              <a:spcBef>
                <a:spcPct val="0"/>
              </a:spcBef>
              <a:spcAft>
                <a:spcPct val="0"/>
              </a:spcAft>
              <a:defRPr sz="1200" i="1">
                <a:solidFill>
                  <a:srgbClr val="000080"/>
                </a:solidFill>
                <a:latin typeface="Arial" pitchFamily="34" charset="0"/>
                <a:cs typeface="Arial" pitchFamily="34" charset="0"/>
              </a:defRPr>
            </a:lvl6pPr>
            <a:lvl7pPr marL="2971800" indent="-228600" eaLnBrk="0" fontAlgn="base" hangingPunct="0">
              <a:spcBef>
                <a:spcPct val="0"/>
              </a:spcBef>
              <a:spcAft>
                <a:spcPct val="0"/>
              </a:spcAft>
              <a:defRPr sz="1200" i="1">
                <a:solidFill>
                  <a:srgbClr val="000080"/>
                </a:solidFill>
                <a:latin typeface="Arial" pitchFamily="34" charset="0"/>
                <a:cs typeface="Arial" pitchFamily="34" charset="0"/>
              </a:defRPr>
            </a:lvl7pPr>
            <a:lvl8pPr marL="3429000" indent="-228600" eaLnBrk="0" fontAlgn="base" hangingPunct="0">
              <a:spcBef>
                <a:spcPct val="0"/>
              </a:spcBef>
              <a:spcAft>
                <a:spcPct val="0"/>
              </a:spcAft>
              <a:defRPr sz="1200" i="1">
                <a:solidFill>
                  <a:srgbClr val="000080"/>
                </a:solidFill>
                <a:latin typeface="Arial" pitchFamily="34" charset="0"/>
                <a:cs typeface="Arial" pitchFamily="34" charset="0"/>
              </a:defRPr>
            </a:lvl8pPr>
            <a:lvl9pPr marL="3886200" indent="-228600" eaLnBrk="0" fontAlgn="base" hangingPunct="0">
              <a:spcBef>
                <a:spcPct val="0"/>
              </a:spcBef>
              <a:spcAft>
                <a:spcPct val="0"/>
              </a:spcAft>
              <a:defRPr sz="1200" i="1">
                <a:solidFill>
                  <a:srgbClr val="000080"/>
                </a:solidFill>
                <a:latin typeface="Arial" pitchFamily="34" charset="0"/>
                <a:cs typeface="Arial" pitchFamily="34" charset="0"/>
              </a:defRPr>
            </a:lvl9pPr>
          </a:lstStyle>
          <a:p>
            <a:pPr eaLnBrk="1" hangingPunct="1">
              <a:spcBef>
                <a:spcPct val="50000"/>
              </a:spcBef>
            </a:pPr>
            <a:r>
              <a:rPr lang="nb-NO" altLang="nb-NO" sz="1800" i="0" dirty="0">
                <a:solidFill>
                  <a:schemeClr val="tx1"/>
                </a:solidFill>
              </a:rPr>
              <a:t>Foreldresamtalar</a:t>
            </a:r>
          </a:p>
        </p:txBody>
      </p:sp>
      <p:sp>
        <p:nvSpPr>
          <p:cNvPr id="3" name="Femkant 2"/>
          <p:cNvSpPr/>
          <p:nvPr/>
        </p:nvSpPr>
        <p:spPr>
          <a:xfrm>
            <a:off x="147866" y="3501008"/>
            <a:ext cx="1255782" cy="456131"/>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b="1" dirty="0">
                <a:solidFill>
                  <a:schemeClr val="tx1"/>
                </a:solidFill>
              </a:rPr>
              <a:t>Haustferie i grunnskulen</a:t>
            </a:r>
          </a:p>
        </p:txBody>
      </p:sp>
      <p:pic>
        <p:nvPicPr>
          <p:cNvPr id="10" name="Picture 2" descr="Ballonger Fargerike Bursdag - Gratis bilde på Pixabay">
            <a:extLst>
              <a:ext uri="{FF2B5EF4-FFF2-40B4-BE49-F238E27FC236}">
                <a16:creationId xmlns:a16="http://schemas.microsoft.com/office/drawing/2014/main" id="{10C8464B-4F77-448E-8CC5-E25CD0B05A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1216" y="4965806"/>
            <a:ext cx="3887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Ballonger Fargerike Bursdag - Gratis bilde på Pixabay">
            <a:extLst>
              <a:ext uri="{FF2B5EF4-FFF2-40B4-BE49-F238E27FC236}">
                <a16:creationId xmlns:a16="http://schemas.microsoft.com/office/drawing/2014/main" id="{B66C8E73-62C7-4ABD-A3A8-1817606B46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1695" y="3046648"/>
            <a:ext cx="3887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allonger Fargerike Bursdag - Gratis bilde på Pixabay">
            <a:extLst>
              <a:ext uri="{FF2B5EF4-FFF2-40B4-BE49-F238E27FC236}">
                <a16:creationId xmlns:a16="http://schemas.microsoft.com/office/drawing/2014/main" id="{57752BBE-EF86-4928-AD4C-026E5D821F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3574" y="5157192"/>
            <a:ext cx="3887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Ballonger Fargerike Bursdag - Gratis bilde på Pixabay">
            <a:extLst>
              <a:ext uri="{FF2B5EF4-FFF2-40B4-BE49-F238E27FC236}">
                <a16:creationId xmlns:a16="http://schemas.microsoft.com/office/drawing/2014/main" id="{CFB756DA-CAF3-43E3-9F78-5CF3DC94FF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3275" y="2204864"/>
            <a:ext cx="388725" cy="7647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l 1">
            <a:extLst>
              <a:ext uri="{FF2B5EF4-FFF2-40B4-BE49-F238E27FC236}">
                <a16:creationId xmlns:a16="http://schemas.microsoft.com/office/drawing/2014/main" id="{9B18E4DC-1A11-DFDC-AF7F-6E1F111888A0}"/>
              </a:ext>
            </a:extLst>
          </p:cNvPr>
          <p:cNvGraphicFramePr>
            <a:graphicFrameLocks noGrp="1"/>
          </p:cNvGraphicFramePr>
          <p:nvPr>
            <p:extLst>
              <p:ext uri="{D42A27DB-BD31-4B8C-83A1-F6EECF244321}">
                <p14:modId xmlns:p14="http://schemas.microsoft.com/office/powerpoint/2010/main" val="3555166440"/>
              </p:ext>
            </p:extLst>
          </p:nvPr>
        </p:nvGraphicFramePr>
        <p:xfrm>
          <a:off x="147866" y="1136104"/>
          <a:ext cx="674308" cy="5553543"/>
        </p:xfrm>
        <a:graphic>
          <a:graphicData uri="http://schemas.openxmlformats.org/drawingml/2006/table">
            <a:tbl>
              <a:tblPr/>
              <a:tblGrid>
                <a:gridCol w="674308">
                  <a:extLst>
                    <a:ext uri="{9D8B030D-6E8A-4147-A177-3AD203B41FA5}">
                      <a16:colId xmlns:a16="http://schemas.microsoft.com/office/drawing/2014/main" val="2578096040"/>
                    </a:ext>
                  </a:extLst>
                </a:gridCol>
              </a:tblGrid>
              <a:tr h="3486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Veke</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7" marR="81287" marT="40635" marB="40635"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ECF1F5"/>
                    </a:solidFill>
                  </a:tcPr>
                </a:tc>
                <a:extLst>
                  <a:ext uri="{0D108BD9-81ED-4DB2-BD59-A6C34878D82A}">
                    <a16:rowId xmlns:a16="http://schemas.microsoft.com/office/drawing/2014/main" val="2052057923"/>
                  </a:ext>
                </a:extLst>
              </a:tr>
              <a:tr h="72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39</a:t>
                      </a:r>
                      <a:endParaRPr kumimoji="0" lang="nb-NO" sz="1000" b="0" i="0" u="none" strike="noStrike" cap="none" normalizeH="0" baseline="0" dirty="0">
                        <a:ln>
                          <a:noFill/>
                        </a:ln>
                        <a:solidFill>
                          <a:srgbClr val="FF0000"/>
                        </a:solidFill>
                        <a:effectLst/>
                        <a:latin typeface="+mn-l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w="12700" cap="flat" cmpd="sng" algn="ctr">
                      <a:solidFill>
                        <a:srgbClr val="D2DA7A"/>
                      </a:solidFill>
                      <a:prstDash val="solid"/>
                      <a:round/>
                      <a:headEnd type="none" w="med" len="med"/>
                      <a:tailEnd type="none" w="med" len="med"/>
                    </a:lnT>
                    <a:lnB>
                      <a:noFill/>
                    </a:lnB>
                    <a:lnTlToBr>
                      <a:noFill/>
                    </a:lnTlToBr>
                    <a:lnBlToTr>
                      <a:noFill/>
                    </a:lnBlToTr>
                    <a:solidFill>
                      <a:schemeClr val="accent3">
                        <a:lumMod val="20000"/>
                        <a:lumOff val="80000"/>
                        <a:alpha val="23000"/>
                      </a:schemeClr>
                    </a:solidFill>
                  </a:tcPr>
                </a:tc>
                <a:extLst>
                  <a:ext uri="{0D108BD9-81ED-4DB2-BD59-A6C34878D82A}">
                    <a16:rowId xmlns:a16="http://schemas.microsoft.com/office/drawing/2014/main" val="1340234496"/>
                  </a:ext>
                </a:extLst>
              </a:tr>
              <a:tr h="818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40</a:t>
                      </a:r>
                      <a:endParaRPr kumimoji="0" lang="nb-NO" sz="1400" b="0" i="0" u="none" strike="noStrike" cap="none" normalizeH="0" baseline="0" dirty="0">
                        <a:ln>
                          <a:noFill/>
                        </a:ln>
                        <a:solidFill>
                          <a:srgbClr val="FF0000"/>
                        </a:solidFill>
                        <a:effectLst/>
                        <a:latin typeface="+mn-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1" i="0" u="none" strike="noStrike" cap="none" normalizeH="0" baseline="0" dirty="0">
                        <a:ln>
                          <a:noFill/>
                        </a:ln>
                        <a:solidFill>
                          <a:srgbClr val="FF0000"/>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3">
                        <a:lumMod val="40000"/>
                        <a:lumOff val="60000"/>
                      </a:schemeClr>
                    </a:solidFill>
                  </a:tcPr>
                </a:tc>
                <a:extLst>
                  <a:ext uri="{0D108BD9-81ED-4DB2-BD59-A6C34878D82A}">
                    <a16:rowId xmlns:a16="http://schemas.microsoft.com/office/drawing/2014/main" val="1351593310"/>
                  </a:ext>
                </a:extLst>
              </a:tr>
              <a:tr h="982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41</a:t>
                      </a:r>
                      <a:endParaRPr kumimoji="0" lang="nb-NO" sz="1400" b="0" i="0" u="none" strike="noStrike" cap="none" normalizeH="0" baseline="0" dirty="0">
                        <a:ln>
                          <a:noFill/>
                        </a:ln>
                        <a:solidFill>
                          <a:schemeClr val="tx1"/>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1" i="0" u="none" strike="noStrike" cap="none" normalizeH="0" baseline="0" dirty="0">
                        <a:ln>
                          <a:noFill/>
                        </a:ln>
                        <a:solidFill>
                          <a:schemeClr val="tx1"/>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3">
                        <a:lumMod val="20000"/>
                        <a:lumOff val="80000"/>
                        <a:alpha val="25000"/>
                      </a:schemeClr>
                    </a:solidFill>
                  </a:tcPr>
                </a:tc>
                <a:extLst>
                  <a:ext uri="{0D108BD9-81ED-4DB2-BD59-A6C34878D82A}">
                    <a16:rowId xmlns:a16="http://schemas.microsoft.com/office/drawing/2014/main" val="252797147"/>
                  </a:ext>
                </a:extLst>
              </a:tr>
              <a:tr h="1012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42</a:t>
                      </a:r>
                      <a:endParaRPr kumimoji="0" lang="nb-NO" sz="1400" b="0" i="0" u="none" strike="noStrike" cap="none" normalizeH="0" baseline="0" dirty="0">
                        <a:ln>
                          <a:noFill/>
                        </a:ln>
                        <a:solidFill>
                          <a:schemeClr val="tx1"/>
                        </a:solidFill>
                        <a:effectLst/>
                        <a:latin typeface="+mn-l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3">
                        <a:lumMod val="40000"/>
                        <a:lumOff val="60000"/>
                      </a:schemeClr>
                    </a:solidFill>
                  </a:tcPr>
                </a:tc>
                <a:extLst>
                  <a:ext uri="{0D108BD9-81ED-4DB2-BD59-A6C34878D82A}">
                    <a16:rowId xmlns:a16="http://schemas.microsoft.com/office/drawing/2014/main" val="1341221059"/>
                  </a:ext>
                </a:extLst>
              </a:tr>
              <a:tr h="10756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43</a:t>
                      </a: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20000"/>
                      </a:schemeClr>
                    </a:solidFill>
                  </a:tcPr>
                </a:tc>
                <a:extLst>
                  <a:ext uri="{0D108BD9-81ED-4DB2-BD59-A6C34878D82A}">
                    <a16:rowId xmlns:a16="http://schemas.microsoft.com/office/drawing/2014/main" val="641975861"/>
                  </a:ext>
                </a:extLst>
              </a:tr>
              <a:tr h="5963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44</a:t>
                      </a:r>
                    </a:p>
                  </a:txBody>
                  <a:tcPr marL="81287" marR="81287" marT="40635" marB="40635" horzOverflow="overflow">
                    <a:lnL w="12700" cap="flat" cmpd="sng" algn="ctr">
                      <a:solidFill>
                        <a:schemeClr val="bg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3">
                        <a:lumMod val="20000"/>
                        <a:lumOff val="80000"/>
                        <a:alpha val="20000"/>
                      </a:schemeClr>
                    </a:solidFill>
                  </a:tcPr>
                </a:tc>
                <a:extLst>
                  <a:ext uri="{0D108BD9-81ED-4DB2-BD59-A6C34878D82A}">
                    <a16:rowId xmlns:a16="http://schemas.microsoft.com/office/drawing/2014/main" val="1933791674"/>
                  </a:ext>
                </a:extLst>
              </a:tr>
            </a:tbl>
          </a:graphicData>
        </a:graphic>
      </p:graphicFrame>
      <p:pic>
        <p:nvPicPr>
          <p:cNvPr id="4098" name="Picture 2" descr="Planer for høsten - AstroMaria">
            <a:extLst>
              <a:ext uri="{FF2B5EF4-FFF2-40B4-BE49-F238E27FC236}">
                <a16:creationId xmlns:a16="http://schemas.microsoft.com/office/drawing/2014/main" id="{D9D7B05B-3C4C-A9A1-4820-39D07BBB72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2080" y="86151"/>
            <a:ext cx="1549239" cy="1033364"/>
          </a:xfrm>
          <a:prstGeom prst="rect">
            <a:avLst/>
          </a:prstGeom>
          <a:noFill/>
          <a:extLst>
            <a:ext uri="{909E8E84-426E-40DD-AFC4-6F175D3DCCD1}">
              <a14:hiddenFill xmlns:a14="http://schemas.microsoft.com/office/drawing/2010/main">
                <a:solidFill>
                  <a:srgbClr val="FFFFFF"/>
                </a:solidFill>
              </a14:hiddenFill>
            </a:ext>
          </a:extLst>
        </p:spPr>
      </p:pic>
      <p:pic>
        <p:nvPicPr>
          <p:cNvPr id="4" name="Bilde 3">
            <a:extLst>
              <a:ext uri="{FF2B5EF4-FFF2-40B4-BE49-F238E27FC236}">
                <a16:creationId xmlns:a16="http://schemas.microsoft.com/office/drawing/2014/main" id="{60BCE972-3AED-B1A0-AF2D-58F8B9822627}"/>
              </a:ext>
            </a:extLst>
          </p:cNvPr>
          <p:cNvPicPr>
            <a:picLocks noChangeAspect="1"/>
          </p:cNvPicPr>
          <p:nvPr/>
        </p:nvPicPr>
        <p:blipFill>
          <a:blip r:embed="rId5"/>
          <a:stretch>
            <a:fillRect/>
          </a:stretch>
        </p:blipFill>
        <p:spPr>
          <a:xfrm>
            <a:off x="122681" y="72612"/>
            <a:ext cx="1548518" cy="1030313"/>
          </a:xfrm>
          <a:prstGeom prst="rect">
            <a:avLst/>
          </a:prstGeom>
        </p:spPr>
      </p:pic>
      <p:sp>
        <p:nvSpPr>
          <p:cNvPr id="6" name="Plassholder for lysbildenummer 5">
            <a:extLst>
              <a:ext uri="{FF2B5EF4-FFF2-40B4-BE49-F238E27FC236}">
                <a16:creationId xmlns:a16="http://schemas.microsoft.com/office/drawing/2014/main" id="{020CFBC2-3A74-229F-BE06-3A81DD2B83A2}"/>
              </a:ext>
            </a:extLst>
          </p:cNvPr>
          <p:cNvSpPr>
            <a:spLocks noGrp="1"/>
          </p:cNvSpPr>
          <p:nvPr>
            <p:ph type="sldNum" sz="quarter" idx="12"/>
          </p:nvPr>
        </p:nvSpPr>
        <p:spPr>
          <a:xfrm>
            <a:off x="8446470" y="6406724"/>
            <a:ext cx="574849" cy="365125"/>
          </a:xfrm>
        </p:spPr>
        <p:txBody>
          <a:bodyPr/>
          <a:lstStyle/>
          <a:p>
            <a:pPr>
              <a:defRPr/>
            </a:pPr>
            <a:fld id="{17695755-AB53-4B1A-BD8C-98284F71CC2D}"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B8DEC2"/>
            </a:gs>
            <a:gs pos="35000">
              <a:srgbClr val="B8DEC2"/>
            </a:gs>
            <a:gs pos="78000">
              <a:srgbClr val="B8DEC2"/>
            </a:gs>
            <a:gs pos="100000">
              <a:srgbClr val="B8DEC2"/>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C5D572-F650-497E-8CE7-A5AC414DC38A}"/>
              </a:ext>
            </a:extLst>
          </p:cNvPr>
          <p:cNvSpPr>
            <a:spLocks noGrp="1"/>
          </p:cNvSpPr>
          <p:nvPr>
            <p:ph type="title"/>
          </p:nvPr>
        </p:nvSpPr>
        <p:spPr>
          <a:xfrm>
            <a:off x="251520" y="210404"/>
            <a:ext cx="8229600" cy="522312"/>
          </a:xfrm>
          <a:noFill/>
        </p:spPr>
        <p:txBody>
          <a:bodyPr/>
          <a:lstStyle/>
          <a:p>
            <a:r>
              <a:rPr lang="nn-NO" dirty="0"/>
              <a:t>Natur, miljø og teknologi del 2</a:t>
            </a:r>
          </a:p>
        </p:txBody>
      </p:sp>
      <p:sp>
        <p:nvSpPr>
          <p:cNvPr id="3" name="Rektangel 2">
            <a:extLst>
              <a:ext uri="{FF2B5EF4-FFF2-40B4-BE49-F238E27FC236}">
                <a16:creationId xmlns:a16="http://schemas.microsoft.com/office/drawing/2014/main" id="{4FA3D8B0-080B-B4D0-57DB-4123600499F3}"/>
              </a:ext>
            </a:extLst>
          </p:cNvPr>
          <p:cNvSpPr/>
          <p:nvPr/>
        </p:nvSpPr>
        <p:spPr>
          <a:xfrm>
            <a:off x="179512" y="3821028"/>
            <a:ext cx="4176464" cy="29912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n-NO" sz="1400" dirty="0"/>
              <a:t>«Den digitale praksisen til barnehagen skal bidra til leik, kreativitet og læring. Bruk av digitale verktøy i det pedagogiske arbeidet skal støtte opp om barna sine læreprosessar og bidra til å oppfylle rammeplanen sine føringar for eit rikt og allsidig læringsmiljø for alle barn. I samband med bruk av digitale verktøy skal personalet vere aktive saman med barna. Samtidig skal digitale verktøy brukast med omhug og ikkje dominere som arbeidsmåte. Barne­hagen skal utøve digital dømmekraft og bidra til at barna utviklar ei gryande etisk forståing knytt til digitale medium.»</a:t>
            </a:r>
          </a:p>
          <a:p>
            <a:r>
              <a:rPr lang="nn-NO" sz="1400" i="1" dirty="0"/>
              <a:t>Rammeplanen s.44 og 45</a:t>
            </a:r>
          </a:p>
        </p:txBody>
      </p:sp>
      <p:sp>
        <p:nvSpPr>
          <p:cNvPr id="4" name="Rektangel 3">
            <a:extLst>
              <a:ext uri="{FF2B5EF4-FFF2-40B4-BE49-F238E27FC236}">
                <a16:creationId xmlns:a16="http://schemas.microsoft.com/office/drawing/2014/main" id="{2A5AB954-FE4C-D5A4-78E9-51DDD62EBD80}"/>
              </a:ext>
            </a:extLst>
          </p:cNvPr>
          <p:cNvSpPr/>
          <p:nvPr/>
        </p:nvSpPr>
        <p:spPr>
          <a:xfrm>
            <a:off x="4473371" y="3821028"/>
            <a:ext cx="4392488" cy="29912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07000"/>
              </a:lnSpc>
              <a:spcAft>
                <a:spcPts val="800"/>
              </a:spcAft>
            </a:pPr>
            <a:r>
              <a:rPr lang="nn-NO" sz="1500" i="0" dirty="0">
                <a:effectLst/>
                <a:ea typeface="Calibri" panose="020F0502020204030204" pitchFamily="34" charset="0"/>
                <a:cs typeface="Times New Roman" panose="02020603050405020304" pitchFamily="18" charset="0"/>
              </a:rPr>
              <a:t>Kvifor er teknologi viktig i barnehagen? </a:t>
            </a:r>
          </a:p>
          <a:p>
            <a:pPr>
              <a:lnSpc>
                <a:spcPct val="107000"/>
              </a:lnSpc>
              <a:spcAft>
                <a:spcPts val="800"/>
              </a:spcAft>
            </a:pPr>
            <a:r>
              <a:rPr lang="nb-NO" sz="1500" i="0" dirty="0">
                <a:effectLst/>
                <a:ea typeface="Calibri" panose="020F0502020204030204" pitchFamily="34" charset="0"/>
                <a:cs typeface="Times New Roman" panose="02020603050405020304" pitchFamily="18" charset="0"/>
              </a:rPr>
              <a:t>Arbeide med teknologi i barnehagen er forankra i Rammeplanen</a:t>
            </a:r>
            <a:r>
              <a:rPr lang="nn-NO" sz="1500" i="0" dirty="0">
                <a:effectLst/>
                <a:ea typeface="Calibri" panose="020F0502020204030204" pitchFamily="34" charset="0"/>
                <a:cs typeface="Times New Roman" panose="02020603050405020304" pitchFamily="18" charset="0"/>
              </a:rPr>
              <a:t>. Å la barn få skapa noko er naturleg og skapar engasjement hjå dei.  Ved å leggja til rette for dette er barnehagen med på å leggja grunnlaget for kreativitet og skapande menneskjer for framtida.  Vidare er det viktig å bevisstgjera barn på kva for innverknad teknologien har på oss menneskjer og samfunnet vårt, og i kva grad teknologien me omgjev oss med har eit berekraftig livsløp. </a:t>
            </a:r>
          </a:p>
        </p:txBody>
      </p:sp>
      <p:sp>
        <p:nvSpPr>
          <p:cNvPr id="5" name="Rektangel 4">
            <a:extLst>
              <a:ext uri="{FF2B5EF4-FFF2-40B4-BE49-F238E27FC236}">
                <a16:creationId xmlns:a16="http://schemas.microsoft.com/office/drawing/2014/main" id="{68BA4E5A-CF0E-2617-6037-9E7DC0A46C7C}"/>
              </a:ext>
            </a:extLst>
          </p:cNvPr>
          <p:cNvSpPr/>
          <p:nvPr/>
        </p:nvSpPr>
        <p:spPr>
          <a:xfrm>
            <a:off x="5364088" y="2015716"/>
            <a:ext cx="2844814" cy="17144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n-NO" sz="1400" i="0" dirty="0"/>
              <a:t>I barnehagen jobbar me med teknologi gjennom digitale verkty som til dømes nettbrett og smartboard.  To av avdelingane har smartboard, på stor barns avdeling vert denne nytta til dagtavler, film, dokumentarar, </a:t>
            </a:r>
            <a:r>
              <a:rPr lang="nn-NO" sz="1400" i="0" dirty="0" err="1"/>
              <a:t>Salaby</a:t>
            </a:r>
            <a:r>
              <a:rPr lang="nn-NO" sz="1400" i="0" dirty="0"/>
              <a:t> mm.</a:t>
            </a:r>
          </a:p>
        </p:txBody>
      </p:sp>
      <p:sp>
        <p:nvSpPr>
          <p:cNvPr id="6" name="Rektangel 5">
            <a:extLst>
              <a:ext uri="{FF2B5EF4-FFF2-40B4-BE49-F238E27FC236}">
                <a16:creationId xmlns:a16="http://schemas.microsoft.com/office/drawing/2014/main" id="{530AC0D0-F781-353D-AF15-782B71838DFA}"/>
              </a:ext>
            </a:extLst>
          </p:cNvPr>
          <p:cNvSpPr/>
          <p:nvPr/>
        </p:nvSpPr>
        <p:spPr>
          <a:xfrm>
            <a:off x="172412" y="868112"/>
            <a:ext cx="4752528" cy="2862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n-NO" sz="1500" i="0" dirty="0">
                <a:solidFill>
                  <a:schemeClr val="tx1"/>
                </a:solidFill>
                <a:effectLst/>
                <a:cs typeface="Calibri" panose="020F0502020204030204" pitchFamily="34" charset="0"/>
              </a:rPr>
              <a:t>Salaby er eit digitalt læringsunivers for barnehagar. På Salaby.no finn du ei mengde ressursar. Salaby redaksjonen utgjer eit kreativt miljø i Gyldendal. Her jobbar pedagogar, designarar, illustratørar, programmerarar og tekstforfattarar tett saman for å nå </a:t>
            </a:r>
            <a:r>
              <a:rPr lang="nn-NO" sz="1500" i="0" dirty="0">
                <a:solidFill>
                  <a:schemeClr val="tx1"/>
                </a:solidFill>
                <a:cs typeface="Calibri" panose="020F0502020204030204" pitchFamily="34" charset="0"/>
              </a:rPr>
              <a:t>ein</a:t>
            </a:r>
            <a:r>
              <a:rPr lang="nn-NO" sz="1500" i="0" dirty="0">
                <a:solidFill>
                  <a:schemeClr val="tx1"/>
                </a:solidFill>
                <a:effectLst/>
                <a:cs typeface="Calibri" panose="020F0502020204030204" pitchFamily="34" charset="0"/>
              </a:rPr>
              <a:t> felles målsetjing om at læring skal vera kjekt.  Alt innhald i Salaby støttar rammeplanen for barnehagen. Gjennom aktivitetar, filmar, spel og oppgåver blir barnehagebarna tekne med inn i eit univers som er utvikla i djup.  Ved å vektleggje bruk av humor, varme og meistringskjensle skaper Salaby begeistring hjå </a:t>
            </a:r>
            <a:r>
              <a:rPr lang="nn-NO" sz="1500" i="0" dirty="0">
                <a:solidFill>
                  <a:schemeClr val="tx1"/>
                </a:solidFill>
                <a:cs typeface="Calibri" panose="020F0502020204030204" pitchFamily="34" charset="0"/>
              </a:rPr>
              <a:t>barn og vaksne </a:t>
            </a:r>
            <a:r>
              <a:rPr lang="nn-NO" sz="1500" i="0" dirty="0">
                <a:solidFill>
                  <a:schemeClr val="tx1"/>
                </a:solidFill>
                <a:effectLst/>
                <a:cs typeface="Calibri" panose="020F0502020204030204" pitchFamily="34" charset="0"/>
              </a:rPr>
              <a:t>over heile landet.</a:t>
            </a:r>
            <a:endParaRPr lang="nn-NO" sz="1500" dirty="0">
              <a:solidFill>
                <a:schemeClr val="tx1"/>
              </a:solidFill>
              <a:cs typeface="Calibri" panose="020F0502020204030204" pitchFamily="34" charset="0"/>
            </a:endParaRPr>
          </a:p>
        </p:txBody>
      </p:sp>
      <p:pic>
        <p:nvPicPr>
          <p:cNvPr id="8" name="Picture 2" descr="Salaby DEV">
            <a:extLst>
              <a:ext uri="{FF2B5EF4-FFF2-40B4-BE49-F238E27FC236}">
                <a16:creationId xmlns:a16="http://schemas.microsoft.com/office/drawing/2014/main" id="{767CE860-F72F-8E66-3C08-050FF942C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8092" y="0"/>
            <a:ext cx="2080810" cy="1969338"/>
          </a:xfrm>
          <a:prstGeom prst="rect">
            <a:avLst/>
          </a:prstGeom>
          <a:noFill/>
          <a:extLst>
            <a:ext uri="{909E8E84-426E-40DD-AFC4-6F175D3DCCD1}">
              <a14:hiddenFill xmlns:a14="http://schemas.microsoft.com/office/drawing/2010/main">
                <a:solidFill>
                  <a:srgbClr val="FFFFFF"/>
                </a:solidFill>
              </a14:hiddenFill>
            </a:ext>
          </a:extLst>
        </p:spPr>
      </p:pic>
      <p:sp>
        <p:nvSpPr>
          <p:cNvPr id="9" name="Plassholder for lysbildenummer 8">
            <a:extLst>
              <a:ext uri="{FF2B5EF4-FFF2-40B4-BE49-F238E27FC236}">
                <a16:creationId xmlns:a16="http://schemas.microsoft.com/office/drawing/2014/main" id="{FFE53A98-6AEB-DDBA-1E5F-3CFDC18FABA2}"/>
              </a:ext>
            </a:extLst>
          </p:cNvPr>
          <p:cNvSpPr>
            <a:spLocks noGrp="1"/>
          </p:cNvSpPr>
          <p:nvPr>
            <p:ph type="sldNum" sz="quarter" idx="12"/>
          </p:nvPr>
        </p:nvSpPr>
        <p:spPr>
          <a:xfrm>
            <a:off x="8230527" y="6381328"/>
            <a:ext cx="502841" cy="365125"/>
          </a:xfrm>
        </p:spPr>
        <p:txBody>
          <a:bodyPr/>
          <a:lstStyle/>
          <a:p>
            <a:pPr>
              <a:defRPr/>
            </a:pPr>
            <a:fld id="{17695755-AB53-4B1A-BD8C-98284F71CC2D}" type="slidenum">
              <a:rPr lang="en-US" smtClean="0"/>
              <a:pPr>
                <a:defRPr/>
              </a:pPr>
              <a:t>21</a:t>
            </a:fld>
            <a:endParaRPr lang="en-US" dirty="0"/>
          </a:p>
        </p:txBody>
      </p:sp>
    </p:spTree>
    <p:extLst>
      <p:ext uri="{BB962C8B-B14F-4D97-AF65-F5344CB8AC3E}">
        <p14:creationId xmlns:p14="http://schemas.microsoft.com/office/powerpoint/2010/main" val="408399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508" name="Tittel 1"/>
          <p:cNvSpPr>
            <a:spLocks noGrp="1"/>
          </p:cNvSpPr>
          <p:nvPr>
            <p:ph type="title"/>
          </p:nvPr>
        </p:nvSpPr>
        <p:spPr>
          <a:xfrm>
            <a:off x="1526002" y="189214"/>
            <a:ext cx="3683000" cy="990600"/>
          </a:xfrm>
        </p:spPr>
        <p:txBody>
          <a:bodyPr/>
          <a:lstStyle/>
          <a:p>
            <a:r>
              <a:rPr lang="nb-NO" altLang="nb-NO" dirty="0"/>
              <a:t>November 2023</a:t>
            </a:r>
          </a:p>
        </p:txBody>
      </p:sp>
      <p:graphicFrame>
        <p:nvGraphicFramePr>
          <p:cNvPr id="21561" name="Group 57"/>
          <p:cNvGraphicFramePr>
            <a:graphicFrameLocks noGrp="1"/>
          </p:cNvGraphicFramePr>
          <p:nvPr>
            <p:extLst>
              <p:ext uri="{D42A27DB-BD31-4B8C-83A1-F6EECF244321}">
                <p14:modId xmlns:p14="http://schemas.microsoft.com/office/powerpoint/2010/main" val="898520360"/>
              </p:ext>
            </p:extLst>
          </p:nvPr>
        </p:nvGraphicFramePr>
        <p:xfrm>
          <a:off x="776063" y="1327069"/>
          <a:ext cx="8224910" cy="5289677"/>
        </p:xfrm>
        <a:graphic>
          <a:graphicData uri="http://schemas.openxmlformats.org/drawingml/2006/table">
            <a:tbl>
              <a:tblPr/>
              <a:tblGrid>
                <a:gridCol w="1191264">
                  <a:extLst>
                    <a:ext uri="{9D8B030D-6E8A-4147-A177-3AD203B41FA5}">
                      <a16:colId xmlns:a16="http://schemas.microsoft.com/office/drawing/2014/main" val="20000"/>
                    </a:ext>
                  </a:extLst>
                </a:gridCol>
                <a:gridCol w="1181282">
                  <a:extLst>
                    <a:ext uri="{9D8B030D-6E8A-4147-A177-3AD203B41FA5}">
                      <a16:colId xmlns:a16="http://schemas.microsoft.com/office/drawing/2014/main" val="20001"/>
                    </a:ext>
                  </a:extLst>
                </a:gridCol>
                <a:gridCol w="1153055">
                  <a:extLst>
                    <a:ext uri="{9D8B030D-6E8A-4147-A177-3AD203B41FA5}">
                      <a16:colId xmlns:a16="http://schemas.microsoft.com/office/drawing/2014/main" val="20002"/>
                    </a:ext>
                  </a:extLst>
                </a:gridCol>
                <a:gridCol w="1070535">
                  <a:extLst>
                    <a:ext uri="{9D8B030D-6E8A-4147-A177-3AD203B41FA5}">
                      <a16:colId xmlns:a16="http://schemas.microsoft.com/office/drawing/2014/main" val="20003"/>
                    </a:ext>
                  </a:extLst>
                </a:gridCol>
                <a:gridCol w="1399779">
                  <a:extLst>
                    <a:ext uri="{9D8B030D-6E8A-4147-A177-3AD203B41FA5}">
                      <a16:colId xmlns:a16="http://schemas.microsoft.com/office/drawing/2014/main" val="20004"/>
                    </a:ext>
                  </a:extLst>
                </a:gridCol>
                <a:gridCol w="1055288">
                  <a:extLst>
                    <a:ext uri="{9D8B030D-6E8A-4147-A177-3AD203B41FA5}">
                      <a16:colId xmlns:a16="http://schemas.microsoft.com/office/drawing/2014/main" val="20005"/>
                    </a:ext>
                  </a:extLst>
                </a:gridCol>
                <a:gridCol w="1173707">
                  <a:extLst>
                    <a:ext uri="{9D8B030D-6E8A-4147-A177-3AD203B41FA5}">
                      <a16:colId xmlns:a16="http://schemas.microsoft.com/office/drawing/2014/main" val="20006"/>
                    </a:ext>
                  </a:extLst>
                </a:gridCol>
              </a:tblGrid>
              <a:tr h="3582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a:cs typeface="Arial" pitchFamily="34" charset="0"/>
                        </a:rPr>
                        <a:t>Måndag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37" marB="40637"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a:cs typeface="Arial" pitchFamily="34" charset="0"/>
                        </a:rPr>
                        <a:t>Tysdag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37" marB="40637"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Onsdag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37" marB="40637"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Torsdag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37" marB="40637"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Fredag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37" marB="40637"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a:cs typeface="Arial" pitchFamily="34" charset="0"/>
                        </a:rPr>
                        <a:t>Laurdag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37" marB="40637"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a:cs typeface="Arial" pitchFamily="34" charset="0"/>
                        </a:rPr>
                        <a:t>Sundag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37" marB="40637"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78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0" marR="81280" marT="40637" marB="40637" horzOverflow="overflow">
                    <a:lnL>
                      <a:noFill/>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endParaRPr lang="nb-NO" sz="1400" b="1" dirty="0"/>
                    </a:p>
                  </a:txBody>
                  <a:tcPr marL="81280" marR="81280" marT="40637" marB="406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r>
                        <a:rPr lang="nb-NO" sz="1400" b="1" dirty="0"/>
                        <a:t>1.</a:t>
                      </a:r>
                    </a:p>
                  </a:txBody>
                  <a:tcPr marL="81280" marR="81280" marT="40637" marB="406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a:t>
                      </a:r>
                    </a:p>
                  </a:txBody>
                  <a:tcPr marL="81280" marR="81280" marT="40637" marB="406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3.</a:t>
                      </a:r>
                      <a:r>
                        <a:rPr kumimoji="0" lang="nb-NO" sz="1400" b="1" i="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kern="1200" dirty="0" err="1">
                          <a:solidFill>
                            <a:schemeClr val="tx1"/>
                          </a:solidFill>
                          <a:effectLst/>
                          <a:latin typeface="+mn-lt"/>
                          <a:ea typeface="+mn-ea"/>
                          <a:cs typeface="+mn-cs"/>
                        </a:rPr>
                        <a:t>Mäbel</a:t>
                      </a:r>
                      <a:r>
                        <a:rPr kumimoji="0" lang="nb-NO" sz="1400" b="0" i="0" kern="1200" dirty="0">
                          <a:solidFill>
                            <a:schemeClr val="tx1"/>
                          </a:solidFill>
                          <a:effectLst/>
                          <a:latin typeface="+mn-lt"/>
                          <a:ea typeface="+mn-ea"/>
                          <a:cs typeface="+mn-cs"/>
                        </a:rPr>
                        <a:t> 3 år</a:t>
                      </a:r>
                      <a:endParaRPr kumimoji="0" lang="nb-NO" sz="1400" b="0" i="0" u="none" strike="noStrike" cap="none" normalizeH="0" baseline="0" dirty="0">
                        <a:ln>
                          <a:noFill/>
                        </a:ln>
                        <a:solidFill>
                          <a:schemeClr val="tx1"/>
                        </a:solidFill>
                        <a:effectLst/>
                        <a:latin typeface="Gill Sans MT"/>
                        <a:cs typeface="Arial" pitchFamily="34" charset="0"/>
                      </a:endParaRPr>
                    </a:p>
                  </a:txBody>
                  <a:tcPr marL="81280" marR="81280" marT="40637" marB="406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4.</a:t>
                      </a:r>
                    </a:p>
                  </a:txBody>
                  <a:tcPr marL="81280" marR="81280" marT="40637" marB="406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5.</a:t>
                      </a:r>
                    </a:p>
                  </a:txBody>
                  <a:tcPr marL="81280" marR="81280" marT="40637" marB="40637" horzOverflow="overflow">
                    <a:lnL w="12700" cap="flat" cmpd="sng" algn="ctr">
                      <a:solidFill>
                        <a:schemeClr val="bg1"/>
                      </a:solidFill>
                      <a:prstDash val="solid"/>
                      <a:round/>
                      <a:headEnd type="none" w="med" len="med"/>
                      <a:tailEnd type="none" w="med" len="med"/>
                    </a:lnL>
                    <a:lnR>
                      <a:noFill/>
                    </a:lnR>
                    <a:lnT w="12700" cap="flat" cmpd="sng" algn="ctr">
                      <a:solidFill>
                        <a:srgbClr val="D2DA7A"/>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0170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6.</a:t>
                      </a:r>
                    </a:p>
                  </a:txBody>
                  <a:tcPr marL="81280" marR="81280" marT="40637" marB="40637"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7.</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0" marR="81280" marT="40637" marB="406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8.</a:t>
                      </a:r>
                    </a:p>
                  </a:txBody>
                  <a:tcPr marL="81280" marR="81280" marT="40637" marB="406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9.</a:t>
                      </a:r>
                    </a:p>
                  </a:txBody>
                  <a:tcPr marL="81280" marR="81280" marT="40637" marB="406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300" b="1" i="0" u="none" strike="noStrike" cap="none" normalizeH="0" baseline="0" dirty="0">
                          <a:ln>
                            <a:noFill/>
                          </a:ln>
                          <a:solidFill>
                            <a:srgbClr val="0033CC"/>
                          </a:solidFill>
                          <a:effectLst/>
                          <a:latin typeface="+mn-lt"/>
                          <a:cs typeface="Arial" pitchFamily="34" charset="0"/>
                        </a:rPr>
                        <a:t>Planleggingsdag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300" b="1" i="0" u="none" strike="noStrike" cap="none" normalizeH="0" baseline="0" dirty="0">
                          <a:ln>
                            <a:noFill/>
                          </a:ln>
                          <a:solidFill>
                            <a:srgbClr val="0033CC"/>
                          </a:solidFill>
                          <a:effectLst/>
                          <a:latin typeface="+mn-lt"/>
                          <a:cs typeface="Arial" pitchFamily="34" charset="0"/>
                        </a:rPr>
                        <a:t>Barnehagen stengt</a:t>
                      </a:r>
                      <a:endParaRPr kumimoji="0" lang="nb-NO" sz="1300" b="1" i="0" u="none" strike="noStrike" cap="none" normalizeH="0" baseline="0" dirty="0">
                        <a:ln>
                          <a:noFill/>
                        </a:ln>
                        <a:solidFill>
                          <a:schemeClr val="tx1"/>
                        </a:solidFill>
                        <a:effectLst/>
                        <a:latin typeface="Gill Sans MT"/>
                        <a:cs typeface="Arial" pitchFamily="34" charset="0"/>
                      </a:endParaRPr>
                    </a:p>
                  </a:txBody>
                  <a:tcPr marL="81280" marR="81280" marT="40637" marB="406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11.</a:t>
                      </a:r>
                    </a:p>
                  </a:txBody>
                  <a:tcPr marL="81280" marR="81280" marT="40637" marB="406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12.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600" b="1" i="0" u="none" strike="noStrike" cap="none" normalizeH="0" baseline="0" dirty="0">
                        <a:ln>
                          <a:noFill/>
                        </a:ln>
                        <a:solidFill>
                          <a:schemeClr val="tx1"/>
                        </a:solidFill>
                        <a:effectLst/>
                        <a:latin typeface="Gill Sans MT"/>
                        <a:cs typeface="Arial" pitchFamily="34" charset="0"/>
                      </a:endParaRPr>
                    </a:p>
                  </a:txBody>
                  <a:tcPr marL="81280" marR="81280" marT="40637" marB="40637"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2">
                        <a:lumMod val="75000"/>
                        <a:alpha val="13000"/>
                      </a:schemeClr>
                    </a:solidFill>
                  </a:tcPr>
                </a:tc>
                <a:extLst>
                  <a:ext uri="{0D108BD9-81ED-4DB2-BD59-A6C34878D82A}">
                    <a16:rowId xmlns:a16="http://schemas.microsoft.com/office/drawing/2014/main" val="10002"/>
                  </a:ext>
                </a:extLst>
              </a:tr>
              <a:tr h="10246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13.</a:t>
                      </a:r>
                      <a:r>
                        <a:rPr kumimoji="0" lang="nb-NO" sz="1400" b="1" i="0" u="none" strike="noStrike" cap="none" normalizeH="0" baseline="0" dirty="0">
                          <a:ln>
                            <a:noFill/>
                          </a:ln>
                          <a:solidFill>
                            <a:srgbClr val="0033CC"/>
                          </a:solidFill>
                          <a:effectLst/>
                          <a:latin typeface="+mn-lt"/>
                          <a:cs typeface="Arial" pitchFamily="34" charset="0"/>
                        </a:rPr>
                        <a:t> </a:t>
                      </a:r>
                      <a:endParaRPr kumimoji="0" lang="nb-NO" sz="1200" b="1" i="0" u="none" strike="noStrike" cap="none" normalizeH="0" baseline="0" dirty="0">
                        <a:ln>
                          <a:noFill/>
                        </a:ln>
                        <a:solidFill>
                          <a:srgbClr val="0033CC"/>
                        </a:solidFill>
                        <a:effectLst/>
                        <a:latin typeface="+mn-lt"/>
                        <a:cs typeface="Arial" pitchFamily="34" charset="0"/>
                      </a:endParaRPr>
                    </a:p>
                  </a:txBody>
                  <a:tcPr marL="81280" marR="81280" marT="40637" marB="40637"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14.</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0" marR="81280" marT="40637" marB="406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15.</a:t>
                      </a:r>
                    </a:p>
                  </a:txBody>
                  <a:tcPr marL="81280" marR="81280" marT="40637" marB="406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16.</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0" marR="81280" marT="40637" marB="406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17.</a:t>
                      </a:r>
                    </a:p>
                  </a:txBody>
                  <a:tcPr marL="81280" marR="81280" marT="40637" marB="406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18.</a:t>
                      </a:r>
                    </a:p>
                  </a:txBody>
                  <a:tcPr marL="81280" marR="81280" marT="40637" marB="406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19.</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chemeClr val="tx1"/>
                          </a:solidFill>
                          <a:effectLst/>
                          <a:latin typeface="+mn-lt"/>
                          <a:cs typeface="Arial" pitchFamily="34" charset="0"/>
                        </a:rPr>
                        <a:t>Kari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chemeClr val="tx1"/>
                          </a:solidFill>
                          <a:effectLst/>
                          <a:latin typeface="+mn-lt"/>
                          <a:cs typeface="Arial" pitchFamily="34" charset="0"/>
                        </a:rPr>
                        <a:t>3 år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rgbClr val="FF0000"/>
                        </a:solidFill>
                        <a:effectLst/>
                        <a:latin typeface="Gill Sans MT"/>
                        <a:cs typeface="Arial" pitchFamily="34" charset="0"/>
                      </a:endParaRPr>
                    </a:p>
                  </a:txBody>
                  <a:tcPr marL="81280" marR="81280" marT="40637" marB="40637"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3"/>
                  </a:ext>
                </a:extLst>
              </a:tr>
              <a:tr h="10473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20.</a:t>
                      </a:r>
                    </a:p>
                  </a:txBody>
                  <a:tcPr marL="81280" marR="81280" marT="40637" marB="40637"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21.</a:t>
                      </a:r>
                    </a:p>
                  </a:txBody>
                  <a:tcPr marL="81280" marR="81280" marT="40637" marB="406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22.</a:t>
                      </a:r>
                    </a:p>
                  </a:txBody>
                  <a:tcPr marL="81280" marR="81280" marT="40637" marB="406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0" marR="81280" marT="40637" marB="406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24.</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a:cs typeface="Arial" pitchFamily="34" charset="0"/>
                      </a:endParaRPr>
                    </a:p>
                  </a:txBody>
                  <a:tcPr marL="81280" marR="81280" marT="40637" marB="406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a:cs typeface="Arial" pitchFamily="34" charset="0"/>
                        </a:rPr>
                        <a:t>Helene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a:cs typeface="Arial" pitchFamily="34" charset="0"/>
                        </a:rPr>
                        <a:t>1 år</a:t>
                      </a:r>
                    </a:p>
                  </a:txBody>
                  <a:tcPr marL="81280" marR="81280" marT="40637" marB="406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26.</a:t>
                      </a:r>
                      <a:endParaRPr kumimoji="0" lang="nb-NO" sz="1000" b="0" i="0" u="none" strike="noStrike" cap="none" normalizeH="0" baseline="0" dirty="0">
                        <a:ln>
                          <a:noFill/>
                        </a:ln>
                        <a:solidFill>
                          <a:srgbClr val="FF0000"/>
                        </a:solidFill>
                        <a:effectLst/>
                        <a:latin typeface="Gill Sans MT"/>
                        <a:cs typeface="Arial" pitchFamily="34" charset="0"/>
                      </a:endParaRPr>
                    </a:p>
                    <a:p>
                      <a:pPr marL="419100" marR="0" lvl="0" indent="-419100" algn="r" defTabSz="914400" rtl="0" eaLnBrk="1" fontAlgn="base" latinLnBrk="0" hangingPunct="1">
                        <a:lnSpc>
                          <a:spcPct val="100000"/>
                        </a:lnSpc>
                        <a:spcBef>
                          <a:spcPct val="20000"/>
                        </a:spcBef>
                        <a:spcAft>
                          <a:spcPct val="0"/>
                        </a:spcAft>
                        <a:buClrTx/>
                        <a:buSzTx/>
                        <a:buFontTx/>
                        <a:buNone/>
                        <a:tabLst/>
                      </a:pPr>
                      <a:endParaRPr kumimoji="0" lang="nb-NO" sz="1000" b="0" i="0" u="none" strike="noStrike" cap="none" normalizeH="0" baseline="0" dirty="0">
                        <a:ln>
                          <a:noFill/>
                        </a:ln>
                        <a:solidFill>
                          <a:srgbClr val="FF0000"/>
                        </a:solidFill>
                        <a:effectLst/>
                        <a:latin typeface="Gill Sans MT"/>
                        <a:cs typeface="Arial" pitchFamily="34" charset="0"/>
                      </a:endParaRPr>
                    </a:p>
                  </a:txBody>
                  <a:tcPr marL="81280" marR="81280" marT="40637" marB="40637"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2">
                        <a:lumMod val="75000"/>
                        <a:alpha val="20000"/>
                      </a:schemeClr>
                    </a:solidFill>
                  </a:tcPr>
                </a:tc>
                <a:extLst>
                  <a:ext uri="{0D108BD9-81ED-4DB2-BD59-A6C34878D82A}">
                    <a16:rowId xmlns:a16="http://schemas.microsoft.com/office/drawing/2014/main" val="10004"/>
                  </a:ext>
                </a:extLst>
              </a:tr>
              <a:tr h="9976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27.</a:t>
                      </a:r>
                    </a:p>
                  </a:txBody>
                  <a:tcPr marL="81280" marR="81280" marT="40637" marB="40637" horzOverflow="overflow">
                    <a:lnL>
                      <a:noFill/>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a:cs typeface="Arial" pitchFamily="34" charset="0"/>
                        </a:rPr>
                        <a:t>Personalmøte</a:t>
                      </a:r>
                    </a:p>
                  </a:txBody>
                  <a:tcPr marL="81280" marR="81280" marT="40637" marB="406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29.</a:t>
                      </a:r>
                    </a:p>
                  </a:txBody>
                  <a:tcPr marL="81280" marR="81280" marT="40637" marB="406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30.</a:t>
                      </a:r>
                    </a:p>
                  </a:txBody>
                  <a:tcPr marL="81280" marR="81280" marT="40637" marB="406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0" marR="81280" marT="40637" marB="406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0" marR="81280" marT="40637" marB="406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rgbClr val="FF0000"/>
                        </a:solidFill>
                        <a:effectLst/>
                        <a:latin typeface="Gill Sans MT"/>
                        <a:cs typeface="Arial" pitchFamily="34" charset="0"/>
                      </a:endParaRPr>
                    </a:p>
                  </a:txBody>
                  <a:tcPr marL="81280" marR="81280" marT="40637" marB="40637" horzOverflow="overflow">
                    <a:lnL w="12700"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8" name="Picture 2" descr="Ballonger Fargerike Bursdag - Gratis bilde på Pixabay">
            <a:extLst>
              <a:ext uri="{FF2B5EF4-FFF2-40B4-BE49-F238E27FC236}">
                <a16:creationId xmlns:a16="http://schemas.microsoft.com/office/drawing/2014/main" id="{8D00D60E-6090-4AC5-B6C8-22BC8D988C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9775" y="3559748"/>
            <a:ext cx="388725" cy="7647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l 2">
            <a:extLst>
              <a:ext uri="{FF2B5EF4-FFF2-40B4-BE49-F238E27FC236}">
                <a16:creationId xmlns:a16="http://schemas.microsoft.com/office/drawing/2014/main" id="{C29E1113-77B4-47D0-8726-E53E3CFE3454}"/>
              </a:ext>
            </a:extLst>
          </p:cNvPr>
          <p:cNvGraphicFramePr>
            <a:graphicFrameLocks noGrp="1"/>
          </p:cNvGraphicFramePr>
          <p:nvPr>
            <p:extLst>
              <p:ext uri="{D42A27DB-BD31-4B8C-83A1-F6EECF244321}">
                <p14:modId xmlns:p14="http://schemas.microsoft.com/office/powerpoint/2010/main" val="3463799620"/>
              </p:ext>
            </p:extLst>
          </p:nvPr>
        </p:nvGraphicFramePr>
        <p:xfrm>
          <a:off x="35496" y="1327069"/>
          <a:ext cx="720080" cy="5470040"/>
        </p:xfrm>
        <a:graphic>
          <a:graphicData uri="http://schemas.openxmlformats.org/drawingml/2006/table">
            <a:tbl>
              <a:tblPr/>
              <a:tblGrid>
                <a:gridCol w="720080">
                  <a:extLst>
                    <a:ext uri="{9D8B030D-6E8A-4147-A177-3AD203B41FA5}">
                      <a16:colId xmlns:a16="http://schemas.microsoft.com/office/drawing/2014/main" val="3641990744"/>
                    </a:ext>
                  </a:extLst>
                </a:gridCol>
              </a:tblGrid>
              <a:tr h="3375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Veke</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7" marR="81287" marT="40635" marB="40635"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ECF1F5"/>
                    </a:solidFill>
                  </a:tcPr>
                </a:tc>
                <a:extLst>
                  <a:ext uri="{0D108BD9-81ED-4DB2-BD59-A6C34878D82A}">
                    <a16:rowId xmlns:a16="http://schemas.microsoft.com/office/drawing/2014/main" val="2235412269"/>
                  </a:ext>
                </a:extLst>
              </a:tr>
              <a:tr h="8282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44</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w="12700" cap="flat" cmpd="sng" algn="ctr">
                      <a:solidFill>
                        <a:srgbClr val="D2DA7A"/>
                      </a:solidFill>
                      <a:prstDash val="solid"/>
                      <a:round/>
                      <a:headEnd type="none" w="med" len="med"/>
                      <a:tailEnd type="none" w="med" len="med"/>
                    </a:lnT>
                    <a:lnB>
                      <a:noFill/>
                    </a:lnB>
                    <a:lnTlToBr>
                      <a:noFill/>
                    </a:lnTlToBr>
                    <a:lnBlToTr>
                      <a:noFill/>
                    </a:lnBlToTr>
                    <a:solidFill>
                      <a:schemeClr val="bg1">
                        <a:alpha val="23000"/>
                      </a:schemeClr>
                    </a:solidFill>
                  </a:tcPr>
                </a:tc>
                <a:extLst>
                  <a:ext uri="{0D108BD9-81ED-4DB2-BD59-A6C34878D82A}">
                    <a16:rowId xmlns:a16="http://schemas.microsoft.com/office/drawing/2014/main" val="2793554160"/>
                  </a:ext>
                </a:extLst>
              </a:tr>
              <a:tr h="9759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45</a:t>
                      </a:r>
                      <a:endParaRPr kumimoji="0" lang="nb-NO" sz="1400" b="0" i="0" u="none" strike="noStrike" cap="none" normalizeH="0" baseline="0" dirty="0">
                        <a:ln>
                          <a:noFill/>
                        </a:ln>
                        <a:solidFill>
                          <a:srgbClr val="FF0000"/>
                        </a:solidFill>
                        <a:effectLst/>
                        <a:latin typeface="+mn-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1" i="0" u="none" strike="noStrike" cap="none" normalizeH="0" baseline="0" dirty="0">
                        <a:ln>
                          <a:noFill/>
                        </a:ln>
                        <a:solidFill>
                          <a:srgbClr val="FF0000"/>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2">
                        <a:lumMod val="20000"/>
                        <a:lumOff val="80000"/>
                      </a:schemeClr>
                    </a:solidFill>
                  </a:tcPr>
                </a:tc>
                <a:extLst>
                  <a:ext uri="{0D108BD9-81ED-4DB2-BD59-A6C34878D82A}">
                    <a16:rowId xmlns:a16="http://schemas.microsoft.com/office/drawing/2014/main" val="3005068873"/>
                  </a:ext>
                </a:extLst>
              </a:tr>
              <a:tr h="11122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46</a:t>
                      </a:r>
                      <a:endParaRPr kumimoji="0" lang="nb-NO" sz="1400" b="0" i="0" u="none" strike="noStrike" cap="none" normalizeH="0" baseline="0" dirty="0">
                        <a:ln>
                          <a:noFill/>
                        </a:ln>
                        <a:solidFill>
                          <a:schemeClr val="tx1"/>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1" i="0" u="none" strike="noStrike" cap="none" normalizeH="0" baseline="0" dirty="0">
                        <a:ln>
                          <a:noFill/>
                        </a:ln>
                        <a:solidFill>
                          <a:schemeClr val="tx1"/>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bg1">
                        <a:alpha val="25000"/>
                      </a:schemeClr>
                    </a:solidFill>
                  </a:tcPr>
                </a:tc>
                <a:extLst>
                  <a:ext uri="{0D108BD9-81ED-4DB2-BD59-A6C34878D82A}">
                    <a16:rowId xmlns:a16="http://schemas.microsoft.com/office/drawing/2014/main" val="718991398"/>
                  </a:ext>
                </a:extLst>
              </a:tr>
              <a:tr h="1008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47</a:t>
                      </a:r>
                      <a:endParaRPr kumimoji="0" lang="nb-NO" sz="1400" b="0" i="0" u="none" strike="noStrike" cap="none" normalizeH="0" baseline="0" dirty="0">
                        <a:ln>
                          <a:noFill/>
                        </a:ln>
                        <a:solidFill>
                          <a:schemeClr val="tx1"/>
                        </a:solidFill>
                        <a:effectLst/>
                        <a:latin typeface="+mn-l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2">
                        <a:lumMod val="20000"/>
                        <a:lumOff val="80000"/>
                      </a:schemeClr>
                    </a:solidFill>
                  </a:tcPr>
                </a:tc>
                <a:extLst>
                  <a:ext uri="{0D108BD9-81ED-4DB2-BD59-A6C34878D82A}">
                    <a16:rowId xmlns:a16="http://schemas.microsoft.com/office/drawing/2014/main" val="97154007"/>
                  </a:ext>
                </a:extLst>
              </a:tr>
              <a:tr h="12078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48</a:t>
                      </a: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alpha val="20000"/>
                      </a:schemeClr>
                    </a:solidFill>
                  </a:tcPr>
                </a:tc>
                <a:extLst>
                  <a:ext uri="{0D108BD9-81ED-4DB2-BD59-A6C34878D82A}">
                    <a16:rowId xmlns:a16="http://schemas.microsoft.com/office/drawing/2014/main" val="1382903893"/>
                  </a:ext>
                </a:extLst>
              </a:tr>
            </a:tbl>
          </a:graphicData>
        </a:graphic>
      </p:graphicFrame>
      <p:sp>
        <p:nvSpPr>
          <p:cNvPr id="5" name="Plassholder for lysbildenummer 4">
            <a:extLst>
              <a:ext uri="{FF2B5EF4-FFF2-40B4-BE49-F238E27FC236}">
                <a16:creationId xmlns:a16="http://schemas.microsoft.com/office/drawing/2014/main" id="{3E5EB70A-F547-9B9C-EB9F-1A3CE114E625}"/>
              </a:ext>
            </a:extLst>
          </p:cNvPr>
          <p:cNvSpPr>
            <a:spLocks noGrp="1"/>
          </p:cNvSpPr>
          <p:nvPr>
            <p:ph type="sldNum" sz="quarter" idx="12"/>
          </p:nvPr>
        </p:nvSpPr>
        <p:spPr>
          <a:xfrm>
            <a:off x="8376261" y="6344212"/>
            <a:ext cx="502841" cy="365125"/>
          </a:xfrm>
        </p:spPr>
        <p:txBody>
          <a:bodyPr/>
          <a:lstStyle/>
          <a:p>
            <a:pPr>
              <a:defRPr/>
            </a:pPr>
            <a:fld id="{17695755-AB53-4B1A-BD8C-98284F71CC2D}" type="slidenum">
              <a:rPr lang="en-US" smtClean="0"/>
              <a:pPr>
                <a:defRPr/>
              </a:pPr>
              <a:t>22</a:t>
            </a:fld>
            <a:endParaRPr lang="en-US" dirty="0"/>
          </a:p>
        </p:txBody>
      </p:sp>
      <p:pic>
        <p:nvPicPr>
          <p:cNvPr id="9218" name="Picture 2" descr="Alaska in November | Things to Do and Places to See | ALASKA.ORG">
            <a:extLst>
              <a:ext uri="{FF2B5EF4-FFF2-40B4-BE49-F238E27FC236}">
                <a16:creationId xmlns:a16="http://schemas.microsoft.com/office/drawing/2014/main" id="{EB1A9F74-A3B9-3420-6923-2EAE6ED56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8324" y="99623"/>
            <a:ext cx="2300849" cy="120980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Blad Løvblad Blader - Gratis foto på Pixabay - Pixabay">
            <a:extLst>
              <a:ext uri="{FF2B5EF4-FFF2-40B4-BE49-F238E27FC236}">
                <a16:creationId xmlns:a16="http://schemas.microsoft.com/office/drawing/2014/main" id="{A542B5F0-5C97-F4E3-8E48-5B9B826688D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3" y="43640"/>
            <a:ext cx="936104" cy="124813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allonger Fargerike Bursdag - Gratis bilde på Pixabay">
            <a:extLst>
              <a:ext uri="{FF2B5EF4-FFF2-40B4-BE49-F238E27FC236}">
                <a16:creationId xmlns:a16="http://schemas.microsoft.com/office/drawing/2014/main" id="{C1FCA92D-A574-0F9C-6F58-5568B29C8D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1700808"/>
            <a:ext cx="3887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allonger Fargerike Bursdag - Gratis bilde på Pixabay">
            <a:extLst>
              <a:ext uri="{FF2B5EF4-FFF2-40B4-BE49-F238E27FC236}">
                <a16:creationId xmlns:a16="http://schemas.microsoft.com/office/drawing/2014/main" id="{4D0E348E-1912-1B76-6690-74869C7237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4581128"/>
            <a:ext cx="388725" cy="7647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4E3377-C56E-4510-7F70-4140A0115B7B}"/>
              </a:ext>
            </a:extLst>
          </p:cNvPr>
          <p:cNvSpPr>
            <a:spLocks noGrp="1"/>
          </p:cNvSpPr>
          <p:nvPr>
            <p:ph type="title"/>
          </p:nvPr>
        </p:nvSpPr>
        <p:spPr>
          <a:xfrm>
            <a:off x="395536" y="137400"/>
            <a:ext cx="8229600" cy="441960"/>
          </a:xfrm>
        </p:spPr>
        <p:txBody>
          <a:bodyPr/>
          <a:lstStyle/>
          <a:p>
            <a:r>
              <a:rPr lang="nb-NO" sz="3200" kern="100" dirty="0">
                <a:effectLst/>
                <a:latin typeface="Times New Roman" panose="02020603050405020304" pitchFamily="18" charset="0"/>
                <a:ea typeface="Calibri" panose="020F0502020204030204" pitchFamily="34" charset="0"/>
              </a:rPr>
              <a:t>Kropp, rørsle, mat og helse. </a:t>
            </a:r>
            <a:endParaRPr lang="nb-NO" dirty="0"/>
          </a:p>
        </p:txBody>
      </p:sp>
      <p:sp>
        <p:nvSpPr>
          <p:cNvPr id="3" name="Plassholder for innhold 2">
            <a:extLst>
              <a:ext uri="{FF2B5EF4-FFF2-40B4-BE49-F238E27FC236}">
                <a16:creationId xmlns:a16="http://schemas.microsoft.com/office/drawing/2014/main" id="{96CF16AC-A179-BEFE-F499-08ADFC0BFC75}"/>
              </a:ext>
            </a:extLst>
          </p:cNvPr>
          <p:cNvSpPr>
            <a:spLocks noGrp="1"/>
          </p:cNvSpPr>
          <p:nvPr>
            <p:ph sz="quarter" idx="1"/>
          </p:nvPr>
        </p:nvSpPr>
        <p:spPr>
          <a:xfrm>
            <a:off x="457200" y="579360"/>
            <a:ext cx="8229600" cy="6278640"/>
          </a:xfrm>
        </p:spPr>
        <p:style>
          <a:lnRef idx="2">
            <a:schemeClr val="dk1"/>
          </a:lnRef>
          <a:fillRef idx="1">
            <a:schemeClr val="lt1"/>
          </a:fillRef>
          <a:effectRef idx="0">
            <a:schemeClr val="dk1"/>
          </a:effectRef>
          <a:fontRef idx="minor">
            <a:schemeClr val="dk1"/>
          </a:fontRef>
        </p:style>
        <p:txBody>
          <a:bodyPr/>
          <a:lstStyle/>
          <a:p>
            <a:pPr marL="0" indent="0">
              <a:lnSpc>
                <a:spcPct val="106000"/>
              </a:lnSpc>
              <a:spcAft>
                <a:spcPts val="800"/>
              </a:spcAft>
              <a:buNone/>
            </a:pPr>
            <a:r>
              <a:rPr lang="nn-NO" sz="1300" kern="100" dirty="0">
                <a:effectLst/>
                <a:ea typeface="Calibri" panose="020F0502020204030204" pitchFamily="34" charset="0"/>
                <a:cs typeface="Arial" panose="020B0604020202020204" pitchFamily="34" charset="0"/>
              </a:rPr>
              <a:t>Ulvik barnehage ynskjer å vera ein pådrivar for mat, helse og fysisk aktivitet i kvardagen.  Å vera glad i å røre seg og å bruke kroppen sin aktivt har stor betydning for kvart einskilde barn. Gode vanar dannast allereie i mors liv.  Mat saman med aktivitet byggjer menneskje. </a:t>
            </a:r>
          </a:p>
          <a:p>
            <a:pPr marL="0" indent="0">
              <a:lnSpc>
                <a:spcPct val="106000"/>
              </a:lnSpc>
              <a:spcAft>
                <a:spcPts val="800"/>
              </a:spcAft>
              <a:buNone/>
            </a:pPr>
            <a:r>
              <a:rPr lang="nn-NO" sz="1300" kern="100" dirty="0">
                <a:effectLst/>
                <a:ea typeface="Calibri" panose="020F0502020204030204" pitchFamily="34" charset="0"/>
                <a:cs typeface="Arial" panose="020B0604020202020204" pitchFamily="34" charset="0"/>
              </a:rPr>
              <a:t>Mat og måltid er svært viktig for fysisk, psykisk og sosial sjølvkjensle. Barnas samspel og relasjonar til føresette, personalet i barnehagen og andre barn spelar ei viktig rolle for korleis barnet vert ein del av det nære samfunnet som barnet er ein del av. Mat og sosialt fellesskap er dei viktigaste elementa i eit måltid. Dette gjer at måltidet er ein unik mogelegheit til å utvikle kunnskap om kva mat ein likar, kven ein er, utvikle dugleikar når det gjeld t.d.  mat val, samspel og kommunikasjon. </a:t>
            </a:r>
          </a:p>
          <a:p>
            <a:pPr marL="0" indent="0">
              <a:lnSpc>
                <a:spcPct val="106000"/>
              </a:lnSpc>
              <a:spcAft>
                <a:spcPts val="800"/>
              </a:spcAft>
              <a:buNone/>
            </a:pPr>
            <a:r>
              <a:rPr lang="nn-NO" sz="1300" kern="100" dirty="0">
                <a:effectLst/>
                <a:ea typeface="Calibri" panose="020F0502020204030204" pitchFamily="34" charset="0"/>
                <a:cs typeface="Arial" panose="020B0604020202020204" pitchFamily="34" charset="0"/>
              </a:rPr>
              <a:t>Meir enn 90 % av barna i Noreg går i barnehagen, og dei et gjennomsnittleg tre måltid for dagen der.  Maten kan vera som nistepakke, barnehagen kan servera alle måltida eller ein kombinasjon av begge desse delane. Uansett kva matordning ein har så er barnehagen verkeleg ein stad der barna sine matvanar vert utvikla og vidare dannar det grunnlaget for åtferd og vanar seinare i livet. Ulvik barnehage held også på ein fast struktur når det gjeld måltida. Då set me alle saman, et maten vår og intensjonen er å skapa eit godt sosialt og inkluderande fellesskap og samstundes gje borna ei gryande forståing av kva kost og </a:t>
            </a:r>
            <a:r>
              <a:rPr lang="nn-NO" sz="1300" kern="100" dirty="0" err="1">
                <a:effectLst/>
                <a:ea typeface="Calibri" panose="020F0502020204030204" pitchFamily="34" charset="0"/>
                <a:cs typeface="Arial" panose="020B0604020202020204" pitchFamily="34" charset="0"/>
              </a:rPr>
              <a:t>ernering</a:t>
            </a:r>
            <a:r>
              <a:rPr lang="nn-NO" sz="1300" kern="100" dirty="0">
                <a:effectLst/>
                <a:ea typeface="Calibri" panose="020F0502020204030204" pitchFamily="34" charset="0"/>
                <a:cs typeface="Arial" panose="020B0604020202020204" pitchFamily="34" charset="0"/>
              </a:rPr>
              <a:t> har å seie for ei god allsidig utvikling. Ein stram struktur kring måltida er ein måte å skapa samhald og toleranse på. I tillegg vert det også likt for alle og ein får med seg viktige dugleikar som å venta på tur, namnsetjing av maten, sende og mota, hjelpe seg sjølv og andre, bordskikk, vente med å gå til om lag alle er ferdige osv. Mat er også identitet og kultur.  </a:t>
            </a:r>
          </a:p>
          <a:p>
            <a:pPr marL="0" indent="0">
              <a:lnSpc>
                <a:spcPct val="106000"/>
              </a:lnSpc>
              <a:spcAft>
                <a:spcPts val="800"/>
              </a:spcAft>
              <a:buNone/>
            </a:pPr>
            <a:r>
              <a:rPr lang="nn-NO" sz="1300" kern="100" dirty="0">
                <a:effectLst/>
                <a:ea typeface="Calibri" panose="020F0502020204030204" pitchFamily="34" charset="0"/>
                <a:cs typeface="Arial" panose="020B0604020202020204" pitchFamily="34" charset="0"/>
              </a:rPr>
              <a:t>Måltidet i barnehagen skal vere ein arena som gjev barna ei gryande forståing for å kunne reflektera kritisk kring mat val og samstundes motiverast til bevisste val kring ei helsefremjande livsstil. Personalet i barnehagen er førebileta for barna. Det er statlege føringar for kva som skal liggja til grunn i </a:t>
            </a:r>
            <a:r>
              <a:rPr lang="nn-NO" sz="1300" kern="100" dirty="0" err="1">
                <a:effectLst/>
                <a:ea typeface="Calibri" panose="020F0502020204030204" pitchFamily="34" charset="0"/>
                <a:cs typeface="Arial" panose="020B0604020202020204" pitchFamily="34" charset="0"/>
              </a:rPr>
              <a:t>td</a:t>
            </a:r>
            <a:r>
              <a:rPr lang="nn-NO" sz="1300" kern="100" dirty="0">
                <a:effectLst/>
                <a:ea typeface="Calibri" panose="020F0502020204030204" pitchFamily="34" charset="0"/>
                <a:cs typeface="Arial" panose="020B0604020202020204" pitchFamily="34" charset="0"/>
              </a:rPr>
              <a:t> eit sunt og godt måltid. Desse føringane er personalet forplikta til. Det er sjølvsagt slik at personalet aldri seier til eit barn at det i nistepakka er usunt, men barn kan oppleve det slik fordi andre barn kommentera kva som er sunt eller usunt og i ein slik setting er personalet forplikta til å svare ut om noko er sunt eller usunt, dersom barna spør spesifikt om det. Personalet er gode på å snakke kring t.d. måltid utan at det vert fokusert på einskildbarn. Likevel er det slik at barna sjølve ser samanhengar. </a:t>
            </a:r>
          </a:p>
          <a:p>
            <a:pPr marL="0" indent="0">
              <a:lnSpc>
                <a:spcPct val="106000"/>
              </a:lnSpc>
              <a:spcAft>
                <a:spcPts val="800"/>
              </a:spcAft>
              <a:buNone/>
            </a:pPr>
            <a:r>
              <a:rPr lang="nn-NO" sz="1300" kern="100" dirty="0">
                <a:effectLst/>
                <a:ea typeface="Calibri" panose="020F0502020204030204" pitchFamily="34" charset="0"/>
                <a:cs typeface="Arial" panose="020B0604020202020204" pitchFamily="34" charset="0"/>
              </a:rPr>
              <a:t>Rørsleglede handlar mellom anna om motorisk utvikling, sanseopplevingar og hjerneutvikling. I alt dette ligg det forsking som seier kva kost og ernæring som skal til for ei god allsidig utvikling. </a:t>
            </a:r>
          </a:p>
          <a:p>
            <a:endParaRPr lang="nb-NO" dirty="0"/>
          </a:p>
        </p:txBody>
      </p:sp>
      <p:sp>
        <p:nvSpPr>
          <p:cNvPr id="4" name="Plassholder for lysbildenummer 3">
            <a:extLst>
              <a:ext uri="{FF2B5EF4-FFF2-40B4-BE49-F238E27FC236}">
                <a16:creationId xmlns:a16="http://schemas.microsoft.com/office/drawing/2014/main" id="{27516D93-0293-5416-D6AF-BDEC704C2202}"/>
              </a:ext>
            </a:extLst>
          </p:cNvPr>
          <p:cNvSpPr>
            <a:spLocks noGrp="1"/>
          </p:cNvSpPr>
          <p:nvPr>
            <p:ph type="sldNum" sz="quarter" idx="12"/>
          </p:nvPr>
        </p:nvSpPr>
        <p:spPr>
          <a:xfrm>
            <a:off x="8686800" y="6492875"/>
            <a:ext cx="457200" cy="365125"/>
          </a:xfrm>
        </p:spPr>
        <p:txBody>
          <a:bodyPr/>
          <a:lstStyle/>
          <a:p>
            <a:pPr>
              <a:defRPr/>
            </a:pPr>
            <a:fld id="{17695755-AB53-4B1A-BD8C-98284F71CC2D}" type="slidenum">
              <a:rPr lang="en-US" smtClean="0"/>
              <a:pPr>
                <a:defRPr/>
              </a:pPr>
              <a:t>23</a:t>
            </a:fld>
            <a:endParaRPr lang="en-US" dirty="0"/>
          </a:p>
        </p:txBody>
      </p:sp>
    </p:spTree>
    <p:extLst>
      <p:ext uri="{BB962C8B-B14F-4D97-AF65-F5344CB8AC3E}">
        <p14:creationId xmlns:p14="http://schemas.microsoft.com/office/powerpoint/2010/main" val="4124902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3555" name="Title 1"/>
          <p:cNvSpPr>
            <a:spLocks noGrp="1"/>
          </p:cNvSpPr>
          <p:nvPr>
            <p:ph type="title"/>
          </p:nvPr>
        </p:nvSpPr>
        <p:spPr>
          <a:xfrm>
            <a:off x="1819032" y="267981"/>
            <a:ext cx="3488363" cy="727843"/>
          </a:xfrm>
        </p:spPr>
        <p:txBody>
          <a:bodyPr/>
          <a:lstStyle/>
          <a:p>
            <a:pPr eaLnBrk="1" hangingPunct="1"/>
            <a:r>
              <a:rPr lang="nb-NO" altLang="nb-NO" b="1" dirty="0">
                <a:solidFill>
                  <a:srgbClr val="FF0000"/>
                </a:solidFill>
              </a:rPr>
              <a:t>Desember 2023</a:t>
            </a: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093050669"/>
              </p:ext>
            </p:extLst>
          </p:nvPr>
        </p:nvGraphicFramePr>
        <p:xfrm>
          <a:off x="815435" y="1254217"/>
          <a:ext cx="8239599" cy="5480582"/>
        </p:xfrm>
        <a:graphic>
          <a:graphicData uri="http://schemas.openxmlformats.org/drawingml/2006/table">
            <a:tbl>
              <a:tblPr/>
              <a:tblGrid>
                <a:gridCol w="1235317">
                  <a:extLst>
                    <a:ext uri="{9D8B030D-6E8A-4147-A177-3AD203B41FA5}">
                      <a16:colId xmlns:a16="http://schemas.microsoft.com/office/drawing/2014/main" val="20000"/>
                    </a:ext>
                  </a:extLst>
                </a:gridCol>
                <a:gridCol w="1164979">
                  <a:extLst>
                    <a:ext uri="{9D8B030D-6E8A-4147-A177-3AD203B41FA5}">
                      <a16:colId xmlns:a16="http://schemas.microsoft.com/office/drawing/2014/main" val="20001"/>
                    </a:ext>
                  </a:extLst>
                </a:gridCol>
                <a:gridCol w="1356269">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1001693">
                  <a:extLst>
                    <a:ext uri="{9D8B030D-6E8A-4147-A177-3AD203B41FA5}">
                      <a16:colId xmlns:a16="http://schemas.microsoft.com/office/drawing/2014/main" val="20005"/>
                    </a:ext>
                  </a:extLst>
                </a:gridCol>
                <a:gridCol w="1177085">
                  <a:extLst>
                    <a:ext uri="{9D8B030D-6E8A-4147-A177-3AD203B41FA5}">
                      <a16:colId xmlns:a16="http://schemas.microsoft.com/office/drawing/2014/main" val="20006"/>
                    </a:ext>
                  </a:extLst>
                </a:gridCol>
              </a:tblGrid>
              <a:tr h="2819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pitchFamily="34" charset="0"/>
                          <a:cs typeface="Arial" pitchFamily="34" charset="0"/>
                        </a:rPr>
                        <a:t>Måndag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22" marB="40622"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a:ln>
                            <a:noFill/>
                          </a:ln>
                          <a:solidFill>
                            <a:schemeClr val="tx1"/>
                          </a:solidFill>
                          <a:effectLst/>
                          <a:latin typeface="Gill Sans MT" pitchFamily="34" charset="0"/>
                          <a:cs typeface="Arial" pitchFamily="34" charset="0"/>
                        </a:rPr>
                        <a:t>Tysdag</a:t>
                      </a:r>
                      <a:endParaRPr kumimoji="0" lang="nb-NO" sz="1400" b="0" i="0" u="none" strike="noStrike" cap="none" normalizeH="0" baseline="0">
                        <a:ln>
                          <a:noFill/>
                        </a:ln>
                        <a:solidFill>
                          <a:schemeClr val="tx1"/>
                        </a:solidFill>
                        <a:effectLst/>
                        <a:latin typeface="Bookman Old Style" pitchFamily="18" charset="0"/>
                        <a:cs typeface="Arial" pitchFamily="34" charset="0"/>
                      </a:endParaRPr>
                    </a:p>
                  </a:txBody>
                  <a:tcPr marL="81280" marR="81280" marT="40622" marB="40622"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a:ln>
                            <a:noFill/>
                          </a:ln>
                          <a:solidFill>
                            <a:schemeClr val="tx1"/>
                          </a:solidFill>
                          <a:effectLst/>
                          <a:latin typeface="Gill Sans MT" pitchFamily="34" charset="0"/>
                          <a:cs typeface="Arial" pitchFamily="34" charset="0"/>
                        </a:rPr>
                        <a:t>Onsdag</a:t>
                      </a:r>
                      <a:endParaRPr kumimoji="0" lang="nb-NO" sz="1400" b="0" i="0" u="none" strike="noStrike" cap="none" normalizeH="0" baseline="0">
                        <a:ln>
                          <a:noFill/>
                        </a:ln>
                        <a:solidFill>
                          <a:schemeClr val="tx1"/>
                        </a:solidFill>
                        <a:effectLst/>
                        <a:latin typeface="Bookman Old Style" pitchFamily="18" charset="0"/>
                        <a:cs typeface="Arial" pitchFamily="34" charset="0"/>
                      </a:endParaRPr>
                    </a:p>
                  </a:txBody>
                  <a:tcPr marL="81280" marR="81280" marT="40622" marB="40622"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Torsdag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22" marB="40622"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Fredag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22" marB="40622"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pitchFamily="34" charset="0"/>
                          <a:cs typeface="Arial" pitchFamily="34" charset="0"/>
                        </a:rPr>
                        <a:t>Laurdag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22" marB="40622"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pitchFamily="34" charset="0"/>
                          <a:cs typeface="Arial" pitchFamily="34" charset="0"/>
                        </a:rPr>
                        <a:t>Sundag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22" marB="40622"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ECF1F5"/>
                    </a:solidFill>
                  </a:tcPr>
                </a:tc>
                <a:extLst>
                  <a:ext uri="{0D108BD9-81ED-4DB2-BD59-A6C34878D82A}">
                    <a16:rowId xmlns:a16="http://schemas.microsoft.com/office/drawing/2014/main" val="10000"/>
                  </a:ext>
                </a:extLst>
              </a:tr>
              <a:tr h="706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22" marB="40622" horzOverflow="overflow">
                    <a:lnL>
                      <a:noFill/>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bg2">
                        <a:lumMod val="9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bg2">
                        <a:lumMod val="90000"/>
                        <a:alpha val="20000"/>
                      </a:schemeClr>
                    </a:solidFill>
                  </a:tcPr>
                </a:tc>
                <a:tc>
                  <a:txBody>
                    <a:bodyPr/>
                    <a:lstStyle/>
                    <a:p>
                      <a:endParaRPr lang="nb-NO" sz="1400" b="1" dirty="0"/>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bg2">
                        <a:lumMod val="90000"/>
                        <a:alpha val="20000"/>
                      </a:schemeClr>
                    </a:solidFill>
                  </a:tcPr>
                </a:tc>
                <a:tc>
                  <a:txBody>
                    <a:bodyPr/>
                    <a:lstStyle/>
                    <a:p>
                      <a:endParaRPr lang="nb-NO" sz="1400" b="1" dirty="0"/>
                    </a:p>
                    <a:p>
                      <a:endParaRPr lang="nb-NO" sz="1400" b="0" dirty="0"/>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bg2">
                        <a:lumMod val="90000"/>
                        <a:alpha val="20000"/>
                      </a:schemeClr>
                    </a:solidFill>
                  </a:tcPr>
                </a:tc>
                <a:tc>
                  <a:txBody>
                    <a:bodyPr/>
                    <a:lstStyle/>
                    <a:p>
                      <a:r>
                        <a:rPr kumimoji="0" lang="nb-NO" sz="1400" b="1" i="0" u="none" strike="noStrike" cap="none" normalizeH="0" baseline="0" dirty="0">
                          <a:ln>
                            <a:noFill/>
                          </a:ln>
                          <a:solidFill>
                            <a:schemeClr val="tx1"/>
                          </a:solidFill>
                          <a:effectLst/>
                          <a:latin typeface="Gill Sans MT" pitchFamily="34" charset="0"/>
                          <a:cs typeface="Arial" pitchFamily="34" charset="0"/>
                        </a:rPr>
                        <a:t>1.</a:t>
                      </a:r>
                    </a:p>
                    <a:p>
                      <a:endParaRPr lang="nb-NO" sz="1400" b="1" dirty="0"/>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bg2">
                        <a:lumMod val="9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a:t>
                      </a:r>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bg2">
                        <a:lumMod val="9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pitchFamily="34" charset="0"/>
                          <a:cs typeface="Arial" pitchFamily="34" charset="0"/>
                        </a:rPr>
                        <a:t>3.</a:t>
                      </a: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22" marB="40622" horzOverflow="overflow">
                    <a:lnL w="12700" cap="flat" cmpd="sng" algn="ctr">
                      <a:solidFill>
                        <a:schemeClr val="bg1"/>
                      </a:solidFill>
                      <a:prstDash val="solid"/>
                      <a:round/>
                      <a:headEnd type="none" w="med" len="med"/>
                      <a:tailEnd type="none" w="med" len="med"/>
                    </a:lnL>
                    <a:lnR>
                      <a:noFill/>
                    </a:lnR>
                    <a:lnT w="12700" cap="flat" cmpd="sng" algn="ctr">
                      <a:solidFill>
                        <a:srgbClr val="D2DA7A"/>
                      </a:solidFill>
                      <a:prstDash val="solid"/>
                      <a:round/>
                      <a:headEnd type="none" w="med" len="med"/>
                      <a:tailEnd type="none" w="med" len="med"/>
                    </a:lnT>
                    <a:lnB>
                      <a:noFill/>
                    </a:lnB>
                    <a:lnTlToBr>
                      <a:noFill/>
                    </a:lnTlToBr>
                    <a:lnBlToTr>
                      <a:noFill/>
                    </a:lnBlToTr>
                    <a:solidFill>
                      <a:schemeClr val="bg2"/>
                    </a:solidFill>
                  </a:tcPr>
                </a:tc>
                <a:extLst>
                  <a:ext uri="{0D108BD9-81ED-4DB2-BD59-A6C34878D82A}">
                    <a16:rowId xmlns:a16="http://schemas.microsoft.com/office/drawing/2014/main" val="10001"/>
                  </a:ext>
                </a:extLst>
              </a:tr>
              <a:tr h="7262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4.</a:t>
                      </a:r>
                    </a:p>
                  </a:txBody>
                  <a:tcPr marL="81280" marR="81280" marT="40622" marB="40622"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5.</a:t>
                      </a:r>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6.</a:t>
                      </a:r>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7.</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8.</a:t>
                      </a:r>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9.</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pitchFamily="34" charset="0"/>
                          <a:cs typeface="Arial" pitchFamily="34" charset="0"/>
                        </a:rPr>
                        <a:t>10.</a:t>
                      </a:r>
                      <a:endParaRPr kumimoji="0" lang="nb-NO" sz="1400" b="0" i="0" u="none" strike="noStrike" cap="none" normalizeH="0" baseline="0" dirty="0">
                        <a:ln>
                          <a:noFill/>
                        </a:ln>
                        <a:solidFill>
                          <a:srgbClr val="FF0000"/>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pitchFamily="34" charset="0"/>
                        <a:cs typeface="Arial" pitchFamily="34" charset="0"/>
                      </a:endParaRPr>
                    </a:p>
                  </a:txBody>
                  <a:tcPr marL="81280" marR="81280" marT="40622" marB="40622"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r h="995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22" marB="40622"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bg2">
                        <a:lumMod val="75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bg2">
                        <a:lumMod val="75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13.   Lucia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bg2">
                        <a:lumMod val="75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14.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err="1">
                          <a:ln>
                            <a:noFill/>
                          </a:ln>
                          <a:solidFill>
                            <a:schemeClr val="tx1"/>
                          </a:solidFill>
                          <a:effectLst/>
                          <a:latin typeface="Gill Sans MT" pitchFamily="34" charset="0"/>
                          <a:cs typeface="Arial" pitchFamily="34" charset="0"/>
                        </a:rPr>
                        <a:t>Kira</a:t>
                      </a:r>
                      <a:r>
                        <a:rPr kumimoji="0" lang="nb-NO" sz="1400" b="0" i="0" u="none" strike="noStrike" cap="none" normalizeH="0" baseline="0" dirty="0">
                          <a:ln>
                            <a:noFill/>
                          </a:ln>
                          <a:solidFill>
                            <a:schemeClr val="tx1"/>
                          </a:solidFill>
                          <a:effectLst/>
                          <a:latin typeface="Gill Sans MT" pitchFamily="34" charset="0"/>
                          <a:cs typeface="Arial" pitchFamily="34" charset="0"/>
                        </a:rPr>
                        <a:t> 4 år</a:t>
                      </a:r>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bg2">
                        <a:lumMod val="75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15.  </a:t>
                      </a: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bg2">
                        <a:lumMod val="75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16.</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bg2">
                        <a:lumMod val="75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pitchFamily="34" charset="0"/>
                          <a:cs typeface="Arial" pitchFamily="34" charset="0"/>
                        </a:rPr>
                        <a:t>17.</a:t>
                      </a:r>
                    </a:p>
                  </a:txBody>
                  <a:tcPr marL="81280" marR="81280" marT="40622" marB="40622"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bg2"/>
                    </a:solidFill>
                  </a:tcPr>
                </a:tc>
                <a:extLst>
                  <a:ext uri="{0D108BD9-81ED-4DB2-BD59-A6C34878D82A}">
                    <a16:rowId xmlns:a16="http://schemas.microsoft.com/office/drawing/2014/main" val="10003"/>
                  </a:ext>
                </a:extLst>
              </a:tr>
              <a:tr h="1008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18.</a:t>
                      </a:r>
                    </a:p>
                  </a:txBody>
                  <a:tcPr marL="81280" marR="81280" marT="40622" marB="40622"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19.</a:t>
                      </a:r>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20.Nissefest</a:t>
                      </a:r>
                      <a:endParaRPr kumimoji="0" lang="nb-NO" sz="1400" b="1" i="0" u="none" strike="noStrike" cap="none" normalizeH="0" baseline="0" dirty="0">
                        <a:ln>
                          <a:noFill/>
                        </a:ln>
                        <a:solidFill>
                          <a:srgbClr val="FF0000"/>
                        </a:solidFill>
                        <a:effectLst/>
                        <a:latin typeface="Gill Sans MT" pitchFamily="34" charset="0"/>
                        <a:cs typeface="Arial" pitchFamily="34" charset="0"/>
                      </a:endParaRPr>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21.</a:t>
                      </a:r>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22.</a:t>
                      </a:r>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23.</a:t>
                      </a:r>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pitchFamily="34" charset="0"/>
                          <a:cs typeface="Arial" pitchFamily="34" charset="0"/>
                        </a:rPr>
                        <a:t>24.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err="1">
                          <a:ln>
                            <a:noFill/>
                          </a:ln>
                          <a:solidFill>
                            <a:srgbClr val="FF0000"/>
                          </a:solidFill>
                          <a:effectLst/>
                          <a:latin typeface="Gill Sans MT" pitchFamily="34" charset="0"/>
                          <a:cs typeface="Arial" pitchFamily="34" charset="0"/>
                        </a:rPr>
                        <a:t>Jolafta</a:t>
                      </a:r>
                      <a:endParaRPr kumimoji="0" lang="nb-NO" sz="1400" b="0" i="0" u="none" strike="noStrike" cap="none" normalizeH="0" baseline="0" dirty="0">
                        <a:ln>
                          <a:noFill/>
                        </a:ln>
                        <a:solidFill>
                          <a:srgbClr val="FF0000"/>
                        </a:solidFill>
                        <a:effectLst/>
                        <a:latin typeface="Gill Sans MT" pitchFamily="34" charset="0"/>
                        <a:cs typeface="Arial" pitchFamily="34" charset="0"/>
                      </a:endParaRPr>
                    </a:p>
                  </a:txBody>
                  <a:tcPr marL="81280" marR="81280" marT="40622" marB="40622"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r h="1347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pitchFamily="34" charset="0"/>
                          <a:cs typeface="Arial" pitchFamily="34" charset="0"/>
                        </a:rPr>
                        <a:t>25</a:t>
                      </a:r>
                      <a:r>
                        <a:rPr kumimoji="0" lang="nb-NO" sz="1400" b="1" i="0" u="none" strike="noStrike" cap="none" normalizeH="0" baseline="0" dirty="0">
                          <a:ln>
                            <a:noFill/>
                          </a:ln>
                          <a:solidFill>
                            <a:schemeClr val="tx1"/>
                          </a:solidFill>
                          <a:effectLst/>
                          <a:latin typeface="Gill Sans MT"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Ragnhild 1 år</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rgbClr val="FF0000"/>
                          </a:solidFill>
                          <a:effectLst/>
                          <a:latin typeface="Gill Sans MT" pitchFamily="34" charset="0"/>
                          <a:cs typeface="Arial" pitchFamily="34" charset="0"/>
                        </a:rPr>
                        <a:t>1.joledag</a:t>
                      </a:r>
                      <a:endParaRPr kumimoji="0" lang="nb-NO" sz="1400" b="1"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rgbClr val="FF0000"/>
                          </a:solidFill>
                          <a:effectLst/>
                          <a:latin typeface="Gill Sans MT" pitchFamily="34" charset="0"/>
                          <a:cs typeface="Arial" pitchFamily="34" charset="0"/>
                        </a:rPr>
                        <a:t>Barnehagen stengt</a:t>
                      </a:r>
                    </a:p>
                  </a:txBody>
                  <a:tcPr marL="81280" marR="81280" marT="40622" marB="40622" horzOverflow="overflow">
                    <a:lnL>
                      <a:noFill/>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pitchFamily="34" charset="0"/>
                          <a:cs typeface="Arial" pitchFamily="34" charset="0"/>
                        </a:rPr>
                        <a:t>26.</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rgbClr val="FF0000"/>
                          </a:solidFill>
                          <a:effectLst/>
                          <a:latin typeface="Gill Sans MT" pitchFamily="34" charset="0"/>
                          <a:cs typeface="Arial" pitchFamily="34" charset="0"/>
                        </a:rPr>
                        <a:t>2.joledag</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rgbClr val="FF0000"/>
                          </a:solidFill>
                          <a:effectLst/>
                          <a:latin typeface="Gill Sans MT" pitchFamily="34" charset="0"/>
                          <a:cs typeface="Arial" pitchFamily="34" charset="0"/>
                        </a:rPr>
                        <a:t>Barnehagen stengt</a:t>
                      </a:r>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27.</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nb-NO" sz="1400" b="0" i="0" u="none" strike="noStrike" cap="none" normalizeH="0" baseline="0" dirty="0">
                        <a:ln>
                          <a:noFill/>
                        </a:ln>
                        <a:solidFill>
                          <a:srgbClr val="FF0000"/>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rgbClr val="FF0000"/>
                          </a:solidFill>
                          <a:effectLst/>
                          <a:latin typeface="Gill Sans MT" pitchFamily="34" charset="0"/>
                          <a:cs typeface="Arial" pitchFamily="34" charset="0"/>
                        </a:rPr>
                        <a:t>Barnehagen stengt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28.</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nb-NO" sz="1400" b="1" i="0" u="none" strike="noStrike" cap="none" normalizeH="0" baseline="0" dirty="0">
                        <a:ln>
                          <a:noFill/>
                        </a:ln>
                        <a:solidFill>
                          <a:srgbClr val="FF0000"/>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rgbClr val="FF0000"/>
                          </a:solidFill>
                          <a:effectLst/>
                          <a:latin typeface="Gill Sans MT" pitchFamily="34" charset="0"/>
                          <a:cs typeface="Arial" pitchFamily="34" charset="0"/>
                        </a:rPr>
                        <a:t>Barnehagen stengt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29.</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rgbClr val="FF0000"/>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pitchFamily="34" charset="0"/>
                          <a:cs typeface="Arial" pitchFamily="34" charset="0"/>
                        </a:rPr>
                        <a:t>Barnehagen stengt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30.</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pitchFamily="34" charset="0"/>
                          <a:cs typeface="Arial" pitchFamily="34" charset="0"/>
                        </a:rPr>
                        <a:t>31.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err="1">
                          <a:ln>
                            <a:noFill/>
                          </a:ln>
                          <a:solidFill>
                            <a:srgbClr val="FF0000"/>
                          </a:solidFill>
                          <a:effectLst/>
                          <a:latin typeface="Gill Sans MT" pitchFamily="34" charset="0"/>
                          <a:cs typeface="Arial" pitchFamily="34" charset="0"/>
                        </a:rPr>
                        <a:t>Nyttårsafta</a:t>
                      </a:r>
                      <a:endParaRPr kumimoji="0" lang="nb-NO" sz="1400" b="0" i="0" u="none" strike="noStrike" cap="none" normalizeH="0" baseline="0" dirty="0">
                        <a:ln>
                          <a:noFill/>
                        </a:ln>
                        <a:solidFill>
                          <a:srgbClr val="FF0000"/>
                        </a:solidFill>
                        <a:effectLst/>
                        <a:latin typeface="Gill Sans MT" pitchFamily="34" charset="0"/>
                        <a:cs typeface="Arial" pitchFamily="34" charset="0"/>
                      </a:endParaRPr>
                    </a:p>
                  </a:txBody>
                  <a:tcPr marL="81280" marR="81280" marT="40622" marB="40622" horzOverflow="overflow">
                    <a:lnL w="12700"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5"/>
                  </a:ext>
                </a:extLst>
              </a:tr>
              <a:tr h="302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22" marB="40622" horzOverflow="overflow">
                    <a:lnL>
                      <a:noFill/>
                    </a:lnL>
                    <a:lnR w="12700" cap="flat" cmpd="sng" algn="ctr">
                      <a:solidFill>
                        <a:schemeClr val="bg1"/>
                      </a:solidFill>
                      <a:prstDash val="solid"/>
                      <a:round/>
                      <a:headEnd type="none" w="med" len="med"/>
                      <a:tailEnd type="none" w="med" len="med"/>
                    </a:lnR>
                    <a:lnT>
                      <a:noFill/>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22" marB="406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000" b="0" i="0" u="none" strike="noStrike" cap="none" normalizeH="0" baseline="0" dirty="0">
                          <a:ln>
                            <a:noFill/>
                          </a:ln>
                          <a:solidFill>
                            <a:srgbClr val="FF0000"/>
                          </a:solidFill>
                          <a:effectLst/>
                          <a:latin typeface="Gill Sans MT" pitchFamily="34" charset="0"/>
                          <a:cs typeface="Arial" pitchFamily="34" charset="0"/>
                        </a:rPr>
                        <a:t>                    </a:t>
                      </a:r>
                    </a:p>
                  </a:txBody>
                  <a:tcPr marL="81280" marR="81280" marT="40622" marB="40622" horzOverflow="overflow">
                    <a:lnL w="12700" cap="flat" cmpd="sng" algn="ctr">
                      <a:solidFill>
                        <a:schemeClr val="bg1"/>
                      </a:solidFill>
                      <a:prstDash val="solid"/>
                      <a:round/>
                      <a:headEnd type="none" w="med" len="med"/>
                      <a:tailEnd type="none" w="med" len="med"/>
                    </a:lnL>
                    <a:lnR>
                      <a:noFill/>
                    </a:lnR>
                    <a:lnT>
                      <a:noFill/>
                    </a:lnT>
                    <a:lnB w="12700" cap="flat" cmpd="sng" algn="ctr">
                      <a:solidFill>
                        <a:srgbClr val="D2DA7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23619" name="Bilde 6" descr="nisse_20glad-m[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212" y="4330488"/>
            <a:ext cx="627329" cy="75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20" name="TekstSylinder 10"/>
          <p:cNvSpPr txBox="1">
            <a:spLocks noChangeArrowheads="1"/>
          </p:cNvSpPr>
          <p:nvPr/>
        </p:nvSpPr>
        <p:spPr bwMode="auto">
          <a:xfrm>
            <a:off x="1151707" y="6467072"/>
            <a:ext cx="68405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i="1">
                <a:solidFill>
                  <a:srgbClr val="000080"/>
                </a:solidFill>
                <a:latin typeface="Arial" pitchFamily="34" charset="0"/>
                <a:cs typeface="Arial" pitchFamily="34" charset="0"/>
              </a:defRPr>
            </a:lvl1pPr>
            <a:lvl2pPr marL="742950" indent="-285750" eaLnBrk="0" hangingPunct="0">
              <a:defRPr sz="1200" i="1">
                <a:solidFill>
                  <a:srgbClr val="000080"/>
                </a:solidFill>
                <a:latin typeface="Arial" pitchFamily="34" charset="0"/>
                <a:cs typeface="Arial" pitchFamily="34" charset="0"/>
              </a:defRPr>
            </a:lvl2pPr>
            <a:lvl3pPr marL="1143000" indent="-228600" eaLnBrk="0" hangingPunct="0">
              <a:defRPr sz="1200" i="1">
                <a:solidFill>
                  <a:srgbClr val="000080"/>
                </a:solidFill>
                <a:latin typeface="Arial" pitchFamily="34" charset="0"/>
                <a:cs typeface="Arial" pitchFamily="34" charset="0"/>
              </a:defRPr>
            </a:lvl3pPr>
            <a:lvl4pPr marL="1600200" indent="-228600" eaLnBrk="0" hangingPunct="0">
              <a:defRPr sz="1200" i="1">
                <a:solidFill>
                  <a:srgbClr val="000080"/>
                </a:solidFill>
                <a:latin typeface="Arial" pitchFamily="34" charset="0"/>
                <a:cs typeface="Arial" pitchFamily="34" charset="0"/>
              </a:defRPr>
            </a:lvl4pPr>
            <a:lvl5pPr marL="2057400" indent="-228600" eaLnBrk="0" hangingPunct="0">
              <a:defRPr sz="1200" i="1">
                <a:solidFill>
                  <a:srgbClr val="000080"/>
                </a:solidFill>
                <a:latin typeface="Arial" pitchFamily="34" charset="0"/>
                <a:cs typeface="Arial" pitchFamily="34" charset="0"/>
              </a:defRPr>
            </a:lvl5pPr>
            <a:lvl6pPr marL="2514600" indent="-228600" eaLnBrk="0" fontAlgn="base" hangingPunct="0">
              <a:spcBef>
                <a:spcPct val="0"/>
              </a:spcBef>
              <a:spcAft>
                <a:spcPct val="0"/>
              </a:spcAft>
              <a:defRPr sz="1200" i="1">
                <a:solidFill>
                  <a:srgbClr val="000080"/>
                </a:solidFill>
                <a:latin typeface="Arial" pitchFamily="34" charset="0"/>
                <a:cs typeface="Arial" pitchFamily="34" charset="0"/>
              </a:defRPr>
            </a:lvl6pPr>
            <a:lvl7pPr marL="2971800" indent="-228600" eaLnBrk="0" fontAlgn="base" hangingPunct="0">
              <a:spcBef>
                <a:spcPct val="0"/>
              </a:spcBef>
              <a:spcAft>
                <a:spcPct val="0"/>
              </a:spcAft>
              <a:defRPr sz="1200" i="1">
                <a:solidFill>
                  <a:srgbClr val="000080"/>
                </a:solidFill>
                <a:latin typeface="Arial" pitchFamily="34" charset="0"/>
                <a:cs typeface="Arial" pitchFamily="34" charset="0"/>
              </a:defRPr>
            </a:lvl7pPr>
            <a:lvl8pPr marL="3429000" indent="-228600" eaLnBrk="0" fontAlgn="base" hangingPunct="0">
              <a:spcBef>
                <a:spcPct val="0"/>
              </a:spcBef>
              <a:spcAft>
                <a:spcPct val="0"/>
              </a:spcAft>
              <a:defRPr sz="1200" i="1">
                <a:solidFill>
                  <a:srgbClr val="000080"/>
                </a:solidFill>
                <a:latin typeface="Arial" pitchFamily="34" charset="0"/>
                <a:cs typeface="Arial" pitchFamily="34" charset="0"/>
              </a:defRPr>
            </a:lvl8pPr>
            <a:lvl9pPr marL="3886200" indent="-228600" eaLnBrk="0" fontAlgn="base" hangingPunct="0">
              <a:spcBef>
                <a:spcPct val="0"/>
              </a:spcBef>
              <a:spcAft>
                <a:spcPct val="0"/>
              </a:spcAft>
              <a:defRPr sz="1200" i="1">
                <a:solidFill>
                  <a:srgbClr val="000080"/>
                </a:solidFill>
                <a:latin typeface="Arial" pitchFamily="34" charset="0"/>
                <a:cs typeface="Arial" pitchFamily="34" charset="0"/>
              </a:defRPr>
            </a:lvl9pPr>
          </a:lstStyle>
          <a:p>
            <a:pPr eaLnBrk="1" hangingPunct="1"/>
            <a:r>
              <a:rPr lang="nb-NO" altLang="nb-NO" sz="1400" b="1" dirty="0">
                <a:solidFill>
                  <a:srgbClr val="FF0000"/>
                </a:solidFill>
                <a:latin typeface="Lucida Calligraphy" pitchFamily="66" charset="0"/>
              </a:rPr>
              <a:t>Me </a:t>
            </a:r>
            <a:r>
              <a:rPr lang="nb-NO" altLang="nb-NO" sz="1400" b="1" dirty="0" err="1">
                <a:solidFill>
                  <a:srgbClr val="FF0000"/>
                </a:solidFill>
                <a:latin typeface="Lucida Calligraphy" pitchFamily="66" charset="0"/>
              </a:rPr>
              <a:t>ynskjer</a:t>
            </a:r>
            <a:r>
              <a:rPr lang="nb-NO" altLang="nb-NO" sz="1400" b="1" dirty="0">
                <a:solidFill>
                  <a:srgbClr val="FF0000"/>
                </a:solidFill>
                <a:latin typeface="Lucida Calligraphy" pitchFamily="66" charset="0"/>
              </a:rPr>
              <a:t> små og store ei </a:t>
            </a:r>
            <a:r>
              <a:rPr lang="nb-NO" altLang="nb-NO" sz="1400" b="1" dirty="0" err="1">
                <a:solidFill>
                  <a:srgbClr val="FF0000"/>
                </a:solidFill>
                <a:latin typeface="Lucida Calligraphy" pitchFamily="66" charset="0"/>
              </a:rPr>
              <a:t>retteleg</a:t>
            </a:r>
            <a:r>
              <a:rPr lang="nb-NO" altLang="nb-NO" sz="1400" b="1" dirty="0">
                <a:solidFill>
                  <a:srgbClr val="FF0000"/>
                </a:solidFill>
                <a:latin typeface="Lucida Calligraphy" pitchFamily="66" charset="0"/>
              </a:rPr>
              <a:t> god jol, og alt godt i det nye året!</a:t>
            </a:r>
          </a:p>
        </p:txBody>
      </p:sp>
      <p:pic>
        <p:nvPicPr>
          <p:cNvPr id="23626" name="Picture 71" descr="C:\Users\Eva\AppData\Local\Microsoft\Windows\Temporary Internet Files\Content.IE5\VOGMTCWE\MC90043215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213" y="3297318"/>
            <a:ext cx="627329" cy="71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Ballonger Fargerike Bursdag - Gratis bilde på Pixabay">
            <a:extLst>
              <a:ext uri="{FF2B5EF4-FFF2-40B4-BE49-F238E27FC236}">
                <a16:creationId xmlns:a16="http://schemas.microsoft.com/office/drawing/2014/main" id="{BAAD9FBF-4471-469B-8A42-006F90A20C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1680" y="5009991"/>
            <a:ext cx="3887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allonger Fargerike Bursdag - Gratis bilde på Pixabay">
            <a:extLst>
              <a:ext uri="{FF2B5EF4-FFF2-40B4-BE49-F238E27FC236}">
                <a16:creationId xmlns:a16="http://schemas.microsoft.com/office/drawing/2014/main" id="{F0E896E8-1F39-2412-A757-42DAD2982FB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6857" y="3161923"/>
            <a:ext cx="388725" cy="7647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l 2">
            <a:extLst>
              <a:ext uri="{FF2B5EF4-FFF2-40B4-BE49-F238E27FC236}">
                <a16:creationId xmlns:a16="http://schemas.microsoft.com/office/drawing/2014/main" id="{04E4D73C-B7DE-9C19-7AE8-FCB1F601B798}"/>
              </a:ext>
            </a:extLst>
          </p:cNvPr>
          <p:cNvGraphicFramePr>
            <a:graphicFrameLocks noGrp="1"/>
          </p:cNvGraphicFramePr>
          <p:nvPr>
            <p:extLst>
              <p:ext uri="{D42A27DB-BD31-4B8C-83A1-F6EECF244321}">
                <p14:modId xmlns:p14="http://schemas.microsoft.com/office/powerpoint/2010/main" val="1792081619"/>
              </p:ext>
            </p:extLst>
          </p:nvPr>
        </p:nvGraphicFramePr>
        <p:xfrm>
          <a:off x="129244" y="1268760"/>
          <a:ext cx="674308" cy="5159698"/>
        </p:xfrm>
        <a:graphic>
          <a:graphicData uri="http://schemas.openxmlformats.org/drawingml/2006/table">
            <a:tbl>
              <a:tblPr/>
              <a:tblGrid>
                <a:gridCol w="674308">
                  <a:extLst>
                    <a:ext uri="{9D8B030D-6E8A-4147-A177-3AD203B41FA5}">
                      <a16:colId xmlns:a16="http://schemas.microsoft.com/office/drawing/2014/main" val="3641990744"/>
                    </a:ext>
                  </a:extLst>
                </a:gridCol>
              </a:tblGrid>
              <a:tr h="2537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Veke</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7" marR="81287" marT="40635" marB="40635"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ECF1F5"/>
                    </a:solidFill>
                  </a:tcPr>
                </a:tc>
                <a:extLst>
                  <a:ext uri="{0D108BD9-81ED-4DB2-BD59-A6C34878D82A}">
                    <a16:rowId xmlns:a16="http://schemas.microsoft.com/office/drawing/2014/main" val="2235412269"/>
                  </a:ext>
                </a:extLst>
              </a:tr>
              <a:tr h="7854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48</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w="12700" cap="flat" cmpd="sng" algn="ctr">
                      <a:solidFill>
                        <a:srgbClr val="D2DA7A"/>
                      </a:solidFill>
                      <a:prstDash val="solid"/>
                      <a:round/>
                      <a:headEnd type="none" w="med" len="med"/>
                      <a:tailEnd type="none" w="med" len="med"/>
                    </a:lnT>
                    <a:lnB>
                      <a:noFill/>
                    </a:lnB>
                    <a:lnTlToBr>
                      <a:noFill/>
                    </a:lnTlToBr>
                    <a:lnBlToTr>
                      <a:noFill/>
                    </a:lnBlToTr>
                    <a:solidFill>
                      <a:schemeClr val="accent2">
                        <a:lumMod val="40000"/>
                        <a:lumOff val="60000"/>
                        <a:alpha val="23000"/>
                      </a:schemeClr>
                    </a:solidFill>
                  </a:tcPr>
                </a:tc>
                <a:extLst>
                  <a:ext uri="{0D108BD9-81ED-4DB2-BD59-A6C34878D82A}">
                    <a16:rowId xmlns:a16="http://schemas.microsoft.com/office/drawing/2014/main" val="2793554160"/>
                  </a:ext>
                </a:extLst>
              </a:tr>
              <a:tr h="7512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49</a:t>
                      </a:r>
                      <a:endParaRPr kumimoji="0" lang="nb-NO" sz="1400" b="0" i="0" u="none" strike="noStrike" cap="none" normalizeH="0" baseline="0" dirty="0">
                        <a:ln>
                          <a:noFill/>
                        </a:ln>
                        <a:solidFill>
                          <a:srgbClr val="FF0000"/>
                        </a:solidFill>
                        <a:effectLst/>
                        <a:latin typeface="+mn-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1" i="0" u="none" strike="noStrike" cap="none" normalizeH="0" baseline="0" dirty="0">
                        <a:ln>
                          <a:noFill/>
                        </a:ln>
                        <a:solidFill>
                          <a:srgbClr val="FF0000"/>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3005068873"/>
                  </a:ext>
                </a:extLst>
              </a:tr>
              <a:tr h="834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50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2">
                        <a:lumMod val="40000"/>
                        <a:lumOff val="60000"/>
                        <a:alpha val="25000"/>
                      </a:schemeClr>
                    </a:solidFill>
                  </a:tcPr>
                </a:tc>
                <a:extLst>
                  <a:ext uri="{0D108BD9-81ED-4DB2-BD59-A6C34878D82A}">
                    <a16:rowId xmlns:a16="http://schemas.microsoft.com/office/drawing/2014/main" val="718991398"/>
                  </a:ext>
                </a:extLst>
              </a:tr>
              <a:tr h="9649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51</a:t>
                      </a:r>
                      <a:endParaRPr kumimoji="0" lang="nb-NO" sz="1400" b="0" i="0" u="none" strike="noStrike" cap="none" normalizeH="0" baseline="0" dirty="0">
                        <a:ln>
                          <a:noFill/>
                        </a:ln>
                        <a:solidFill>
                          <a:schemeClr val="tx1"/>
                        </a:solidFill>
                        <a:effectLst/>
                        <a:latin typeface="+mn-l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97154007"/>
                  </a:ext>
                </a:extLst>
              </a:tr>
              <a:tr h="13432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52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alpha val="20000"/>
                      </a:schemeClr>
                    </a:solidFill>
                  </a:tcPr>
                </a:tc>
                <a:extLst>
                  <a:ext uri="{0D108BD9-81ED-4DB2-BD59-A6C34878D82A}">
                    <a16:rowId xmlns:a16="http://schemas.microsoft.com/office/drawing/2014/main" val="1382903893"/>
                  </a:ext>
                </a:extLst>
              </a:tr>
            </a:tbl>
          </a:graphicData>
        </a:graphic>
      </p:graphicFrame>
      <p:sp>
        <p:nvSpPr>
          <p:cNvPr id="5" name="Plassholder for lysbildenummer 4">
            <a:extLst>
              <a:ext uri="{FF2B5EF4-FFF2-40B4-BE49-F238E27FC236}">
                <a16:creationId xmlns:a16="http://schemas.microsoft.com/office/drawing/2014/main" id="{71825C1B-91DB-2F2E-DC6C-ABD259CAAE67}"/>
              </a:ext>
            </a:extLst>
          </p:cNvPr>
          <p:cNvSpPr>
            <a:spLocks noGrp="1"/>
          </p:cNvSpPr>
          <p:nvPr>
            <p:ph type="sldNum" sz="quarter" idx="12"/>
          </p:nvPr>
        </p:nvSpPr>
        <p:spPr>
          <a:xfrm>
            <a:off x="8397135" y="6409724"/>
            <a:ext cx="538932" cy="365125"/>
          </a:xfrm>
        </p:spPr>
        <p:txBody>
          <a:bodyPr/>
          <a:lstStyle/>
          <a:p>
            <a:pPr>
              <a:defRPr/>
            </a:pPr>
            <a:fld id="{17695755-AB53-4B1A-BD8C-98284F71CC2D}" type="slidenum">
              <a:rPr lang="en-US" smtClean="0"/>
              <a:pPr>
                <a:defRPr/>
              </a:pPr>
              <a:t>24</a:t>
            </a:fld>
            <a:endParaRPr lang="en-US" dirty="0"/>
          </a:p>
        </p:txBody>
      </p:sp>
      <p:pic>
        <p:nvPicPr>
          <p:cNvPr id="8194" name="Picture 2" descr="God jul - SOGNDAL KOMMUNE">
            <a:extLst>
              <a:ext uri="{FF2B5EF4-FFF2-40B4-BE49-F238E27FC236}">
                <a16:creationId xmlns:a16="http://schemas.microsoft.com/office/drawing/2014/main" id="{AA192328-2FF3-1A07-66D6-8D076E66800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0" y="22314"/>
            <a:ext cx="1709220" cy="115639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Julenissen Iceman God Jul - Gratis bilde på Pixabay - Pixabay">
            <a:extLst>
              <a:ext uri="{FF2B5EF4-FFF2-40B4-BE49-F238E27FC236}">
                <a16:creationId xmlns:a16="http://schemas.microsoft.com/office/drawing/2014/main" id="{4F13B18B-D743-606C-D15A-F2FA5F173FB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565" y="31735"/>
            <a:ext cx="1051740" cy="10517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35000">
              <a:schemeClr val="accent4">
                <a:lumMod val="0"/>
                <a:lumOff val="100000"/>
              </a:schemeClr>
            </a:gs>
            <a:gs pos="100000">
              <a:srgbClr val="00CC66"/>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928FBF4-FBF2-2AE5-16FF-A737801E925A}"/>
              </a:ext>
            </a:extLst>
          </p:cNvPr>
          <p:cNvSpPr/>
          <p:nvPr/>
        </p:nvSpPr>
        <p:spPr>
          <a:xfrm>
            <a:off x="179512" y="194400"/>
            <a:ext cx="5184576" cy="75182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nn-NO" sz="3200" b="1" dirty="0">
                <a:latin typeface="Arial" panose="020B0604020202020204" pitchFamily="34" charset="0"/>
                <a:cs typeface="Arial" panose="020B0604020202020204" pitchFamily="34" charset="0"/>
              </a:rPr>
              <a:t>Høgtider i barnehagen</a:t>
            </a:r>
          </a:p>
        </p:txBody>
      </p:sp>
      <p:sp>
        <p:nvSpPr>
          <p:cNvPr id="2" name="Rektangel 1">
            <a:extLst>
              <a:ext uri="{FF2B5EF4-FFF2-40B4-BE49-F238E27FC236}">
                <a16:creationId xmlns:a16="http://schemas.microsoft.com/office/drawing/2014/main" id="{29355BF4-59B9-1A9E-0FBE-3F969932749C}"/>
              </a:ext>
            </a:extLst>
          </p:cNvPr>
          <p:cNvSpPr/>
          <p:nvPr/>
        </p:nvSpPr>
        <p:spPr>
          <a:xfrm>
            <a:off x="5288101" y="4625611"/>
            <a:ext cx="3240360" cy="21242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n-NO" sz="1600" dirty="0"/>
              <a:t>«Etikk, religion og filosofi er med på å forme korleis vi oppfattar verda og menneska, og pregar verdiar, normer og haldningar. Fagområdet ser særleg på barnehagen sitt samfunnsmandat og verdigrunnlag i eit samfunn som er prega av livssynsmangfald.»</a:t>
            </a:r>
            <a:r>
              <a:rPr lang="nn-NO" sz="1600" i="1" dirty="0"/>
              <a:t> Rammeplanen s.54</a:t>
            </a:r>
          </a:p>
        </p:txBody>
      </p:sp>
      <p:sp>
        <p:nvSpPr>
          <p:cNvPr id="4" name="Rektangel 3">
            <a:extLst>
              <a:ext uri="{FF2B5EF4-FFF2-40B4-BE49-F238E27FC236}">
                <a16:creationId xmlns:a16="http://schemas.microsoft.com/office/drawing/2014/main" id="{AD89C0B6-F31F-7342-3F18-484026E248EA}"/>
              </a:ext>
            </a:extLst>
          </p:cNvPr>
          <p:cNvSpPr/>
          <p:nvPr/>
        </p:nvSpPr>
        <p:spPr>
          <a:xfrm>
            <a:off x="5704859" y="188640"/>
            <a:ext cx="3240360" cy="29523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n-NO" sz="1600" dirty="0"/>
              <a:t>«Barnehagen skal skape interesse for mangfaldet i samfunnet og forståing for livsverda og levesettet til andre menneske. Gjennom å samtale om og undre seg over eksistensielle, etiske og filosofiske spørsmål skal barn få høve til sjølve å formulere spørsmål, lytte til andre, reflektere og finne svar. Slik skal barnehagen bidra til å leggje grunnlag for kritisk tenking og dømmekraft.»</a:t>
            </a:r>
            <a:r>
              <a:rPr lang="nn-NO" sz="1600" i="1" dirty="0"/>
              <a:t>–Rammeplanen 54</a:t>
            </a:r>
          </a:p>
        </p:txBody>
      </p:sp>
      <p:sp>
        <p:nvSpPr>
          <p:cNvPr id="5" name="Rektangel 4">
            <a:extLst>
              <a:ext uri="{FF2B5EF4-FFF2-40B4-BE49-F238E27FC236}">
                <a16:creationId xmlns:a16="http://schemas.microsoft.com/office/drawing/2014/main" id="{5402BA98-0922-1082-232C-3DA7E66EB9A9}"/>
              </a:ext>
            </a:extLst>
          </p:cNvPr>
          <p:cNvSpPr/>
          <p:nvPr/>
        </p:nvSpPr>
        <p:spPr>
          <a:xfrm>
            <a:off x="349303" y="1118354"/>
            <a:ext cx="4176464" cy="16244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n-NO" sz="1600" i="0" dirty="0"/>
              <a:t>Barnegruppa består av stort mangfald og me inkluderer deira høgtider ved markering i barnehagen. Dette gjer me gjennom kunst, kultur og kreativitet. I samling skaper me rom for gode dialogar og undring</a:t>
            </a:r>
          </a:p>
        </p:txBody>
      </p:sp>
      <p:sp>
        <p:nvSpPr>
          <p:cNvPr id="8" name="Rektangel 7">
            <a:extLst>
              <a:ext uri="{FF2B5EF4-FFF2-40B4-BE49-F238E27FC236}">
                <a16:creationId xmlns:a16="http://schemas.microsoft.com/office/drawing/2014/main" id="{F4785F2A-C86A-DF98-4944-FBD57C78F78E}"/>
              </a:ext>
            </a:extLst>
          </p:cNvPr>
          <p:cNvSpPr/>
          <p:nvPr/>
        </p:nvSpPr>
        <p:spPr>
          <a:xfrm>
            <a:off x="367549" y="3140968"/>
            <a:ext cx="3052323" cy="35477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n-NO" sz="1600" i="0" dirty="0"/>
              <a:t>Markering av kristendom:</a:t>
            </a:r>
          </a:p>
          <a:p>
            <a:pPr marL="285750" indent="-285750">
              <a:buFontTx/>
              <a:buChar char="-"/>
            </a:pPr>
            <a:r>
              <a:rPr lang="nn-NO" sz="1600" i="0" dirty="0"/>
              <a:t>Jul</a:t>
            </a:r>
          </a:p>
          <a:p>
            <a:pPr marL="285750" indent="-285750">
              <a:buFontTx/>
              <a:buChar char="-"/>
            </a:pPr>
            <a:r>
              <a:rPr lang="nn-NO" sz="1600" i="0" dirty="0"/>
              <a:t>Påske</a:t>
            </a:r>
          </a:p>
          <a:p>
            <a:r>
              <a:rPr lang="nn-NO" sz="1600" i="0" dirty="0"/>
              <a:t>Markering av Islam: </a:t>
            </a:r>
          </a:p>
          <a:p>
            <a:pPr marL="285750" indent="-285750">
              <a:buFontTx/>
              <a:buChar char="-"/>
            </a:pPr>
            <a:r>
              <a:rPr lang="nn-NO" sz="1600" i="0" dirty="0">
                <a:solidFill>
                  <a:schemeClr val="tx1"/>
                </a:solidFill>
                <a:effectLst/>
              </a:rPr>
              <a:t>Id-al-</a:t>
            </a:r>
            <a:r>
              <a:rPr lang="nn-NO" sz="1600" i="0" dirty="0" err="1">
                <a:solidFill>
                  <a:schemeClr val="tx1"/>
                </a:solidFill>
                <a:effectLst/>
              </a:rPr>
              <a:t>Adha</a:t>
            </a:r>
            <a:r>
              <a:rPr lang="nn-NO" sz="1600" i="0" dirty="0">
                <a:solidFill>
                  <a:schemeClr val="tx1"/>
                </a:solidFill>
                <a:effectLst/>
              </a:rPr>
              <a:t> </a:t>
            </a:r>
            <a:endParaRPr lang="nn-NO" sz="1600" i="0" dirty="0">
              <a:solidFill>
                <a:schemeClr val="tx1"/>
              </a:solidFill>
            </a:endParaRPr>
          </a:p>
          <a:p>
            <a:pPr marL="285750" indent="-285750">
              <a:buFontTx/>
              <a:buChar char="-"/>
            </a:pPr>
            <a:r>
              <a:rPr lang="nn-NO" sz="1600" i="0" dirty="0">
                <a:solidFill>
                  <a:schemeClr val="tx1"/>
                </a:solidFill>
                <a:effectLst/>
              </a:rPr>
              <a:t>Id-al-</a:t>
            </a:r>
            <a:r>
              <a:rPr lang="nn-NO" sz="1600" i="0" dirty="0" err="1">
                <a:solidFill>
                  <a:schemeClr val="tx1"/>
                </a:solidFill>
                <a:effectLst/>
              </a:rPr>
              <a:t>fitr</a:t>
            </a:r>
            <a:endParaRPr lang="nn-NO" sz="1600" i="0" dirty="0">
              <a:solidFill>
                <a:srgbClr val="000000"/>
              </a:solidFill>
              <a:effectLst/>
              <a:ea typeface="Calibri" panose="020F0502020204030204" pitchFamily="34" charset="0"/>
              <a:cs typeface="Calibri" panose="020F0502020204030204" pitchFamily="34" charset="0"/>
            </a:endParaRPr>
          </a:p>
          <a:p>
            <a:r>
              <a:rPr lang="nn-NO" sz="1600" i="0" dirty="0">
                <a:solidFill>
                  <a:srgbClr val="000000"/>
                </a:solidFill>
                <a:ea typeface="Calibri" panose="020F0502020204030204" pitchFamily="34" charset="0"/>
                <a:cs typeface="Calibri" panose="020F0502020204030204" pitchFamily="34" charset="0"/>
              </a:rPr>
              <a:t>D</a:t>
            </a:r>
            <a:r>
              <a:rPr lang="nn-NO" sz="1600" i="0" dirty="0">
                <a:solidFill>
                  <a:srgbClr val="000000"/>
                </a:solidFill>
                <a:effectLst/>
                <a:ea typeface="Calibri" panose="020F0502020204030204" pitchFamily="34" charset="0"/>
                <a:cs typeface="Calibri" panose="020F0502020204030204" pitchFamily="34" charset="0"/>
              </a:rPr>
              <a:t>et er og spanande å utforska ulike høgtider uavhengig av korleis barnegruppa </a:t>
            </a:r>
            <a:r>
              <a:rPr lang="nn-NO" sz="1600" i="0" dirty="0">
                <a:effectLst/>
                <a:ea typeface="Calibri" panose="020F0502020204030204" pitchFamily="34" charset="0"/>
                <a:cs typeface="Times New Roman" panose="02020603050405020304" pitchFamily="18" charset="0"/>
              </a:rPr>
              <a:t>er samansett. </a:t>
            </a:r>
          </a:p>
          <a:p>
            <a:r>
              <a:rPr lang="nn-NO" sz="1600" i="0" dirty="0">
                <a:effectLst/>
                <a:ea typeface="Calibri" panose="020F0502020204030204" pitchFamily="34" charset="0"/>
                <a:cs typeface="Times New Roman" panose="02020603050405020304" pitchFamily="18" charset="0"/>
              </a:rPr>
              <a:t>Som til dømes:</a:t>
            </a:r>
          </a:p>
          <a:p>
            <a:r>
              <a:rPr lang="nn-NO" sz="1600" i="0" dirty="0">
                <a:effectLst/>
                <a:ea typeface="Calibri" panose="020F0502020204030204" pitchFamily="34" charset="0"/>
                <a:cs typeface="Times New Roman" panose="02020603050405020304" pitchFamily="18" charset="0"/>
              </a:rPr>
              <a:t>Hinduismen: </a:t>
            </a:r>
            <a:r>
              <a:rPr lang="nn-NO" sz="1600" i="0" dirty="0" err="1">
                <a:effectLst/>
                <a:ea typeface="Calibri" panose="020F0502020204030204" pitchFamily="34" charset="0"/>
                <a:cs typeface="Times New Roman" panose="02020603050405020304" pitchFamily="18" charset="0"/>
              </a:rPr>
              <a:t>Holi</a:t>
            </a:r>
            <a:r>
              <a:rPr lang="nn-NO" sz="1600" i="0" dirty="0">
                <a:effectLst/>
                <a:ea typeface="Calibri" panose="020F0502020204030204" pitchFamily="34" charset="0"/>
                <a:cs typeface="Times New Roman" panose="02020603050405020304" pitchFamily="18" charset="0"/>
              </a:rPr>
              <a:t> </a:t>
            </a:r>
            <a:endParaRPr lang="nn-NO" sz="1600" i="0" dirty="0">
              <a:ea typeface="Calibri" panose="020F0502020204030204" pitchFamily="34" charset="0"/>
              <a:cs typeface="Times New Roman" panose="02020603050405020304" pitchFamily="18" charset="0"/>
            </a:endParaRPr>
          </a:p>
          <a:p>
            <a:r>
              <a:rPr lang="nn-NO" sz="1600" i="0" dirty="0">
                <a:effectLst/>
                <a:ea typeface="Calibri" panose="020F0502020204030204" pitchFamily="34" charset="0"/>
                <a:cs typeface="Times New Roman" panose="02020603050405020304" pitchFamily="18" charset="0"/>
              </a:rPr>
              <a:t>Buddhismen:  </a:t>
            </a:r>
            <a:r>
              <a:rPr lang="nn-NO" sz="1600" i="0" dirty="0" err="1">
                <a:effectLst/>
                <a:ea typeface="Calibri" panose="020F0502020204030204" pitchFamily="34" charset="0"/>
                <a:cs typeface="Times New Roman" panose="02020603050405020304" pitchFamily="18" charset="0"/>
              </a:rPr>
              <a:t>Vesak</a:t>
            </a:r>
            <a:r>
              <a:rPr lang="nn-NO" sz="1600" i="0" dirty="0">
                <a:effectLst/>
                <a:ea typeface="Calibri" panose="020F0502020204030204" pitchFamily="34" charset="0"/>
                <a:cs typeface="Times New Roman" panose="02020603050405020304" pitchFamily="18" charset="0"/>
              </a:rPr>
              <a:t> </a:t>
            </a:r>
          </a:p>
        </p:txBody>
      </p:sp>
      <p:sp>
        <p:nvSpPr>
          <p:cNvPr id="6" name="Ellipse 5">
            <a:extLst>
              <a:ext uri="{FF2B5EF4-FFF2-40B4-BE49-F238E27FC236}">
                <a16:creationId xmlns:a16="http://schemas.microsoft.com/office/drawing/2014/main" id="{0CD74ADE-F5E8-CD29-9489-A35C2D3604A9}"/>
              </a:ext>
            </a:extLst>
          </p:cNvPr>
          <p:cNvSpPr/>
          <p:nvPr/>
        </p:nvSpPr>
        <p:spPr>
          <a:xfrm rot="20765803">
            <a:off x="3445399" y="3009647"/>
            <a:ext cx="2432367" cy="17323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n-NO" sz="1600" i="0" dirty="0"/>
              <a:t>Me skal arbeida med filosofiske samtalar saman med barna. Dette utviklar tankane deira</a:t>
            </a:r>
            <a:r>
              <a:rPr lang="nn-NO" dirty="0"/>
              <a:t>.</a:t>
            </a:r>
          </a:p>
        </p:txBody>
      </p:sp>
      <p:pic>
        <p:nvPicPr>
          <p:cNvPr id="9" name="Picture 11" descr="C:\Users\Eva\AppData\Local\Microsoft\Windows\Temporary Internet Files\Content.IE5\181I9IIB\MC900192962[1].wmf">
            <a:extLst>
              <a:ext uri="{FF2B5EF4-FFF2-40B4-BE49-F238E27FC236}">
                <a16:creationId xmlns:a16="http://schemas.microsoft.com/office/drawing/2014/main" id="{D40DADA3-053C-090E-466A-EF9B584BEB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67459">
            <a:off x="6486482" y="3353924"/>
            <a:ext cx="1417733" cy="101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Eva\AppData\Local\Microsoft\Windows\Temporary Internet Files\Content.IE5\181I9IIB\MC900336110[1].wmf">
            <a:extLst>
              <a:ext uri="{FF2B5EF4-FFF2-40B4-BE49-F238E27FC236}">
                <a16:creationId xmlns:a16="http://schemas.microsoft.com/office/drawing/2014/main" id="{7DE75694-BC87-9065-458B-A590F01404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0061">
            <a:off x="3765728" y="5237134"/>
            <a:ext cx="1001434" cy="66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lassholder for lysbildenummer 10">
            <a:extLst>
              <a:ext uri="{FF2B5EF4-FFF2-40B4-BE49-F238E27FC236}">
                <a16:creationId xmlns:a16="http://schemas.microsoft.com/office/drawing/2014/main" id="{8991772C-CDC0-DE5E-CEB5-0D1838B68377}"/>
              </a:ext>
            </a:extLst>
          </p:cNvPr>
          <p:cNvSpPr>
            <a:spLocks noGrp="1"/>
          </p:cNvSpPr>
          <p:nvPr>
            <p:ph type="sldNum" sz="quarter" idx="12"/>
          </p:nvPr>
        </p:nvSpPr>
        <p:spPr>
          <a:xfrm>
            <a:off x="8562814" y="6392464"/>
            <a:ext cx="579539" cy="365125"/>
          </a:xfrm>
        </p:spPr>
        <p:txBody>
          <a:bodyPr/>
          <a:lstStyle/>
          <a:p>
            <a:pPr>
              <a:defRPr/>
            </a:pPr>
            <a:fld id="{17695755-AB53-4B1A-BD8C-98284F71CC2D}" type="slidenum">
              <a:rPr lang="en-US" smtClean="0"/>
              <a:pPr>
                <a:defRPr/>
              </a:pPr>
              <a:t>25</a:t>
            </a:fld>
            <a:endParaRPr lang="en-US" dirty="0"/>
          </a:p>
        </p:txBody>
      </p:sp>
    </p:spTree>
    <p:extLst>
      <p:ext uri="{BB962C8B-B14F-4D97-AF65-F5344CB8AC3E}">
        <p14:creationId xmlns:p14="http://schemas.microsoft.com/office/powerpoint/2010/main" val="4081937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5604" name="Picture 63" descr="C:\Users\Eva\AppData\Local\Microsoft\Windows\Temporary Internet Files\Content.IE5\BP5AZSIN\MC90035585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166621">
            <a:off x="146874" y="122920"/>
            <a:ext cx="9048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ittel 1"/>
          <p:cNvSpPr>
            <a:spLocks noGrp="1"/>
          </p:cNvSpPr>
          <p:nvPr>
            <p:ph type="title"/>
          </p:nvPr>
        </p:nvSpPr>
        <p:spPr>
          <a:xfrm>
            <a:off x="670714" y="701361"/>
            <a:ext cx="3420509" cy="627173"/>
          </a:xfrm>
        </p:spPr>
        <p:txBody>
          <a:bodyPr/>
          <a:lstStyle/>
          <a:p>
            <a:r>
              <a:rPr lang="nb-NO" altLang="nb-NO" dirty="0"/>
              <a:t>Januar 2024</a:t>
            </a:r>
          </a:p>
        </p:txBody>
      </p:sp>
      <p:graphicFrame>
        <p:nvGraphicFramePr>
          <p:cNvPr id="23620" name="Group 68"/>
          <p:cNvGraphicFramePr>
            <a:graphicFrameLocks noGrp="1"/>
          </p:cNvGraphicFramePr>
          <p:nvPr>
            <p:extLst>
              <p:ext uri="{D42A27DB-BD31-4B8C-83A1-F6EECF244321}">
                <p14:modId xmlns:p14="http://schemas.microsoft.com/office/powerpoint/2010/main" val="3949770879"/>
              </p:ext>
            </p:extLst>
          </p:nvPr>
        </p:nvGraphicFramePr>
        <p:xfrm>
          <a:off x="745860" y="1566149"/>
          <a:ext cx="8332986" cy="5189835"/>
        </p:xfrm>
        <a:graphic>
          <a:graphicData uri="http://schemas.openxmlformats.org/drawingml/2006/table">
            <a:tbl>
              <a:tblPr/>
              <a:tblGrid>
                <a:gridCol w="1512168">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071240">
                  <a:extLst>
                    <a:ext uri="{9D8B030D-6E8A-4147-A177-3AD203B41FA5}">
                      <a16:colId xmlns:a16="http://schemas.microsoft.com/office/drawing/2014/main" val="20002"/>
                    </a:ext>
                  </a:extLst>
                </a:gridCol>
                <a:gridCol w="1117308">
                  <a:extLst>
                    <a:ext uri="{9D8B030D-6E8A-4147-A177-3AD203B41FA5}">
                      <a16:colId xmlns:a16="http://schemas.microsoft.com/office/drawing/2014/main" val="20003"/>
                    </a:ext>
                  </a:extLst>
                </a:gridCol>
                <a:gridCol w="1201750">
                  <a:extLst>
                    <a:ext uri="{9D8B030D-6E8A-4147-A177-3AD203B41FA5}">
                      <a16:colId xmlns:a16="http://schemas.microsoft.com/office/drawing/2014/main" val="20004"/>
                    </a:ext>
                  </a:extLst>
                </a:gridCol>
                <a:gridCol w="1131059">
                  <a:extLst>
                    <a:ext uri="{9D8B030D-6E8A-4147-A177-3AD203B41FA5}">
                      <a16:colId xmlns:a16="http://schemas.microsoft.com/office/drawing/2014/main" val="20005"/>
                    </a:ext>
                  </a:extLst>
                </a:gridCol>
                <a:gridCol w="1075325">
                  <a:extLst>
                    <a:ext uri="{9D8B030D-6E8A-4147-A177-3AD203B41FA5}">
                      <a16:colId xmlns:a16="http://schemas.microsoft.com/office/drawing/2014/main" val="20006"/>
                    </a:ext>
                  </a:extLst>
                </a:gridCol>
              </a:tblGrid>
              <a:tr h="305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a:cs typeface="Arial" pitchFamily="34" charset="0"/>
                        </a:rPr>
                        <a:t>Måndag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9" marR="81289" marT="40640" marB="40640"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a:cs typeface="Arial" pitchFamily="34" charset="0"/>
                        </a:rPr>
                        <a:t>Tysdag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9" marR="81289" marT="40640" marB="40640"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Onsdag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9" marR="81289" marT="40640" marB="40640"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Torsdag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9" marR="81289" marT="40640" marB="40640"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Fredag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9" marR="81289" marT="40640" marB="40640"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a:cs typeface="Arial" pitchFamily="34" charset="0"/>
                        </a:rPr>
                        <a:t>Laurdag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9" marR="81289" marT="40640" marB="40640"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a:cs typeface="Arial" pitchFamily="34" charset="0"/>
                        </a:rPr>
                        <a:t>Sundag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9" marR="81289" marT="40640" marB="40640"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ECF1F5"/>
                    </a:solidFill>
                  </a:tcPr>
                </a:tc>
                <a:extLst>
                  <a:ext uri="{0D108BD9-81ED-4DB2-BD59-A6C34878D82A}">
                    <a16:rowId xmlns:a16="http://schemas.microsoft.com/office/drawing/2014/main" val="10000"/>
                  </a:ext>
                </a:extLst>
              </a:tr>
              <a:tr h="969409">
                <a:tc>
                  <a:txBody>
                    <a:bodyPr/>
                    <a:lstStyle/>
                    <a:p>
                      <a:r>
                        <a:rPr lang="nb-NO" sz="1400" b="1" dirty="0">
                          <a:solidFill>
                            <a:srgbClr val="FF0000"/>
                          </a:solidFill>
                        </a:rPr>
                        <a:t>1.</a:t>
                      </a:r>
                    </a:p>
                    <a:p>
                      <a:pPr marL="0" indent="0">
                        <a:buNone/>
                      </a:pPr>
                      <a:r>
                        <a:rPr lang="nb-NO" sz="1400" b="1" dirty="0">
                          <a:solidFill>
                            <a:srgbClr val="FF0000"/>
                          </a:solidFill>
                        </a:rPr>
                        <a:t>1. Nyttårsdag</a:t>
                      </a:r>
                    </a:p>
                    <a:p>
                      <a:pPr marL="0" indent="0">
                        <a:buNone/>
                      </a:pPr>
                      <a:r>
                        <a:rPr lang="nb-NO" sz="1400" b="1" dirty="0">
                          <a:solidFill>
                            <a:srgbClr val="FF0000"/>
                          </a:solidFill>
                        </a:rPr>
                        <a:t>Barnehagen stengt</a:t>
                      </a:r>
                    </a:p>
                  </a:txBody>
                  <a:tcPr marL="81289" marR="81289" marT="40640" marB="40640" horzOverflow="overflow">
                    <a:lnL>
                      <a:noFill/>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a:t>
                      </a:r>
                    </a:p>
                  </a:txBody>
                  <a:tcPr marL="81289" marR="81289"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3.</a:t>
                      </a:r>
                    </a:p>
                  </a:txBody>
                  <a:tcPr marL="81289" marR="81289"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4.</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a:cs typeface="Arial" pitchFamily="34" charset="0"/>
                      </a:endParaRPr>
                    </a:p>
                  </a:txBody>
                  <a:tcPr marL="81289" marR="81289"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5.</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nb-NO" sz="1400" b="0" i="0" u="none" strike="noStrike" cap="none" normalizeH="0" baseline="0" dirty="0">
                        <a:ln>
                          <a:noFill/>
                        </a:ln>
                        <a:solidFill>
                          <a:schemeClr val="tx1"/>
                        </a:solidFill>
                        <a:effectLst/>
                        <a:latin typeface="+mn-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9" marR="81289"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6.</a:t>
                      </a:r>
                    </a:p>
                  </a:txBody>
                  <a:tcPr marL="81289" marR="81289"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7.</a:t>
                      </a:r>
                    </a:p>
                  </a:txBody>
                  <a:tcPr marL="81289" marR="81289" marT="40640" marB="40640" horzOverflow="overflow">
                    <a:lnL w="12700" cap="flat" cmpd="sng" algn="ctr">
                      <a:solidFill>
                        <a:schemeClr val="bg1"/>
                      </a:solidFill>
                      <a:prstDash val="solid"/>
                      <a:round/>
                      <a:headEnd type="none" w="med" len="med"/>
                      <a:tailEnd type="none" w="med" len="med"/>
                    </a:lnL>
                    <a:lnR>
                      <a:noFill/>
                    </a:lnR>
                    <a:lnT w="12700" cap="flat" cmpd="sng" algn="ctr">
                      <a:solidFill>
                        <a:srgbClr val="D2DA7A"/>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102176">
                <a:tc>
                  <a:txBody>
                    <a:bodyPr/>
                    <a:lstStyle/>
                    <a:p>
                      <a:r>
                        <a:rPr lang="nn-NO" sz="1400" b="1" dirty="0"/>
                        <a:t>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mn-lt"/>
                          <a:cs typeface="Arial" pitchFamily="34" charset="0"/>
                        </a:rPr>
                        <a:t>Agnes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mn-lt"/>
                          <a:cs typeface="Arial" pitchFamily="34" charset="0"/>
                        </a:rPr>
                        <a:t>4 år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rgbClr val="FF0000"/>
                        </a:solidFill>
                        <a:effectLst/>
                        <a:latin typeface="+mn-lt"/>
                        <a:cs typeface="Arial" pitchFamily="34" charset="0"/>
                      </a:endParaRPr>
                    </a:p>
                  </a:txBody>
                  <a:tcPr marL="81289" marR="81289" marT="40640" marB="40640"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9.</a:t>
                      </a:r>
                    </a:p>
                  </a:txBody>
                  <a:tcPr marL="81289" marR="81289"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10.</a:t>
                      </a:r>
                    </a:p>
                  </a:txBody>
                  <a:tcPr marL="81289" marR="81289"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9" marR="81289"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12.</a:t>
                      </a:r>
                    </a:p>
                  </a:txBody>
                  <a:tcPr marL="81289" marR="81289"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13.</a:t>
                      </a:r>
                    </a:p>
                  </a:txBody>
                  <a:tcPr marL="81289" marR="81289"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14.           </a:t>
                      </a:r>
                    </a:p>
                  </a:txBody>
                  <a:tcPr marL="81289" marR="81289" marT="40640" marB="40640"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2">
                        <a:lumMod val="20000"/>
                        <a:lumOff val="80000"/>
                      </a:schemeClr>
                    </a:solidFill>
                  </a:tcPr>
                </a:tc>
                <a:extLst>
                  <a:ext uri="{0D108BD9-81ED-4DB2-BD59-A6C34878D82A}">
                    <a16:rowId xmlns:a16="http://schemas.microsoft.com/office/drawing/2014/main" val="10003"/>
                  </a:ext>
                </a:extLst>
              </a:tr>
              <a:tr h="1102176">
                <a:tc>
                  <a:txBody>
                    <a:bodyPr/>
                    <a:lstStyle/>
                    <a:p>
                      <a:r>
                        <a:rPr lang="nn-NO" sz="1400" b="1" dirty="0">
                          <a:solidFill>
                            <a:schemeClr val="tx1"/>
                          </a:solidFill>
                        </a:rPr>
                        <a:t>15.</a:t>
                      </a:r>
                    </a:p>
                  </a:txBody>
                  <a:tcPr marL="81289" marR="81289" marT="40640" marB="40640"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err="1">
                          <a:ln>
                            <a:noFill/>
                          </a:ln>
                          <a:solidFill>
                            <a:schemeClr val="tx1"/>
                          </a:solidFill>
                          <a:effectLst/>
                          <a:latin typeface="+mn-lt"/>
                          <a:cs typeface="Arial" pitchFamily="34" charset="0"/>
                        </a:rPr>
                        <a:t>Zianna</a:t>
                      </a:r>
                      <a:r>
                        <a:rPr kumimoji="0" lang="nb-NO" sz="1400" b="0" i="0" u="none" strike="noStrike" cap="none" normalizeH="0" baseline="0" dirty="0">
                          <a:ln>
                            <a:noFill/>
                          </a:ln>
                          <a:solidFill>
                            <a:schemeClr val="tx1"/>
                          </a:solidFill>
                          <a:effectLst/>
                          <a:latin typeface="+mn-lt"/>
                          <a:cs typeface="Arial" pitchFamily="34" charset="0"/>
                        </a:rPr>
                        <a:t> 6 år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mn-lt"/>
                          <a:cs typeface="Arial" pitchFamily="34" charset="0"/>
                        </a:rPr>
                        <a:t>Tindra 6 år</a:t>
                      </a:r>
                      <a:r>
                        <a:rPr kumimoji="0" lang="nb-NO" sz="1400" b="0" i="0" u="none" strike="noStrike" cap="none" normalizeH="0" baseline="0" dirty="0">
                          <a:ln>
                            <a:noFill/>
                          </a:ln>
                          <a:solidFill>
                            <a:srgbClr val="FF0000"/>
                          </a:solidFill>
                          <a:effectLst/>
                          <a:latin typeface="+mn-lt"/>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a:cs typeface="Arial" pitchFamily="34" charset="0"/>
                      </a:endParaRPr>
                    </a:p>
                  </a:txBody>
                  <a:tcPr marL="81289" marR="81289"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17.</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nb-NO" sz="1400" b="0" i="0" u="none" strike="noStrike" cap="none" normalizeH="0" baseline="0" dirty="0">
                        <a:ln>
                          <a:noFill/>
                        </a:ln>
                        <a:solidFill>
                          <a:schemeClr val="tx1"/>
                        </a:solidFill>
                        <a:effectLst/>
                        <a:latin typeface="+mn-lt"/>
                        <a:cs typeface="Arial" pitchFamily="34" charset="0"/>
                      </a:endParaRPr>
                    </a:p>
                  </a:txBody>
                  <a:tcPr marL="81289" marR="81289"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18.</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9" marR="81289"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19.</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chemeClr val="tx1"/>
                          </a:solidFill>
                          <a:effectLst/>
                          <a:latin typeface="+mn-lt"/>
                          <a:cs typeface="Arial" pitchFamily="34" charset="0"/>
                        </a:rPr>
                        <a:t>Sindre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chemeClr val="tx1"/>
                          </a:solidFill>
                          <a:effectLst/>
                          <a:latin typeface="+mn-lt"/>
                          <a:cs typeface="Arial" pitchFamily="34" charset="0"/>
                        </a:rPr>
                        <a:t>5 år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9" marR="81289"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20.</a:t>
                      </a:r>
                    </a:p>
                  </a:txBody>
                  <a:tcPr marL="81289" marR="81289"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21.</a:t>
                      </a:r>
                    </a:p>
                  </a:txBody>
                  <a:tcPr marL="81289" marR="81289" marT="40640" marB="40640"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r h="9037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9" marR="81289" marT="40640" marB="40640"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60000"/>
                        <a:lumOff val="40000"/>
                        <a:alpha val="20000"/>
                      </a:schemeClr>
                    </a:solidFill>
                  </a:tcPr>
                </a:tc>
                <a:tc>
                  <a:txBody>
                    <a:bodyPr/>
                    <a:lstStyle/>
                    <a:p>
                      <a:r>
                        <a:rPr lang="nn-NO" sz="1400" b="1" dirty="0"/>
                        <a:t>23.</a:t>
                      </a:r>
                    </a:p>
                    <a:p>
                      <a:endParaRPr lang="nn-NO" sz="1400" b="1" dirty="0"/>
                    </a:p>
                  </a:txBody>
                  <a:tcPr marL="81289" marR="81289"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24.</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9" marR="81289"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25.</a:t>
                      </a:r>
                    </a:p>
                  </a:txBody>
                  <a:tcPr marL="81289" marR="81289"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26.</a:t>
                      </a:r>
                    </a:p>
                  </a:txBody>
                  <a:tcPr marL="81289" marR="81289"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60000"/>
                        <a:lumOff val="40000"/>
                        <a:alpha val="20000"/>
                      </a:schemeClr>
                    </a:solidFill>
                  </a:tcPr>
                </a:tc>
                <a:tc>
                  <a:txBody>
                    <a:bodyPr/>
                    <a:lstStyle/>
                    <a:p>
                      <a:r>
                        <a:rPr lang="nb-NO" sz="1400" b="1" dirty="0"/>
                        <a:t>27.</a:t>
                      </a:r>
                    </a:p>
                  </a:txBody>
                  <a:tcPr marL="81289" marR="81289"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28.</a:t>
                      </a:r>
                      <a:endParaRPr kumimoji="0" lang="nb-NO" sz="1000" b="1" i="0" u="none" strike="noStrike" cap="none" normalizeH="0" baseline="0" dirty="0">
                        <a:ln>
                          <a:noFill/>
                        </a:ln>
                        <a:solidFill>
                          <a:srgbClr val="FF0000"/>
                        </a:solidFill>
                        <a:effectLst/>
                        <a:latin typeface="Gill Sans MT"/>
                        <a:cs typeface="Arial" pitchFamily="34" charset="0"/>
                      </a:endParaRPr>
                    </a:p>
                  </a:txBody>
                  <a:tcPr marL="81289" marR="81289" marT="40640" marB="40640"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2">
                        <a:lumMod val="20000"/>
                        <a:lumOff val="80000"/>
                      </a:schemeClr>
                    </a:solidFill>
                  </a:tcPr>
                </a:tc>
                <a:extLst>
                  <a:ext uri="{0D108BD9-81ED-4DB2-BD59-A6C34878D82A}">
                    <a16:rowId xmlns:a16="http://schemas.microsoft.com/office/drawing/2014/main" val="10005"/>
                  </a:ext>
                </a:extLst>
              </a:tr>
              <a:tr h="5711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a:cs typeface="Arial" pitchFamily="34" charset="0"/>
                        </a:rPr>
                        <a:t>Nora 2 år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a:cs typeface="Arial" pitchFamily="34" charset="0"/>
                      </a:endParaRPr>
                    </a:p>
                  </a:txBody>
                  <a:tcPr marL="81289" marR="81289" marT="40640" marB="40640"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r>
                        <a:rPr lang="nn-NO" sz="1400" b="1" dirty="0"/>
                        <a:t>30.</a:t>
                      </a:r>
                    </a:p>
                    <a:p>
                      <a:r>
                        <a:rPr lang="nn-NO" sz="1400" b="0" dirty="0"/>
                        <a:t>Personalmøte</a:t>
                      </a:r>
                    </a:p>
                  </a:txBody>
                  <a:tcPr marL="81289" marR="81289"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31.</a:t>
                      </a:r>
                    </a:p>
                  </a:txBody>
                  <a:tcPr marL="81289" marR="81289"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9" marR="81289"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9" marR="81289"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endParaRPr lang="nb-NO" sz="1400" b="1" dirty="0"/>
                    </a:p>
                  </a:txBody>
                  <a:tcPr marL="81289" marR="81289"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1" i="0" u="none" strike="noStrike" cap="none" normalizeH="0" baseline="0" dirty="0">
                        <a:ln>
                          <a:noFill/>
                        </a:ln>
                        <a:solidFill>
                          <a:srgbClr val="FF0000"/>
                        </a:solidFill>
                        <a:effectLst/>
                        <a:latin typeface="Gill Sans MT"/>
                        <a:cs typeface="Arial" pitchFamily="34" charset="0"/>
                      </a:endParaRPr>
                    </a:p>
                  </a:txBody>
                  <a:tcPr marL="81289" marR="81289" marT="40640" marB="40640"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49251280"/>
                  </a:ext>
                </a:extLst>
              </a:tr>
            </a:tbl>
          </a:graphicData>
        </a:graphic>
      </p:graphicFrame>
      <p:pic>
        <p:nvPicPr>
          <p:cNvPr id="25658" name="Picture 61" descr="C:\Users\Eva\AppData\Local\Microsoft\Windows\Temporary Internet Files\Content.IE5\BP5AZSIN\MC90035585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131045">
            <a:off x="3521695" y="23863"/>
            <a:ext cx="1642029" cy="152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9" name="Picture 62" descr="C:\Users\Eva\AppData\Local\Microsoft\Windows\Temporary Internet Files\Content.IE5\BP5AZSIN\MC90035585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6476" y="197804"/>
            <a:ext cx="62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Ballonger Fargerike Bursdag - Gratis bilde på Pixabay">
            <a:extLst>
              <a:ext uri="{FF2B5EF4-FFF2-40B4-BE49-F238E27FC236}">
                <a16:creationId xmlns:a16="http://schemas.microsoft.com/office/drawing/2014/main" id="{08508CB6-97F8-491C-8AD0-6BE56FB8FB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3998890"/>
            <a:ext cx="3887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Ballonger Fargerike Bursdag - Gratis bilde på Pixabay">
            <a:extLst>
              <a:ext uri="{FF2B5EF4-FFF2-40B4-BE49-F238E27FC236}">
                <a16:creationId xmlns:a16="http://schemas.microsoft.com/office/drawing/2014/main" id="{5995CA0F-A6BE-46C9-A35E-189B49CA7F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9214" y="3837921"/>
            <a:ext cx="3887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Ballonger Fargerike Bursdag - Gratis bilde på Pixabay">
            <a:extLst>
              <a:ext uri="{FF2B5EF4-FFF2-40B4-BE49-F238E27FC236}">
                <a16:creationId xmlns:a16="http://schemas.microsoft.com/office/drawing/2014/main" id="{1954DAC2-974E-4DA0-9436-93F02D764F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6349" y="3046648"/>
            <a:ext cx="3887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2" descr="C:\Users\Eva\AppData\Local\Microsoft\Windows\Temporary Internet Files\Content.IE5\BP5AZSIN\MC900355857[1].wmf">
            <a:extLst>
              <a:ext uri="{FF2B5EF4-FFF2-40B4-BE49-F238E27FC236}">
                <a16:creationId xmlns:a16="http://schemas.microsoft.com/office/drawing/2014/main" id="{9119916B-31EF-45B0-9F5A-907AFF1D0D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8888" y="70606"/>
            <a:ext cx="62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Ballonger Fargerike Bursdag - Gratis bilde på Pixabay">
            <a:extLst>
              <a:ext uri="{FF2B5EF4-FFF2-40B4-BE49-F238E27FC236}">
                <a16:creationId xmlns:a16="http://schemas.microsoft.com/office/drawing/2014/main" id="{4DD4011F-9067-5761-4C90-63F015C966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4736" y="5954067"/>
            <a:ext cx="388725" cy="7647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l 2">
            <a:extLst>
              <a:ext uri="{FF2B5EF4-FFF2-40B4-BE49-F238E27FC236}">
                <a16:creationId xmlns:a16="http://schemas.microsoft.com/office/drawing/2014/main" id="{1C648335-4B58-6AEE-89ED-BB03EA149D81}"/>
              </a:ext>
            </a:extLst>
          </p:cNvPr>
          <p:cNvGraphicFramePr>
            <a:graphicFrameLocks noGrp="1"/>
          </p:cNvGraphicFramePr>
          <p:nvPr>
            <p:extLst>
              <p:ext uri="{D42A27DB-BD31-4B8C-83A1-F6EECF244321}">
                <p14:modId xmlns:p14="http://schemas.microsoft.com/office/powerpoint/2010/main" val="4197710044"/>
              </p:ext>
            </p:extLst>
          </p:nvPr>
        </p:nvGraphicFramePr>
        <p:xfrm>
          <a:off x="44478" y="1557173"/>
          <a:ext cx="711098" cy="5262793"/>
        </p:xfrm>
        <a:graphic>
          <a:graphicData uri="http://schemas.openxmlformats.org/drawingml/2006/table">
            <a:tbl>
              <a:tblPr/>
              <a:tblGrid>
                <a:gridCol w="711098">
                  <a:extLst>
                    <a:ext uri="{9D8B030D-6E8A-4147-A177-3AD203B41FA5}">
                      <a16:colId xmlns:a16="http://schemas.microsoft.com/office/drawing/2014/main" val="3641990744"/>
                    </a:ext>
                  </a:extLst>
                </a:gridCol>
              </a:tblGrid>
              <a:tr h="3107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Veke</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7" marR="81287" marT="40635" marB="40635"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ECF1F5"/>
                    </a:solidFill>
                  </a:tcPr>
                </a:tc>
                <a:extLst>
                  <a:ext uri="{0D108BD9-81ED-4DB2-BD59-A6C34878D82A}">
                    <a16:rowId xmlns:a16="http://schemas.microsoft.com/office/drawing/2014/main" val="2235412269"/>
                  </a:ext>
                </a:extLst>
              </a:tr>
              <a:tr h="9899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w="12700" cap="flat" cmpd="sng" algn="ctr">
                      <a:solidFill>
                        <a:srgbClr val="D2DA7A"/>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2793554160"/>
                  </a:ext>
                </a:extLst>
              </a:tr>
              <a:tr h="11042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2</a:t>
                      </a:r>
                      <a:endParaRPr kumimoji="0" lang="nb-NO" sz="1400" b="0" i="0" u="none" strike="noStrike" cap="none" normalizeH="0" baseline="0" dirty="0">
                        <a:ln>
                          <a:noFill/>
                        </a:ln>
                        <a:solidFill>
                          <a:srgbClr val="FF0000"/>
                        </a:solidFill>
                        <a:effectLst/>
                        <a:latin typeface="+mn-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1" i="0" u="none" strike="noStrike" cap="none" normalizeH="0" baseline="0" dirty="0">
                        <a:ln>
                          <a:noFill/>
                        </a:ln>
                        <a:solidFill>
                          <a:srgbClr val="FF0000"/>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2">
                        <a:lumMod val="20000"/>
                        <a:lumOff val="80000"/>
                      </a:schemeClr>
                    </a:solidFill>
                  </a:tcPr>
                </a:tc>
                <a:extLst>
                  <a:ext uri="{0D108BD9-81ED-4DB2-BD59-A6C34878D82A}">
                    <a16:rowId xmlns:a16="http://schemas.microsoft.com/office/drawing/2014/main" val="3005068873"/>
                  </a:ext>
                </a:extLst>
              </a:tr>
              <a:tr h="11230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3</a:t>
                      </a:r>
                      <a:endParaRPr kumimoji="0" lang="nb-NO" sz="1400" b="0" i="0" u="none" strike="noStrike" cap="none" normalizeH="0" baseline="0" dirty="0">
                        <a:ln>
                          <a:noFill/>
                        </a:ln>
                        <a:solidFill>
                          <a:schemeClr val="tx1"/>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1" i="0" u="none" strike="noStrike" cap="none" normalizeH="0" baseline="0" dirty="0">
                        <a:ln>
                          <a:noFill/>
                        </a:ln>
                        <a:solidFill>
                          <a:schemeClr val="tx1"/>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718991398"/>
                  </a:ext>
                </a:extLst>
              </a:tr>
              <a:tr h="8673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4</a:t>
                      </a:r>
                      <a:endParaRPr kumimoji="0" lang="nb-NO" sz="1400" b="0" i="0" u="none" strike="noStrike" cap="none" normalizeH="0" baseline="0" dirty="0">
                        <a:ln>
                          <a:noFill/>
                        </a:ln>
                        <a:solidFill>
                          <a:schemeClr val="tx1"/>
                        </a:solidFill>
                        <a:effectLst/>
                        <a:latin typeface="+mn-l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2">
                        <a:lumMod val="20000"/>
                        <a:lumOff val="80000"/>
                      </a:schemeClr>
                    </a:solidFill>
                  </a:tcPr>
                </a:tc>
                <a:extLst>
                  <a:ext uri="{0D108BD9-81ED-4DB2-BD59-A6C34878D82A}">
                    <a16:rowId xmlns:a16="http://schemas.microsoft.com/office/drawing/2014/main" val="97154007"/>
                  </a:ext>
                </a:extLst>
              </a:tr>
              <a:tr h="8673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5</a:t>
                      </a: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82903893"/>
                  </a:ext>
                </a:extLst>
              </a:tr>
            </a:tbl>
          </a:graphicData>
        </a:graphic>
      </p:graphicFrame>
      <p:sp>
        <p:nvSpPr>
          <p:cNvPr id="5" name="Plassholder for lysbildenummer 4">
            <a:extLst>
              <a:ext uri="{FF2B5EF4-FFF2-40B4-BE49-F238E27FC236}">
                <a16:creationId xmlns:a16="http://schemas.microsoft.com/office/drawing/2014/main" id="{1D15FCC0-5B78-0ADF-3383-A6E5949686A9}"/>
              </a:ext>
            </a:extLst>
          </p:cNvPr>
          <p:cNvSpPr>
            <a:spLocks noGrp="1"/>
          </p:cNvSpPr>
          <p:nvPr>
            <p:ph type="sldNum" sz="quarter" idx="12"/>
          </p:nvPr>
        </p:nvSpPr>
        <p:spPr>
          <a:xfrm>
            <a:off x="8419153" y="6336419"/>
            <a:ext cx="574849" cy="365125"/>
          </a:xfrm>
        </p:spPr>
        <p:txBody>
          <a:bodyPr/>
          <a:lstStyle/>
          <a:p>
            <a:pPr>
              <a:defRPr/>
            </a:pPr>
            <a:fld id="{17695755-AB53-4B1A-BD8C-98284F71CC2D}" type="slidenum">
              <a:rPr lang="en-US" smtClean="0"/>
              <a:pPr>
                <a:defRPr/>
              </a:pPr>
              <a:t>26</a:t>
            </a:fld>
            <a:endParaRPr lang="en-US" dirty="0"/>
          </a:p>
        </p:txBody>
      </p:sp>
      <p:pic>
        <p:nvPicPr>
          <p:cNvPr id="7170" name="Picture 2" descr="Vinter i Norge - Yrkesnorsk">
            <a:extLst>
              <a:ext uri="{FF2B5EF4-FFF2-40B4-BE49-F238E27FC236}">
                <a16:creationId xmlns:a16="http://schemas.microsoft.com/office/drawing/2014/main" id="{0E3E13F9-6E8C-0744-043E-E3955F1026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452" y="37170"/>
            <a:ext cx="2796658" cy="14658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7650">
              <a:schemeClr val="accent5">
                <a:lumMod val="60000"/>
                <a:lumOff val="40000"/>
              </a:schemeClr>
            </a:gs>
            <a:gs pos="0">
              <a:schemeClr val="accent5">
                <a:lumMod val="40000"/>
                <a:lumOff val="60000"/>
              </a:schemeClr>
            </a:gs>
            <a:gs pos="35000">
              <a:schemeClr val="accent5">
                <a:lumMod val="60000"/>
                <a:lumOff val="40000"/>
              </a:schemeClr>
            </a:gs>
            <a:gs pos="100000">
              <a:srgbClr val="FFFFCC"/>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229971" y="105302"/>
            <a:ext cx="2592287" cy="518112"/>
          </a:xfrm>
        </p:spPr>
        <p:txBody>
          <a:bodyPr/>
          <a:lstStyle/>
          <a:p>
            <a:r>
              <a:rPr lang="nb-NO" sz="4000" b="1" dirty="0"/>
              <a:t>Eventyr</a:t>
            </a:r>
          </a:p>
        </p:txBody>
      </p:sp>
      <p:sp>
        <p:nvSpPr>
          <p:cNvPr id="3" name="Plassholder for innhold 2"/>
          <p:cNvSpPr>
            <a:spLocks noGrp="1"/>
          </p:cNvSpPr>
          <p:nvPr>
            <p:ph sz="quarter" idx="1"/>
          </p:nvPr>
        </p:nvSpPr>
        <p:spPr>
          <a:xfrm>
            <a:off x="229971" y="706752"/>
            <a:ext cx="3909981" cy="518112"/>
          </a:xfrm>
        </p:spPr>
        <p:txBody>
          <a:bodyPr/>
          <a:lstStyle/>
          <a:p>
            <a:pPr marL="0" indent="0">
              <a:buNone/>
            </a:pPr>
            <a:endParaRPr lang="nn-NO" sz="1400" dirty="0"/>
          </a:p>
          <a:p>
            <a:pPr marL="0" indent="0">
              <a:buNone/>
            </a:pPr>
            <a:endParaRPr lang="nn-NO" sz="1400" dirty="0"/>
          </a:p>
          <a:p>
            <a:endParaRPr lang="nb-NO" dirty="0"/>
          </a:p>
          <a:p>
            <a:endParaRPr lang="nb-NO" dirty="0"/>
          </a:p>
        </p:txBody>
      </p:sp>
      <p:sp>
        <p:nvSpPr>
          <p:cNvPr id="5" name="Rektangel 4"/>
          <p:cNvSpPr/>
          <p:nvPr/>
        </p:nvSpPr>
        <p:spPr>
          <a:xfrm>
            <a:off x="4139953" y="5317499"/>
            <a:ext cx="4032448" cy="14354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nn-NO" dirty="0">
                <a:solidFill>
                  <a:schemeClr val="tx1"/>
                </a:solidFill>
              </a:rPr>
              <a:t>«Gjennom arbeid med kommunikasjon, språk og tekst skal barnehagen bidra til at borna møter eit mangfald av eventyr, forteljingar, segner og utrykksformer. Vidare står det at personalet skal bruke varierte formidlingsformer og tilby eit mangfald av bøker, songar, bilete og uttrykksformer.»</a:t>
            </a:r>
          </a:p>
          <a:p>
            <a:pPr marL="0" indent="0">
              <a:buNone/>
            </a:pPr>
            <a:r>
              <a:rPr lang="nn-NO" dirty="0">
                <a:solidFill>
                  <a:schemeClr val="tx1"/>
                </a:solidFill>
              </a:rPr>
              <a:t>Rammeplanen s: 48</a:t>
            </a:r>
          </a:p>
          <a:p>
            <a:pPr marL="0" indent="0">
              <a:buNone/>
            </a:pPr>
            <a:endParaRPr lang="nn-NO" dirty="0">
              <a:solidFill>
                <a:schemeClr val="tx1"/>
              </a:solidFill>
            </a:endParaRPr>
          </a:p>
        </p:txBody>
      </p:sp>
      <p:sp>
        <p:nvSpPr>
          <p:cNvPr id="9" name="Tittel 1">
            <a:extLst>
              <a:ext uri="{FF2B5EF4-FFF2-40B4-BE49-F238E27FC236}">
                <a16:creationId xmlns:a16="http://schemas.microsoft.com/office/drawing/2014/main" id="{7FB0A87E-B19B-4B4A-9ABB-134F5D910A8A}"/>
              </a:ext>
            </a:extLst>
          </p:cNvPr>
          <p:cNvSpPr txBox="1">
            <a:spLocks/>
          </p:cNvSpPr>
          <p:nvPr/>
        </p:nvSpPr>
        <p:spPr bwMode="auto">
          <a:xfrm>
            <a:off x="4682182" y="1106826"/>
            <a:ext cx="3250586" cy="7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r>
              <a:rPr lang="nn-NO" sz="4000" b="1" i="0" dirty="0"/>
              <a:t>Karneval</a:t>
            </a:r>
          </a:p>
        </p:txBody>
      </p:sp>
      <p:sp>
        <p:nvSpPr>
          <p:cNvPr id="6" name="Alternativ prosess 5">
            <a:extLst>
              <a:ext uri="{FF2B5EF4-FFF2-40B4-BE49-F238E27FC236}">
                <a16:creationId xmlns:a16="http://schemas.microsoft.com/office/drawing/2014/main" id="{BF260293-7787-4666-AA93-E35DE914434B}"/>
              </a:ext>
            </a:extLst>
          </p:cNvPr>
          <p:cNvSpPr/>
          <p:nvPr/>
        </p:nvSpPr>
        <p:spPr>
          <a:xfrm>
            <a:off x="87326" y="545217"/>
            <a:ext cx="3688598" cy="6145905"/>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marL="0" indent="0">
              <a:buNone/>
            </a:pPr>
            <a:r>
              <a:rPr lang="nn-NO" sz="1600" i="0" dirty="0"/>
              <a:t>Tradisjonen tru vil me i februar ha eventyr som tema. Det er felles for heile barnehagen. Dette er for å fremja kulturformidling, identitet og mangfald. </a:t>
            </a:r>
          </a:p>
          <a:p>
            <a:pPr marL="0" indent="0">
              <a:buNone/>
            </a:pPr>
            <a:r>
              <a:rPr lang="nn-NO" sz="1600" i="0" dirty="0"/>
              <a:t>På småbarnsavdelingane har me fokus på små og enkle eventyr som er lette for barna å forstå. Me vil formidla enkle eventyr ved hjelp av figurar, dokker, enkel dramatisering og bordspel.  Av og til brukar me plakat med illustrasjon frå kvart eventyr som vert hengt opp i gangen på avdelinga. Me har òg ei eventyrkorg, og oppi der er det som skal illustrera eventyret som skal formidlast. </a:t>
            </a:r>
          </a:p>
          <a:p>
            <a:pPr marL="0" indent="0">
              <a:buNone/>
            </a:pPr>
            <a:r>
              <a:rPr lang="nn-NO" sz="1600" i="0" dirty="0"/>
              <a:t>På dei store avdelingane har me gjerne meir fokus på litt lengre, større, og gjerne fleire eventyr. </a:t>
            </a:r>
          </a:p>
          <a:p>
            <a:pPr marL="0" indent="0">
              <a:buNone/>
            </a:pPr>
            <a:r>
              <a:rPr lang="nn-NO" sz="1600" i="0" dirty="0"/>
              <a:t>Me dramatisera, ser på film, les eventyr, diktar eige eventyr, teiknar og brukar konkretar og mykje meir. Barna deltek aktivt og er undrande</a:t>
            </a:r>
            <a:r>
              <a:rPr lang="nn-NO" sz="1600" dirty="0"/>
              <a:t>.</a:t>
            </a:r>
          </a:p>
        </p:txBody>
      </p:sp>
      <p:sp>
        <p:nvSpPr>
          <p:cNvPr id="10" name="Alternativ prosess 9">
            <a:extLst>
              <a:ext uri="{FF2B5EF4-FFF2-40B4-BE49-F238E27FC236}">
                <a16:creationId xmlns:a16="http://schemas.microsoft.com/office/drawing/2014/main" id="{6E369149-8302-499C-A540-8BB13DB44BFC}"/>
              </a:ext>
            </a:extLst>
          </p:cNvPr>
          <p:cNvSpPr/>
          <p:nvPr/>
        </p:nvSpPr>
        <p:spPr>
          <a:xfrm>
            <a:off x="3923929" y="1940686"/>
            <a:ext cx="4464496" cy="3174281"/>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marL="0" indent="0">
              <a:buFont typeface="Wingdings 3" pitchFamily="18" charset="2"/>
              <a:buNone/>
            </a:pPr>
            <a:r>
              <a:rPr lang="nn-NO" sz="1600" i="0" dirty="0">
                <a:solidFill>
                  <a:schemeClr val="tx1"/>
                </a:solidFill>
              </a:rPr>
              <a:t>I Ulvik barnehage ynskjer me å ha fokus på tema under karnevalet som er i februar. </a:t>
            </a:r>
          </a:p>
          <a:p>
            <a:pPr marL="0" indent="0">
              <a:buFont typeface="Wingdings 3" pitchFamily="18" charset="2"/>
              <a:buNone/>
            </a:pPr>
            <a:r>
              <a:rPr lang="nn-NO" sz="1600" i="0" dirty="0">
                <a:solidFill>
                  <a:schemeClr val="tx1"/>
                </a:solidFill>
              </a:rPr>
              <a:t>Dette fordi me ynskjer å minska kjøpepresset, det er meir berekraftig, og det minskar synleggjering av skilnader. Me ynskjer difor at barna ikkje kjem i kostymer denne dagen.</a:t>
            </a:r>
          </a:p>
          <a:p>
            <a:pPr marL="0" indent="0">
              <a:buFont typeface="Wingdings 3" pitchFamily="18" charset="2"/>
              <a:buNone/>
            </a:pPr>
            <a:r>
              <a:rPr lang="nn-NO" sz="1600" i="0" dirty="0">
                <a:solidFill>
                  <a:schemeClr val="tx1"/>
                </a:solidFill>
              </a:rPr>
              <a:t>På Kristinuten og Onen har det vore vanleg med pysjparty.  Her kjem barn og vaksne kledd i pysjamas.</a:t>
            </a:r>
          </a:p>
          <a:p>
            <a:pPr marL="0" indent="0">
              <a:buFont typeface="Wingdings 3" pitchFamily="18" charset="2"/>
              <a:buNone/>
            </a:pPr>
            <a:r>
              <a:rPr lang="nn-NO" sz="1600" i="0" dirty="0">
                <a:solidFill>
                  <a:schemeClr val="tx1"/>
                </a:solidFill>
              </a:rPr>
              <a:t>På Kvasshovden og Vassfjøra har det vore ulike tema. Dei kjem tilbake med tema etter kvart. </a:t>
            </a:r>
            <a:endParaRPr lang="nb-NO" sz="1600" i="0" dirty="0">
              <a:solidFill>
                <a:schemeClr val="tx1"/>
              </a:solidFill>
            </a:endParaRPr>
          </a:p>
        </p:txBody>
      </p:sp>
      <p:pic>
        <p:nvPicPr>
          <p:cNvPr id="4" name="Picture 2" descr="Eventyr-maleri - Inga Dalsegg">
            <a:extLst>
              <a:ext uri="{FF2B5EF4-FFF2-40B4-BE49-F238E27FC236}">
                <a16:creationId xmlns:a16="http://schemas.microsoft.com/office/drawing/2014/main" id="{24AE218E-E1DB-4338-8149-CF289DBE67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6593"/>
            <a:ext cx="1728192" cy="12556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Superkul.no: Gjør deg klar for karneval i februar! | Milled">
            <a:extLst>
              <a:ext uri="{FF2B5EF4-FFF2-40B4-BE49-F238E27FC236}">
                <a16:creationId xmlns:a16="http://schemas.microsoft.com/office/drawing/2014/main" id="{E3E795D6-A9E8-4716-9C35-5AF13EAAC6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54797">
            <a:off x="6647483" y="441574"/>
            <a:ext cx="2291237" cy="1091065"/>
          </a:xfrm>
          <a:prstGeom prst="rect">
            <a:avLst/>
          </a:prstGeom>
          <a:noFill/>
          <a:extLst>
            <a:ext uri="{909E8E84-426E-40DD-AFC4-6F175D3DCCD1}">
              <a14:hiddenFill xmlns:a14="http://schemas.microsoft.com/office/drawing/2010/main">
                <a:solidFill>
                  <a:srgbClr val="FFFFFF"/>
                </a:solidFill>
              </a14:hiddenFill>
            </a:ext>
          </a:extLst>
        </p:spPr>
      </p:pic>
      <p:sp>
        <p:nvSpPr>
          <p:cNvPr id="8" name="Plassholder for lysbildenummer 7">
            <a:extLst>
              <a:ext uri="{FF2B5EF4-FFF2-40B4-BE49-F238E27FC236}">
                <a16:creationId xmlns:a16="http://schemas.microsoft.com/office/drawing/2014/main" id="{98BE55CA-5532-838D-C649-5D4E4801A3D5}"/>
              </a:ext>
            </a:extLst>
          </p:cNvPr>
          <p:cNvSpPr>
            <a:spLocks noGrp="1"/>
          </p:cNvSpPr>
          <p:nvPr>
            <p:ph type="sldNum" sz="quarter" idx="12"/>
          </p:nvPr>
        </p:nvSpPr>
        <p:spPr>
          <a:xfrm>
            <a:off x="8510111" y="6325997"/>
            <a:ext cx="502841" cy="365125"/>
          </a:xfrm>
        </p:spPr>
        <p:txBody>
          <a:bodyPr/>
          <a:lstStyle/>
          <a:p>
            <a:pPr>
              <a:defRPr/>
            </a:pPr>
            <a:fld id="{17695755-AB53-4B1A-BD8C-98284F71CC2D}" type="slidenum">
              <a:rPr lang="en-US" smtClean="0"/>
              <a:pPr>
                <a:defRPr/>
              </a:pPr>
              <a:t>27</a:t>
            </a:fld>
            <a:endParaRPr lang="en-US" dirty="0"/>
          </a:p>
        </p:txBody>
      </p:sp>
    </p:spTree>
    <p:extLst>
      <p:ext uri="{BB962C8B-B14F-4D97-AF65-F5344CB8AC3E}">
        <p14:creationId xmlns:p14="http://schemas.microsoft.com/office/powerpoint/2010/main" val="1544098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7652" name="Title 1"/>
          <p:cNvSpPr>
            <a:spLocks noGrp="1"/>
          </p:cNvSpPr>
          <p:nvPr>
            <p:ph type="title"/>
          </p:nvPr>
        </p:nvSpPr>
        <p:spPr>
          <a:xfrm>
            <a:off x="1251747" y="143165"/>
            <a:ext cx="3352800" cy="990600"/>
          </a:xfrm>
        </p:spPr>
        <p:txBody>
          <a:bodyPr/>
          <a:lstStyle/>
          <a:p>
            <a:pPr eaLnBrk="1" hangingPunct="1"/>
            <a:r>
              <a:rPr lang="nb-NO" altLang="nb-NO" dirty="0"/>
              <a:t>Februar 2024</a:t>
            </a: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889175248"/>
              </p:ext>
            </p:extLst>
          </p:nvPr>
        </p:nvGraphicFramePr>
        <p:xfrm>
          <a:off x="749845" y="1258557"/>
          <a:ext cx="8220722" cy="4925496"/>
        </p:xfrm>
        <a:graphic>
          <a:graphicData uri="http://schemas.openxmlformats.org/drawingml/2006/table">
            <a:tbl>
              <a:tblPr/>
              <a:tblGrid>
                <a:gridCol w="1300238">
                  <a:extLst>
                    <a:ext uri="{9D8B030D-6E8A-4147-A177-3AD203B41FA5}">
                      <a16:colId xmlns:a16="http://schemas.microsoft.com/office/drawing/2014/main" val="20000"/>
                    </a:ext>
                  </a:extLst>
                </a:gridCol>
                <a:gridCol w="1228302">
                  <a:extLst>
                    <a:ext uri="{9D8B030D-6E8A-4147-A177-3AD203B41FA5}">
                      <a16:colId xmlns:a16="http://schemas.microsoft.com/office/drawing/2014/main" val="20001"/>
                    </a:ext>
                  </a:extLst>
                </a:gridCol>
                <a:gridCol w="1292969">
                  <a:extLst>
                    <a:ext uri="{9D8B030D-6E8A-4147-A177-3AD203B41FA5}">
                      <a16:colId xmlns:a16="http://schemas.microsoft.com/office/drawing/2014/main" val="20002"/>
                    </a:ext>
                  </a:extLst>
                </a:gridCol>
                <a:gridCol w="1163634">
                  <a:extLst>
                    <a:ext uri="{9D8B030D-6E8A-4147-A177-3AD203B41FA5}">
                      <a16:colId xmlns:a16="http://schemas.microsoft.com/office/drawing/2014/main" val="20003"/>
                    </a:ext>
                  </a:extLst>
                </a:gridCol>
                <a:gridCol w="1220716">
                  <a:extLst>
                    <a:ext uri="{9D8B030D-6E8A-4147-A177-3AD203B41FA5}">
                      <a16:colId xmlns:a16="http://schemas.microsoft.com/office/drawing/2014/main" val="20004"/>
                    </a:ext>
                  </a:extLst>
                </a:gridCol>
                <a:gridCol w="1006750">
                  <a:extLst>
                    <a:ext uri="{9D8B030D-6E8A-4147-A177-3AD203B41FA5}">
                      <a16:colId xmlns:a16="http://schemas.microsoft.com/office/drawing/2014/main" val="20005"/>
                    </a:ext>
                  </a:extLst>
                </a:gridCol>
                <a:gridCol w="1008113">
                  <a:extLst>
                    <a:ext uri="{9D8B030D-6E8A-4147-A177-3AD203B41FA5}">
                      <a16:colId xmlns:a16="http://schemas.microsoft.com/office/drawing/2014/main" val="20006"/>
                    </a:ext>
                  </a:extLst>
                </a:gridCol>
              </a:tblGrid>
              <a:tr h="2535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pitchFamily="34" charset="0"/>
                          <a:cs typeface="Arial" pitchFamily="34" charset="0"/>
                        </a:rPr>
                        <a:t>Måndag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34" marB="40634"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pitchFamily="34" charset="0"/>
                          <a:cs typeface="Arial" pitchFamily="34" charset="0"/>
                        </a:rPr>
                        <a:t>Tysdag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34" marB="40634"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Onsdag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34" marB="40634"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Torsdag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34" marB="40634"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Fredag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34" marB="40634"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pitchFamily="34" charset="0"/>
                          <a:cs typeface="Arial" pitchFamily="34" charset="0"/>
                        </a:rPr>
                        <a:t>Laurdag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34" marB="40634"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pitchFamily="34" charset="0"/>
                          <a:cs typeface="Arial" pitchFamily="34" charset="0"/>
                        </a:rPr>
                        <a:t>Sundag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34" marB="40634"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981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34" marB="40634" horzOverflow="overflow">
                    <a:lnL>
                      <a:noFill/>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a:t>
                      </a: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err="1">
                          <a:ln>
                            <a:noFill/>
                          </a:ln>
                          <a:solidFill>
                            <a:schemeClr val="tx1"/>
                          </a:solidFill>
                          <a:effectLst/>
                          <a:latin typeface="Gill Sans MT" pitchFamily="34" charset="0"/>
                          <a:cs typeface="Arial" pitchFamily="34" charset="0"/>
                        </a:rPr>
                        <a:t>Oliva</a:t>
                      </a:r>
                      <a:r>
                        <a:rPr kumimoji="0" lang="nb-NO" sz="1400" b="0" i="0" u="none" strike="noStrike" cap="none" normalizeH="0" baseline="0" dirty="0">
                          <a:ln>
                            <a:noFill/>
                          </a:ln>
                          <a:solidFill>
                            <a:schemeClr val="tx1"/>
                          </a:solidFill>
                          <a:effectLst/>
                          <a:latin typeface="Gill Sans MT" pitchFamily="34" charset="0"/>
                          <a:cs typeface="Arial" pitchFamily="34" charset="0"/>
                        </a:rPr>
                        <a:t> Lovise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2 år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mn-lt"/>
                          <a:cs typeface="Arial" pitchFamily="34" charset="0"/>
                        </a:rPr>
                        <a:t>Svarfrist vinterferie</a:t>
                      </a: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3.</a:t>
                      </a: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pitchFamily="34" charset="0"/>
                          <a:cs typeface="Arial" pitchFamily="34" charset="0"/>
                        </a:rPr>
                        <a:t>4.</a:t>
                      </a:r>
                    </a:p>
                  </a:txBody>
                  <a:tcPr marL="81280" marR="81280" marT="40634" marB="40634" horzOverflow="overflow">
                    <a:lnL w="12700" cap="flat" cmpd="sng" algn="ctr">
                      <a:solidFill>
                        <a:schemeClr val="bg1"/>
                      </a:solidFill>
                      <a:prstDash val="solid"/>
                      <a:round/>
                      <a:headEnd type="none" w="med" len="med"/>
                      <a:tailEnd type="none" w="med" len="med"/>
                    </a:lnL>
                    <a:lnR>
                      <a:noFill/>
                    </a:lnR>
                    <a:lnT w="12700" cap="flat" cmpd="sng" algn="ctr">
                      <a:solidFill>
                        <a:srgbClr val="D2DA7A"/>
                      </a:solidFill>
                      <a:prstDash val="solid"/>
                      <a:round/>
                      <a:headEnd type="none" w="med" len="med"/>
                      <a:tailEnd type="none" w="med" len="med"/>
                    </a:lnT>
                    <a:lnB>
                      <a:noFill/>
                    </a:lnB>
                    <a:lnTlToBr>
                      <a:noFill/>
                    </a:lnTlToBr>
                    <a:lnBlToTr>
                      <a:noFill/>
                    </a:lnBlToTr>
                    <a:solidFill>
                      <a:schemeClr val="accent3">
                        <a:lumMod val="75000"/>
                        <a:alpha val="15000"/>
                      </a:schemeClr>
                    </a:solidFill>
                  </a:tcPr>
                </a:tc>
                <a:extLst>
                  <a:ext uri="{0D108BD9-81ED-4DB2-BD59-A6C34878D82A}">
                    <a16:rowId xmlns:a16="http://schemas.microsoft.com/office/drawing/2014/main" val="10001"/>
                  </a:ext>
                </a:extLst>
              </a:tr>
              <a:tr h="8778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5. </a:t>
                      </a: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34" marB="40634"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Saga 5 år</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chemeClr val="tx1"/>
                          </a:solidFill>
                          <a:effectLst/>
                          <a:latin typeface="Gill Sans MT" pitchFamily="34" charset="0"/>
                          <a:cs typeface="Arial" pitchFamily="34" charset="0"/>
                        </a:rPr>
                        <a:t>Samefolket sin dag</a:t>
                      </a: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7.</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8.</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9.</a:t>
                      </a:r>
                      <a:endParaRPr kumimoji="0" lang="nb-NO" sz="1400" b="0"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10.</a:t>
                      </a: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pitchFamily="34" charset="0"/>
                          <a:cs typeface="Arial" pitchFamily="34" charset="0"/>
                        </a:rPr>
                        <a:t>11.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Fastelavn</a:t>
                      </a:r>
                    </a:p>
                  </a:txBody>
                  <a:tcPr marL="81280" marR="81280" marT="40634" marB="40634"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F1F5">
                        <a:alpha val="15000"/>
                      </a:srgbClr>
                    </a:solidFill>
                  </a:tcPr>
                </a:tc>
                <a:extLst>
                  <a:ext uri="{0D108BD9-81ED-4DB2-BD59-A6C34878D82A}">
                    <a16:rowId xmlns:a16="http://schemas.microsoft.com/office/drawing/2014/main" val="10002"/>
                  </a:ext>
                </a:extLst>
              </a:tr>
              <a:tr h="694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12.</a:t>
                      </a:r>
                    </a:p>
                  </a:txBody>
                  <a:tcPr marL="81280" marR="81280" marT="40634" marB="40634"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14.</a:t>
                      </a: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15.</a:t>
                      </a: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 </a:t>
                      </a: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17.</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pitchFamily="34" charset="0"/>
                          <a:cs typeface="Arial" pitchFamily="34" charset="0"/>
                        </a:rPr>
                        <a:t>18.</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pitchFamily="34" charset="0"/>
                        <a:cs typeface="Arial" pitchFamily="34" charset="0"/>
                      </a:endParaRPr>
                    </a:p>
                  </a:txBody>
                  <a:tcPr marL="81280" marR="81280" marT="40634" marB="40634"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3">
                        <a:lumMod val="60000"/>
                        <a:lumOff val="40000"/>
                        <a:alpha val="29000"/>
                      </a:schemeClr>
                    </a:solidFill>
                  </a:tcPr>
                </a:tc>
                <a:extLst>
                  <a:ext uri="{0D108BD9-81ED-4DB2-BD59-A6C34878D82A}">
                    <a16:rowId xmlns:a16="http://schemas.microsoft.com/office/drawing/2014/main" val="10003"/>
                  </a:ext>
                </a:extLst>
              </a:tr>
              <a:tr h="793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19.</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34" marB="40634"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20.</a:t>
                      </a: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Hans Majestet Kongen 87 år</a:t>
                      </a: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22.</a:t>
                      </a: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 </a:t>
                      </a: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24.</a:t>
                      </a: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pitchFamily="34" charset="0"/>
                          <a:cs typeface="Arial" pitchFamily="34" charset="0"/>
                        </a:rPr>
                        <a:t>25.</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pitchFamily="34" charset="0"/>
                        <a:cs typeface="Arial" pitchFamily="34" charset="0"/>
                      </a:endParaRPr>
                    </a:p>
                  </a:txBody>
                  <a:tcPr marL="81280" marR="81280" marT="40634" marB="40634"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F1F5">
                        <a:alpha val="15000"/>
                      </a:srgbClr>
                    </a:solidFill>
                  </a:tcPr>
                </a:tc>
                <a:extLst>
                  <a:ext uri="{0D108BD9-81ED-4DB2-BD59-A6C34878D82A}">
                    <a16:rowId xmlns:a16="http://schemas.microsoft.com/office/drawing/2014/main" val="10004"/>
                  </a:ext>
                </a:extLst>
              </a:tr>
              <a:tr h="2535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34" marB="40634"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rgbClr val="FF0000"/>
                        </a:solidFill>
                        <a:effectLst/>
                        <a:latin typeface="Gill Sans MT" pitchFamily="34" charset="0"/>
                        <a:cs typeface="Arial" pitchFamily="34" charset="0"/>
                      </a:endParaRPr>
                    </a:p>
                  </a:txBody>
                  <a:tcPr marL="81280" marR="81280" marT="40634" marB="40634"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F1F5">
                        <a:alpha val="15000"/>
                      </a:srgbClr>
                    </a:solidFill>
                  </a:tcPr>
                </a:tc>
                <a:extLst>
                  <a:ext uri="{0D108BD9-81ED-4DB2-BD59-A6C34878D82A}">
                    <a16:rowId xmlns:a16="http://schemas.microsoft.com/office/drawing/2014/main" val="3773182587"/>
                  </a:ext>
                </a:extLst>
              </a:tr>
            </a:tbl>
          </a:graphicData>
        </a:graphic>
      </p:graphicFrame>
      <p:pic>
        <p:nvPicPr>
          <p:cNvPr id="27709" name="Picture 61" descr="C:\Documents and Settings\Eva\Lokale innstillinger\Temporary Internet Files\Content.IE5\IU8TRN52\MC90035585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H="1" flipV="1">
            <a:off x="112498" y="112825"/>
            <a:ext cx="1137431" cy="1060245"/>
          </a:xfrm>
          <a:prstGeom prst="rect">
            <a:avLst/>
          </a:prstGeom>
          <a:solidFill>
            <a:schemeClr val="bg1"/>
          </a:solidFill>
          <a:ln>
            <a:noFill/>
          </a:ln>
        </p:spPr>
      </p:pic>
      <p:pic>
        <p:nvPicPr>
          <p:cNvPr id="27710" name="Picture 63" descr="C:\Documents and Settings\Eva\Lokale innstillinger\Temporary Internet Files\Content.IE5\IU8TRN52\MC90035585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6830" y="78845"/>
            <a:ext cx="6826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11" name="Picture 63" descr="C:\Documents and Settings\Eva\Lokale innstillinger\Temporary Internet Files\Content.IE5\IU8TRN52\MC90035585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227772" y="46364"/>
            <a:ext cx="865787" cy="77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12" name="Bilde 9" descr="karneval1[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7775" y="3902563"/>
            <a:ext cx="873301" cy="98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e 8" descr="ikon+norsk+flagg[1].jpg">
            <a:extLst>
              <a:ext uri="{FF2B5EF4-FFF2-40B4-BE49-F238E27FC236}">
                <a16:creationId xmlns:a16="http://schemas.microsoft.com/office/drawing/2014/main" id="{62D2E77A-6469-40FE-A44A-E79721ABCBC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71721" y="4965752"/>
            <a:ext cx="531534" cy="49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ktangel 10">
            <a:extLst>
              <a:ext uri="{FF2B5EF4-FFF2-40B4-BE49-F238E27FC236}">
                <a16:creationId xmlns:a16="http://schemas.microsoft.com/office/drawing/2014/main" id="{C8DB9699-87C0-468C-8400-A279BA0E51A8}"/>
              </a:ext>
            </a:extLst>
          </p:cNvPr>
          <p:cNvSpPr/>
          <p:nvPr/>
        </p:nvSpPr>
        <p:spPr>
          <a:xfrm>
            <a:off x="5853906" y="74233"/>
            <a:ext cx="2839744" cy="1015663"/>
          </a:xfrm>
          <a:prstGeom prst="rect">
            <a:avLst/>
          </a:prstGeom>
          <a:noFill/>
        </p:spPr>
        <p:txBody>
          <a:bodyPr wrap="square">
            <a:spAutoFit/>
          </a:bodyPr>
          <a:lstStyle/>
          <a:p>
            <a:pPr eaLnBrk="1" hangingPunct="1">
              <a:spcBef>
                <a:spcPct val="50000"/>
              </a:spcBef>
            </a:pPr>
            <a:endParaRPr lang="nb-NO" altLang="nb-NO" b="1" i="0" dirty="0">
              <a:solidFill>
                <a:srgbClr val="00B050"/>
              </a:solidFill>
            </a:endParaRPr>
          </a:p>
          <a:p>
            <a:pPr eaLnBrk="1" hangingPunct="1">
              <a:spcBef>
                <a:spcPct val="50000"/>
              </a:spcBef>
            </a:pPr>
            <a:r>
              <a:rPr lang="nb-NO" altLang="nb-NO" b="1" i="0" dirty="0">
                <a:solidFill>
                  <a:srgbClr val="00B050"/>
                </a:solidFill>
              </a:rPr>
              <a:t>Skal de ha vinterferie?</a:t>
            </a:r>
          </a:p>
          <a:p>
            <a:pPr eaLnBrk="1" hangingPunct="1">
              <a:spcBef>
                <a:spcPct val="50000"/>
              </a:spcBef>
            </a:pPr>
            <a:r>
              <a:rPr lang="nb-NO" altLang="nb-NO" b="1" i="0" dirty="0">
                <a:solidFill>
                  <a:srgbClr val="00B050"/>
                </a:solidFill>
              </a:rPr>
              <a:t>Hugs å </a:t>
            </a:r>
            <a:r>
              <a:rPr lang="nb-NO" altLang="nb-NO" b="1" i="0" dirty="0" err="1">
                <a:solidFill>
                  <a:srgbClr val="00B050"/>
                </a:solidFill>
              </a:rPr>
              <a:t>leggja</a:t>
            </a:r>
            <a:r>
              <a:rPr lang="nb-NO" altLang="nb-NO" b="1" i="0" dirty="0">
                <a:solidFill>
                  <a:srgbClr val="00B050"/>
                </a:solidFill>
              </a:rPr>
              <a:t> det inn i Visma </a:t>
            </a:r>
            <a:r>
              <a:rPr lang="nb-NO" altLang="nb-NO" b="1" i="0" dirty="0" err="1">
                <a:solidFill>
                  <a:srgbClr val="00B050"/>
                </a:solidFill>
              </a:rPr>
              <a:t>innan</a:t>
            </a:r>
            <a:r>
              <a:rPr lang="nb-NO" altLang="nb-NO" b="1" i="0" dirty="0">
                <a:solidFill>
                  <a:srgbClr val="00B050"/>
                </a:solidFill>
              </a:rPr>
              <a:t> 2.februar. </a:t>
            </a:r>
            <a:endParaRPr lang="nb-NO" altLang="nb-NO" dirty="0">
              <a:solidFill>
                <a:srgbClr val="00B050"/>
              </a:solidFill>
            </a:endParaRPr>
          </a:p>
        </p:txBody>
      </p:sp>
      <p:pic>
        <p:nvPicPr>
          <p:cNvPr id="12" name="Picture 2" descr="Ballonger Fargerike Bursdag - Gratis bilde på Pixabay">
            <a:extLst>
              <a:ext uri="{FF2B5EF4-FFF2-40B4-BE49-F238E27FC236}">
                <a16:creationId xmlns:a16="http://schemas.microsoft.com/office/drawing/2014/main" id="{8C4CFA24-E9C8-4A2A-8485-C316972DDB5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0232" y="1521149"/>
            <a:ext cx="3887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Ballonger Fargerike Bursdag - Gratis bilde på Pixabay">
            <a:extLst>
              <a:ext uri="{FF2B5EF4-FFF2-40B4-BE49-F238E27FC236}">
                <a16:creationId xmlns:a16="http://schemas.microsoft.com/office/drawing/2014/main" id="{EBEE0F52-7CF2-4E2E-BF81-507B698B0F5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65470" y="2780928"/>
            <a:ext cx="3887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Ballonger Fargerike Bursdag - Gratis bilde på Pixabay">
            <a:extLst>
              <a:ext uri="{FF2B5EF4-FFF2-40B4-BE49-F238E27FC236}">
                <a16:creationId xmlns:a16="http://schemas.microsoft.com/office/drawing/2014/main" id="{5BDAC81E-2AFE-4FBB-B18D-D60AF497761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74388" y="5926493"/>
            <a:ext cx="388725" cy="764704"/>
          </a:xfrm>
          <a:prstGeom prst="rect">
            <a:avLst/>
          </a:prstGeom>
          <a:noFill/>
          <a:extLst>
            <a:ext uri="{909E8E84-426E-40DD-AFC4-6F175D3DCCD1}">
              <a14:hiddenFill xmlns:a14="http://schemas.microsoft.com/office/drawing/2010/main">
                <a:solidFill>
                  <a:srgbClr val="FFFFFF"/>
                </a:solidFill>
              </a14:hiddenFill>
            </a:ext>
          </a:extLst>
        </p:spPr>
      </p:pic>
      <p:sp>
        <p:nvSpPr>
          <p:cNvPr id="4" name="Plassholder for lysbildenummer 3">
            <a:extLst>
              <a:ext uri="{FF2B5EF4-FFF2-40B4-BE49-F238E27FC236}">
                <a16:creationId xmlns:a16="http://schemas.microsoft.com/office/drawing/2014/main" id="{A080F6FB-30DF-B3B9-C186-99E25FBAB4F8}"/>
              </a:ext>
            </a:extLst>
          </p:cNvPr>
          <p:cNvSpPr>
            <a:spLocks noGrp="1"/>
          </p:cNvSpPr>
          <p:nvPr>
            <p:ph type="sldNum" sz="quarter" idx="12"/>
          </p:nvPr>
        </p:nvSpPr>
        <p:spPr>
          <a:xfrm>
            <a:off x="8172400" y="6366135"/>
            <a:ext cx="599776" cy="365125"/>
          </a:xfrm>
        </p:spPr>
        <p:txBody>
          <a:bodyPr/>
          <a:lstStyle/>
          <a:p>
            <a:pPr>
              <a:defRPr/>
            </a:pPr>
            <a:fld id="{17695755-AB53-4B1A-BD8C-98284F71CC2D}" type="slidenum">
              <a:rPr lang="en-US" smtClean="0"/>
              <a:pPr>
                <a:defRPr/>
              </a:pPr>
              <a:t>28</a:t>
            </a:fld>
            <a:endParaRPr lang="en-US" dirty="0"/>
          </a:p>
        </p:txBody>
      </p:sp>
      <p:graphicFrame>
        <p:nvGraphicFramePr>
          <p:cNvPr id="3" name="Tabell 2">
            <a:extLst>
              <a:ext uri="{FF2B5EF4-FFF2-40B4-BE49-F238E27FC236}">
                <a16:creationId xmlns:a16="http://schemas.microsoft.com/office/drawing/2014/main" id="{D2340F3B-A17A-82CA-0137-EAC3969646EE}"/>
              </a:ext>
            </a:extLst>
          </p:cNvPr>
          <p:cNvGraphicFramePr>
            <a:graphicFrameLocks noGrp="1"/>
          </p:cNvGraphicFramePr>
          <p:nvPr>
            <p:extLst>
              <p:ext uri="{D42A27DB-BD31-4B8C-83A1-F6EECF244321}">
                <p14:modId xmlns:p14="http://schemas.microsoft.com/office/powerpoint/2010/main" val="1822093565"/>
              </p:ext>
            </p:extLst>
          </p:nvPr>
        </p:nvGraphicFramePr>
        <p:xfrm>
          <a:off x="742552" y="5908143"/>
          <a:ext cx="8123001" cy="806692"/>
        </p:xfrm>
        <a:graphic>
          <a:graphicData uri="http://schemas.openxmlformats.org/drawingml/2006/table">
            <a:tbl>
              <a:tblPr/>
              <a:tblGrid>
                <a:gridCol w="1127782">
                  <a:extLst>
                    <a:ext uri="{9D8B030D-6E8A-4147-A177-3AD203B41FA5}">
                      <a16:colId xmlns:a16="http://schemas.microsoft.com/office/drawing/2014/main" val="2912929233"/>
                    </a:ext>
                  </a:extLst>
                </a:gridCol>
                <a:gridCol w="1241566">
                  <a:extLst>
                    <a:ext uri="{9D8B030D-6E8A-4147-A177-3AD203B41FA5}">
                      <a16:colId xmlns:a16="http://schemas.microsoft.com/office/drawing/2014/main" val="1489264942"/>
                    </a:ext>
                  </a:extLst>
                </a:gridCol>
                <a:gridCol w="1306931">
                  <a:extLst>
                    <a:ext uri="{9D8B030D-6E8A-4147-A177-3AD203B41FA5}">
                      <a16:colId xmlns:a16="http://schemas.microsoft.com/office/drawing/2014/main" val="3849087669"/>
                    </a:ext>
                  </a:extLst>
                </a:gridCol>
                <a:gridCol w="1176201">
                  <a:extLst>
                    <a:ext uri="{9D8B030D-6E8A-4147-A177-3AD203B41FA5}">
                      <a16:colId xmlns:a16="http://schemas.microsoft.com/office/drawing/2014/main" val="661529323"/>
                    </a:ext>
                  </a:extLst>
                </a:gridCol>
                <a:gridCol w="1233899">
                  <a:extLst>
                    <a:ext uri="{9D8B030D-6E8A-4147-A177-3AD203B41FA5}">
                      <a16:colId xmlns:a16="http://schemas.microsoft.com/office/drawing/2014/main" val="2882364469"/>
                    </a:ext>
                  </a:extLst>
                </a:gridCol>
                <a:gridCol w="1017622">
                  <a:extLst>
                    <a:ext uri="{9D8B030D-6E8A-4147-A177-3AD203B41FA5}">
                      <a16:colId xmlns:a16="http://schemas.microsoft.com/office/drawing/2014/main" val="3633783756"/>
                    </a:ext>
                  </a:extLst>
                </a:gridCol>
                <a:gridCol w="1019000">
                  <a:extLst>
                    <a:ext uri="{9D8B030D-6E8A-4147-A177-3AD203B41FA5}">
                      <a16:colId xmlns:a16="http://schemas.microsoft.com/office/drawing/2014/main" val="4143238900"/>
                    </a:ext>
                  </a:extLst>
                </a:gridCol>
              </a:tblGrid>
              <a:tr h="590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26.</a:t>
                      </a:r>
                    </a:p>
                  </a:txBody>
                  <a:tcPr marL="81280" marR="81280" marT="40634" marB="40634"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Personalmøte</a:t>
                      </a: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Alvhild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3 år</a:t>
                      </a: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29.</a:t>
                      </a: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 </a:t>
                      </a: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34" marB="40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rgbClr val="FF0000"/>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pitchFamily="34" charset="0"/>
                        <a:cs typeface="Arial" pitchFamily="34" charset="0"/>
                      </a:endParaRPr>
                    </a:p>
                  </a:txBody>
                  <a:tcPr marL="81280" marR="81280" marT="40634" marB="40634"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3">
                        <a:lumMod val="60000"/>
                        <a:lumOff val="40000"/>
                        <a:alpha val="29000"/>
                      </a:schemeClr>
                    </a:solidFill>
                  </a:tcPr>
                </a:tc>
                <a:extLst>
                  <a:ext uri="{0D108BD9-81ED-4DB2-BD59-A6C34878D82A}">
                    <a16:rowId xmlns:a16="http://schemas.microsoft.com/office/drawing/2014/main" val="2398505105"/>
                  </a:ext>
                </a:extLst>
              </a:tr>
            </a:tbl>
          </a:graphicData>
        </a:graphic>
      </p:graphicFrame>
      <p:sp>
        <p:nvSpPr>
          <p:cNvPr id="2" name="Femkant 1"/>
          <p:cNvSpPr/>
          <p:nvPr/>
        </p:nvSpPr>
        <p:spPr>
          <a:xfrm>
            <a:off x="94912" y="5260748"/>
            <a:ext cx="1668775" cy="569497"/>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sz="1000" dirty="0">
                <a:solidFill>
                  <a:srgbClr val="FF0000"/>
                </a:solidFill>
              </a:rPr>
              <a:t>Vinterferie i grunnskulen</a:t>
            </a:r>
          </a:p>
        </p:txBody>
      </p:sp>
      <p:graphicFrame>
        <p:nvGraphicFramePr>
          <p:cNvPr id="8" name="Tabell 7">
            <a:extLst>
              <a:ext uri="{FF2B5EF4-FFF2-40B4-BE49-F238E27FC236}">
                <a16:creationId xmlns:a16="http://schemas.microsoft.com/office/drawing/2014/main" id="{B1E2F41E-FB5A-FB39-41C0-4FBDCC569DBB}"/>
              </a:ext>
            </a:extLst>
          </p:cNvPr>
          <p:cNvGraphicFramePr>
            <a:graphicFrameLocks noGrp="1"/>
          </p:cNvGraphicFramePr>
          <p:nvPr>
            <p:extLst>
              <p:ext uri="{D42A27DB-BD31-4B8C-83A1-F6EECF244321}">
                <p14:modId xmlns:p14="http://schemas.microsoft.com/office/powerpoint/2010/main" val="3930504311"/>
              </p:ext>
            </p:extLst>
          </p:nvPr>
        </p:nvGraphicFramePr>
        <p:xfrm>
          <a:off x="68244" y="1258557"/>
          <a:ext cx="674308" cy="5611042"/>
        </p:xfrm>
        <a:graphic>
          <a:graphicData uri="http://schemas.openxmlformats.org/drawingml/2006/table">
            <a:tbl>
              <a:tblPr/>
              <a:tblGrid>
                <a:gridCol w="674308">
                  <a:extLst>
                    <a:ext uri="{9D8B030D-6E8A-4147-A177-3AD203B41FA5}">
                      <a16:colId xmlns:a16="http://schemas.microsoft.com/office/drawing/2014/main" val="549834198"/>
                    </a:ext>
                  </a:extLst>
                </a:gridCol>
              </a:tblGrid>
              <a:tr h="287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Veke</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7" marR="81287" marT="40635" marB="40635"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886849945"/>
                  </a:ext>
                </a:extLst>
              </a:tr>
              <a:tr h="12997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5</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w="12700" cap="flat" cmpd="sng" algn="ctr">
                      <a:solidFill>
                        <a:srgbClr val="D2DA7A"/>
                      </a:solidFill>
                      <a:prstDash val="solid"/>
                      <a:round/>
                      <a:headEnd type="none" w="med" len="med"/>
                      <a:tailEnd type="none" w="med" len="med"/>
                    </a:lnT>
                    <a:lnB>
                      <a:noFill/>
                    </a:lnB>
                    <a:lnTlToBr>
                      <a:noFill/>
                    </a:lnTlToBr>
                    <a:lnBlToTr>
                      <a:noFill/>
                    </a:lnBlToTr>
                    <a:solidFill>
                      <a:schemeClr val="accent3">
                        <a:lumMod val="60000"/>
                        <a:lumOff val="40000"/>
                        <a:alpha val="23000"/>
                      </a:schemeClr>
                    </a:solidFill>
                  </a:tcPr>
                </a:tc>
                <a:extLst>
                  <a:ext uri="{0D108BD9-81ED-4DB2-BD59-A6C34878D82A}">
                    <a16:rowId xmlns:a16="http://schemas.microsoft.com/office/drawing/2014/main" val="2158226116"/>
                  </a:ext>
                </a:extLst>
              </a:tr>
              <a:tr h="1008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6</a:t>
                      </a:r>
                      <a:endParaRPr kumimoji="0" lang="nb-NO" sz="1400" b="0" i="0" u="none" strike="noStrike" cap="none" normalizeH="0" baseline="0" dirty="0">
                        <a:ln>
                          <a:noFill/>
                        </a:ln>
                        <a:solidFill>
                          <a:srgbClr val="FF0000"/>
                        </a:solidFill>
                        <a:effectLst/>
                        <a:latin typeface="+mn-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1" i="0" u="none" strike="noStrike" cap="none" normalizeH="0" baseline="0" dirty="0">
                        <a:ln>
                          <a:noFill/>
                        </a:ln>
                        <a:solidFill>
                          <a:srgbClr val="FF0000"/>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2977675175"/>
                  </a:ext>
                </a:extLst>
              </a:tr>
              <a:tr h="1080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7</a:t>
                      </a:r>
                      <a:endParaRPr kumimoji="0" lang="nb-NO" sz="1400" b="0" i="0" u="none" strike="noStrike" cap="none" normalizeH="0" baseline="0" dirty="0">
                        <a:ln>
                          <a:noFill/>
                        </a:ln>
                        <a:solidFill>
                          <a:schemeClr val="tx1"/>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1" i="0" u="none" strike="noStrike" cap="none" normalizeH="0" baseline="0" dirty="0">
                        <a:ln>
                          <a:noFill/>
                        </a:ln>
                        <a:solidFill>
                          <a:schemeClr val="tx1"/>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3">
                        <a:lumMod val="60000"/>
                        <a:lumOff val="40000"/>
                        <a:alpha val="25000"/>
                      </a:schemeClr>
                    </a:solidFill>
                  </a:tcPr>
                </a:tc>
                <a:extLst>
                  <a:ext uri="{0D108BD9-81ED-4DB2-BD59-A6C34878D82A}">
                    <a16:rowId xmlns:a16="http://schemas.microsoft.com/office/drawing/2014/main" val="2363858539"/>
                  </a:ext>
                </a:extLst>
              </a:tr>
              <a:tr h="984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8</a:t>
                      </a:r>
                      <a:endParaRPr kumimoji="0" lang="nb-NO" sz="1400" b="0" i="0" u="none" strike="noStrike" cap="none" normalizeH="0" baseline="0" dirty="0">
                        <a:ln>
                          <a:noFill/>
                        </a:ln>
                        <a:solidFill>
                          <a:schemeClr val="tx1"/>
                        </a:solidFill>
                        <a:effectLst/>
                        <a:latin typeface="+mn-l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2382189141"/>
                  </a:ext>
                </a:extLst>
              </a:tr>
              <a:tr h="9438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9</a:t>
                      </a: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20000"/>
                      </a:schemeClr>
                    </a:solidFill>
                  </a:tcPr>
                </a:tc>
                <a:extLst>
                  <a:ext uri="{0D108BD9-81ED-4DB2-BD59-A6C34878D82A}">
                    <a16:rowId xmlns:a16="http://schemas.microsoft.com/office/drawing/2014/main" val="4089492805"/>
                  </a:ext>
                </a:extLst>
              </a:tr>
            </a:tbl>
          </a:graphicData>
        </a:graphic>
      </p:graphicFrame>
      <p:pic>
        <p:nvPicPr>
          <p:cNvPr id="6146" name="Picture 2" descr="Bilde snømann - Gratis Bildene - bilde 29553">
            <a:extLst>
              <a:ext uri="{FF2B5EF4-FFF2-40B4-BE49-F238E27FC236}">
                <a16:creationId xmlns:a16="http://schemas.microsoft.com/office/drawing/2014/main" id="{3E2A4657-BA58-8E4B-2C19-FF539CA47C1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21808" y="0"/>
            <a:ext cx="891187" cy="12585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9219" name="Tittel 1"/>
          <p:cNvSpPr>
            <a:spLocks noGrp="1"/>
          </p:cNvSpPr>
          <p:nvPr>
            <p:ph type="title"/>
          </p:nvPr>
        </p:nvSpPr>
        <p:spPr>
          <a:xfrm>
            <a:off x="107504" y="287444"/>
            <a:ext cx="2119564" cy="790843"/>
          </a:xfrm>
          <a:noFill/>
        </p:spPr>
        <p:txBody>
          <a:bodyPr/>
          <a:lstStyle/>
          <a:p>
            <a:pPr marL="0" indent="0" algn="ctr">
              <a:buFont typeface="Wingdings 3" pitchFamily="18" charset="2"/>
              <a:buNone/>
              <a:defRPr/>
            </a:pPr>
            <a:r>
              <a:rPr lang="nb-NO" altLang="nb-NO" sz="3600" b="1" dirty="0"/>
              <a:t>Leik</a:t>
            </a:r>
            <a:br>
              <a:rPr lang="nb-NO" altLang="nb-NO" sz="1800" b="1" dirty="0"/>
            </a:br>
            <a:endParaRPr lang="nb-NO" altLang="nb-NO" sz="1800" b="1" dirty="0"/>
          </a:p>
        </p:txBody>
      </p:sp>
      <p:graphicFrame>
        <p:nvGraphicFramePr>
          <p:cNvPr id="12" name="Diagram 11">
            <a:extLst>
              <a:ext uri="{FF2B5EF4-FFF2-40B4-BE49-F238E27FC236}">
                <a16:creationId xmlns:a16="http://schemas.microsoft.com/office/drawing/2014/main" id="{83F8E968-8103-8DC7-9D92-C1E6D51110A5}"/>
              </a:ext>
            </a:extLst>
          </p:cNvPr>
          <p:cNvGraphicFramePr/>
          <p:nvPr>
            <p:extLst>
              <p:ext uri="{D42A27DB-BD31-4B8C-83A1-F6EECF244321}">
                <p14:modId xmlns:p14="http://schemas.microsoft.com/office/powerpoint/2010/main" val="3197741145"/>
              </p:ext>
            </p:extLst>
          </p:nvPr>
        </p:nvGraphicFramePr>
        <p:xfrm>
          <a:off x="-252536" y="138053"/>
          <a:ext cx="10225136" cy="6719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ssholder for lysbildenummer 2">
            <a:extLst>
              <a:ext uri="{FF2B5EF4-FFF2-40B4-BE49-F238E27FC236}">
                <a16:creationId xmlns:a16="http://schemas.microsoft.com/office/drawing/2014/main" id="{FA68AE27-7862-91D0-C3F1-D3DFFA4F4F97}"/>
              </a:ext>
            </a:extLst>
          </p:cNvPr>
          <p:cNvSpPr>
            <a:spLocks noGrp="1"/>
          </p:cNvSpPr>
          <p:nvPr>
            <p:ph type="sldNum" sz="quarter" idx="12"/>
          </p:nvPr>
        </p:nvSpPr>
        <p:spPr>
          <a:xfrm>
            <a:off x="8388424" y="6342000"/>
            <a:ext cx="574849" cy="365125"/>
          </a:xfrm>
        </p:spPr>
        <p:txBody>
          <a:bodyPr/>
          <a:lstStyle/>
          <a:p>
            <a:pPr>
              <a:defRPr/>
            </a:pPr>
            <a:fld id="{7C4092E2-D951-4E53-AF6E-34A550EECD95}"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rgbClr val="B8DEC2"/>
            </a:gs>
            <a:gs pos="35000">
              <a:schemeClr val="accent5">
                <a:lumMod val="0"/>
                <a:lumOff val="100000"/>
              </a:schemeClr>
            </a:gs>
            <a:gs pos="100000">
              <a:srgbClr val="B8DEC2"/>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395536" y="-20082"/>
            <a:ext cx="3682752" cy="666328"/>
          </a:xfrm>
        </p:spPr>
        <p:txBody>
          <a:bodyPr/>
          <a:lstStyle/>
          <a:p>
            <a:r>
              <a:rPr lang="nb-NO" b="1" dirty="0"/>
              <a:t>Dagsrytme</a:t>
            </a:r>
          </a:p>
        </p:txBody>
      </p:sp>
      <p:sp>
        <p:nvSpPr>
          <p:cNvPr id="3" name="Plassholder for innhold 2"/>
          <p:cNvSpPr>
            <a:spLocks noGrp="1"/>
          </p:cNvSpPr>
          <p:nvPr>
            <p:ph sz="quarter" idx="1"/>
          </p:nvPr>
        </p:nvSpPr>
        <p:spPr>
          <a:xfrm>
            <a:off x="395536" y="675454"/>
            <a:ext cx="7632848" cy="6016634"/>
          </a:xfrm>
          <a:noFill/>
        </p:spPr>
        <p:txBody>
          <a:bodyPr/>
          <a:lstStyle/>
          <a:p>
            <a:pPr marL="0" indent="0">
              <a:buNone/>
            </a:pPr>
            <a:r>
              <a:rPr lang="nn-NO" sz="1800" b="1" dirty="0"/>
              <a:t>07.15  opnar for barn som har meldt om behov for tidleg start. (skriftleg avtale*)</a:t>
            </a:r>
            <a:endParaRPr lang="nb-NO" sz="1800" b="1" dirty="0"/>
          </a:p>
          <a:p>
            <a:pPr marL="0" indent="0">
              <a:buNone/>
            </a:pPr>
            <a:r>
              <a:rPr lang="nn-NO" sz="1800" b="1" dirty="0"/>
              <a:t>07.30 Alle avdelingane opnar</a:t>
            </a:r>
            <a:endParaRPr lang="nb-NO" sz="1800" b="1" dirty="0"/>
          </a:p>
          <a:p>
            <a:pPr marL="0" indent="0">
              <a:buNone/>
            </a:pPr>
            <a:r>
              <a:rPr lang="nn-NO" sz="1800" b="1" dirty="0"/>
              <a:t>Fri leik, rolege aktivitetar</a:t>
            </a:r>
            <a:endParaRPr lang="nb-NO" sz="1800" b="1" dirty="0"/>
          </a:p>
          <a:p>
            <a:pPr marL="0" indent="0">
              <a:buNone/>
            </a:pPr>
            <a:r>
              <a:rPr lang="nn-NO" sz="1800" b="1" dirty="0"/>
              <a:t>08.30 – 09.00 Frukost</a:t>
            </a:r>
            <a:endParaRPr lang="nb-NO" sz="1800" b="1" dirty="0"/>
          </a:p>
          <a:p>
            <a:pPr marL="0" indent="0">
              <a:buNone/>
            </a:pPr>
            <a:r>
              <a:rPr lang="nn-NO" sz="1800" b="1" dirty="0"/>
              <a:t>Frå 9.30 Samling, grupper, leik ute/leik inne</a:t>
            </a:r>
            <a:endParaRPr lang="nb-NO" sz="1800" b="1" dirty="0"/>
          </a:p>
          <a:p>
            <a:pPr marL="0" indent="0">
              <a:buNone/>
            </a:pPr>
            <a:r>
              <a:rPr lang="nn-NO" sz="1800" b="1" dirty="0"/>
              <a:t>11.30 – 12.00 Måltid på </a:t>
            </a:r>
            <a:r>
              <a:rPr lang="nb-NO" sz="1800" b="1" dirty="0"/>
              <a:t>Kristinuten og </a:t>
            </a:r>
            <a:r>
              <a:rPr lang="nb-NO" sz="1800" b="1" dirty="0" err="1"/>
              <a:t>Onen</a:t>
            </a:r>
            <a:endParaRPr lang="nb-NO" sz="1800" b="1" dirty="0"/>
          </a:p>
          <a:p>
            <a:pPr marL="0" indent="0">
              <a:buNone/>
            </a:pPr>
            <a:r>
              <a:rPr lang="nn-NO" sz="1800" b="1" dirty="0"/>
              <a:t>12.00 – 12.30 Måltid på  Vassfjøra og Kvasshovden</a:t>
            </a:r>
          </a:p>
          <a:p>
            <a:pPr marL="0" indent="0">
              <a:buNone/>
            </a:pPr>
            <a:r>
              <a:rPr lang="nn-NO" sz="1800" b="1" dirty="0"/>
              <a:t>12.30 – 14.00 Leik ute/inne. Kvile for dei yngste</a:t>
            </a:r>
            <a:endParaRPr lang="nb-NO" sz="1800" b="1" dirty="0"/>
          </a:p>
          <a:p>
            <a:pPr marL="0" indent="0">
              <a:buNone/>
            </a:pPr>
            <a:r>
              <a:rPr lang="nn-NO" sz="1800" b="1" dirty="0"/>
              <a:t>14.30 Fruktstund </a:t>
            </a:r>
            <a:endParaRPr lang="nb-NO" sz="1800" b="1" dirty="0"/>
          </a:p>
          <a:p>
            <a:pPr marL="0" indent="0">
              <a:buNone/>
            </a:pPr>
            <a:r>
              <a:rPr lang="nn-NO" sz="1800" b="1" dirty="0"/>
              <a:t>14.45 Leik ute/inne</a:t>
            </a:r>
            <a:endParaRPr lang="nb-NO" sz="1800" b="1" dirty="0"/>
          </a:p>
          <a:p>
            <a:pPr marL="0" indent="0">
              <a:buNone/>
            </a:pPr>
            <a:r>
              <a:rPr lang="nn-NO" sz="1800" b="1" dirty="0"/>
              <a:t>16.30 Barnehagen stengjer (16.15 for dei med avtale*)</a:t>
            </a:r>
            <a:endParaRPr lang="nb-NO" sz="1800" b="1" dirty="0"/>
          </a:p>
          <a:p>
            <a:pPr marL="0" indent="0">
              <a:buNone/>
            </a:pPr>
            <a:r>
              <a:rPr lang="nb-NO" sz="1800" b="1" dirty="0"/>
              <a:t>Kjernetida er mellom 10.00-14.00. Barna må vera komne i barnehagen til kl.10.00 eller </a:t>
            </a:r>
            <a:r>
              <a:rPr lang="nb-NO" sz="1800" b="1" dirty="0" err="1"/>
              <a:t>gje</a:t>
            </a:r>
            <a:r>
              <a:rPr lang="nb-NO" sz="1800" b="1" dirty="0"/>
              <a:t> beskjed til barnehagen om </a:t>
            </a:r>
            <a:r>
              <a:rPr lang="nb-NO" sz="1800" b="1" dirty="0" err="1"/>
              <a:t>ein</a:t>
            </a:r>
            <a:r>
              <a:rPr lang="nb-NO" sz="1800" b="1" dirty="0"/>
              <a:t> kjem </a:t>
            </a:r>
            <a:r>
              <a:rPr lang="nb-NO" sz="1800" b="1" dirty="0" err="1"/>
              <a:t>seinare</a:t>
            </a:r>
            <a:r>
              <a:rPr lang="nb-NO" sz="1600" b="1" dirty="0"/>
              <a:t>. </a:t>
            </a:r>
            <a:r>
              <a:rPr lang="nb-NO" sz="1800" b="1" dirty="0"/>
              <a:t>Er ikkje barna </a:t>
            </a:r>
            <a:r>
              <a:rPr lang="nb-NO" sz="1800" b="1" dirty="0" err="1"/>
              <a:t>kome</a:t>
            </a:r>
            <a:r>
              <a:rPr lang="nb-NO" sz="1800" b="1" dirty="0"/>
              <a:t> til 10.00 og det ikkje har </a:t>
            </a:r>
            <a:r>
              <a:rPr lang="nb-NO" sz="1800" b="1" dirty="0" err="1"/>
              <a:t>kome</a:t>
            </a:r>
            <a:r>
              <a:rPr lang="nb-NO" sz="1800" b="1" dirty="0"/>
              <a:t> beskjed, vert barna registrert som ikkje møtt.</a:t>
            </a:r>
            <a:endParaRPr lang="nb-NO" sz="1600" b="1" dirty="0"/>
          </a:p>
          <a:p>
            <a:pPr marL="0" indent="0">
              <a:buNone/>
            </a:pPr>
            <a:r>
              <a:rPr lang="nb-NO" sz="1800" b="1" i="1" dirty="0"/>
              <a:t>*</a:t>
            </a:r>
            <a:r>
              <a:rPr lang="nb-NO" sz="1800" b="1" i="1" dirty="0" err="1"/>
              <a:t>Tidleg</a:t>
            </a:r>
            <a:r>
              <a:rPr lang="nb-NO" sz="1800" b="1" i="1" dirty="0"/>
              <a:t> </a:t>
            </a:r>
            <a:r>
              <a:rPr lang="nb-NO" sz="1800" b="1" i="1" dirty="0" err="1"/>
              <a:t>tidleg</a:t>
            </a:r>
            <a:r>
              <a:rPr lang="nb-NO" sz="1800" b="1" i="1" dirty="0"/>
              <a:t> avtale er </a:t>
            </a:r>
            <a:r>
              <a:rPr lang="nb-NO" sz="1800" b="1" i="1" dirty="0" err="1"/>
              <a:t>ein</a:t>
            </a:r>
            <a:r>
              <a:rPr lang="nb-NO" sz="1800" b="1" i="1" dirty="0"/>
              <a:t> avtale om </a:t>
            </a:r>
            <a:r>
              <a:rPr lang="nb-NO" sz="1800" b="1" i="1" dirty="0" err="1"/>
              <a:t>opphaldstid</a:t>
            </a:r>
            <a:r>
              <a:rPr lang="nb-NO" sz="1800" b="1" i="1" dirty="0"/>
              <a:t> mellom 7.15 og 16.15. Det betyr at </a:t>
            </a:r>
            <a:r>
              <a:rPr lang="nb-NO" sz="1800" b="1" i="1" dirty="0" err="1"/>
              <a:t>borna</a:t>
            </a:r>
            <a:r>
              <a:rPr lang="nb-NO" sz="1800" b="1" i="1" dirty="0"/>
              <a:t> må vera henta </a:t>
            </a:r>
            <a:r>
              <a:rPr lang="nb-NO" sz="1800" b="1" i="1" dirty="0" err="1"/>
              <a:t>innan</a:t>
            </a:r>
            <a:r>
              <a:rPr lang="nb-NO" sz="1800" b="1" i="1" dirty="0"/>
              <a:t> 16.15 kvar dag uavhengig om </a:t>
            </a:r>
            <a:r>
              <a:rPr lang="nb-NO" sz="1800" b="1" i="1" dirty="0" err="1"/>
              <a:t>bornet</a:t>
            </a:r>
            <a:r>
              <a:rPr lang="nb-NO" sz="1800" b="1" i="1" dirty="0"/>
              <a:t> er levert 7.15.</a:t>
            </a:r>
          </a:p>
        </p:txBody>
      </p:sp>
      <p:pic>
        <p:nvPicPr>
          <p:cNvPr id="4" name="Picture 4" descr="Sommerfugl - Festsange med mere">
            <a:extLst>
              <a:ext uri="{FF2B5EF4-FFF2-40B4-BE49-F238E27FC236}">
                <a16:creationId xmlns:a16="http://schemas.microsoft.com/office/drawing/2014/main" id="{540820E0-DF64-71F2-28CF-17D5DD3A3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5514" y="908720"/>
            <a:ext cx="1985740" cy="1886453"/>
          </a:xfrm>
          <a:prstGeom prst="rect">
            <a:avLst/>
          </a:prstGeom>
          <a:noFill/>
          <a:extLst>
            <a:ext uri="{909E8E84-426E-40DD-AFC4-6F175D3DCCD1}">
              <a14:hiddenFill xmlns:a14="http://schemas.microsoft.com/office/drawing/2010/main">
                <a:solidFill>
                  <a:srgbClr val="FFFFFF"/>
                </a:solidFill>
              </a14:hiddenFill>
            </a:ext>
          </a:extLst>
        </p:spPr>
      </p:pic>
      <p:sp>
        <p:nvSpPr>
          <p:cNvPr id="6" name="Plassholder for lysbildenummer 5">
            <a:extLst>
              <a:ext uri="{FF2B5EF4-FFF2-40B4-BE49-F238E27FC236}">
                <a16:creationId xmlns:a16="http://schemas.microsoft.com/office/drawing/2014/main" id="{F80E200C-8AED-4B83-1EC6-CBAD51E21E19}"/>
              </a:ext>
            </a:extLst>
          </p:cNvPr>
          <p:cNvSpPr>
            <a:spLocks noGrp="1"/>
          </p:cNvSpPr>
          <p:nvPr>
            <p:ph type="sldNum" sz="quarter" idx="12"/>
          </p:nvPr>
        </p:nvSpPr>
        <p:spPr>
          <a:xfrm>
            <a:off x="8408121" y="6326963"/>
            <a:ext cx="502841" cy="365125"/>
          </a:xfrm>
        </p:spPr>
        <p:txBody>
          <a:bodyPr/>
          <a:lstStyle/>
          <a:p>
            <a:pPr>
              <a:defRPr/>
            </a:pPr>
            <a:fld id="{17695755-AB53-4B1A-BD8C-98284F71CC2D}" type="slidenum">
              <a:rPr lang="en-US" smtClean="0"/>
              <a:pPr>
                <a:defRPr/>
              </a:pPr>
              <a:t>3</a:t>
            </a:fld>
            <a:endParaRPr lang="en-US" dirty="0"/>
          </a:p>
        </p:txBody>
      </p:sp>
    </p:spTree>
    <p:extLst>
      <p:ext uri="{BB962C8B-B14F-4D97-AF65-F5344CB8AC3E}">
        <p14:creationId xmlns:p14="http://schemas.microsoft.com/office/powerpoint/2010/main" val="2823255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9699" name="Tittel 1"/>
          <p:cNvSpPr>
            <a:spLocks noGrp="1"/>
          </p:cNvSpPr>
          <p:nvPr>
            <p:ph type="title"/>
          </p:nvPr>
        </p:nvSpPr>
        <p:spPr>
          <a:xfrm>
            <a:off x="1522778" y="141528"/>
            <a:ext cx="2397342" cy="621878"/>
          </a:xfrm>
        </p:spPr>
        <p:txBody>
          <a:bodyPr/>
          <a:lstStyle/>
          <a:p>
            <a:r>
              <a:rPr lang="nb-NO" altLang="nb-NO" dirty="0"/>
              <a:t>Mars 2024</a:t>
            </a:r>
          </a:p>
        </p:txBody>
      </p:sp>
      <p:graphicFrame>
        <p:nvGraphicFramePr>
          <p:cNvPr id="25655" name="Group 55"/>
          <p:cNvGraphicFramePr>
            <a:graphicFrameLocks noGrp="1"/>
          </p:cNvGraphicFramePr>
          <p:nvPr>
            <p:ph sz="quarter" idx="1"/>
            <p:extLst>
              <p:ext uri="{D42A27DB-BD31-4B8C-83A1-F6EECF244321}">
                <p14:modId xmlns:p14="http://schemas.microsoft.com/office/powerpoint/2010/main" val="1843686424"/>
              </p:ext>
            </p:extLst>
          </p:nvPr>
        </p:nvGraphicFramePr>
        <p:xfrm>
          <a:off x="737735" y="864937"/>
          <a:ext cx="8296045" cy="5832248"/>
        </p:xfrm>
        <a:graphic>
          <a:graphicData uri="http://schemas.openxmlformats.org/drawingml/2006/table">
            <a:tbl>
              <a:tblPr/>
              <a:tblGrid>
                <a:gridCol w="1025953">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350042">
                  <a:extLst>
                    <a:ext uri="{9D8B030D-6E8A-4147-A177-3AD203B41FA5}">
                      <a16:colId xmlns:a16="http://schemas.microsoft.com/office/drawing/2014/main" val="20003"/>
                    </a:ext>
                  </a:extLst>
                </a:gridCol>
                <a:gridCol w="1489514">
                  <a:extLst>
                    <a:ext uri="{9D8B030D-6E8A-4147-A177-3AD203B41FA5}">
                      <a16:colId xmlns:a16="http://schemas.microsoft.com/office/drawing/2014/main" val="20004"/>
                    </a:ext>
                  </a:extLst>
                </a:gridCol>
                <a:gridCol w="983728">
                  <a:extLst>
                    <a:ext uri="{9D8B030D-6E8A-4147-A177-3AD203B41FA5}">
                      <a16:colId xmlns:a16="http://schemas.microsoft.com/office/drawing/2014/main" val="20005"/>
                    </a:ext>
                  </a:extLst>
                </a:gridCol>
                <a:gridCol w="1070544">
                  <a:extLst>
                    <a:ext uri="{9D8B030D-6E8A-4147-A177-3AD203B41FA5}">
                      <a16:colId xmlns:a16="http://schemas.microsoft.com/office/drawing/2014/main" val="20006"/>
                    </a:ext>
                  </a:extLst>
                </a:gridCol>
              </a:tblGrid>
              <a:tr h="2883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pitchFamily="34" charset="0"/>
                          <a:cs typeface="Arial" pitchFamily="34" charset="0"/>
                        </a:rPr>
                        <a:t>Måndag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20" marB="40620"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pitchFamily="34" charset="0"/>
                          <a:cs typeface="Arial" pitchFamily="34" charset="0"/>
                        </a:rPr>
                        <a:t>Tysdag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20" marB="40620"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Onsdag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20" marB="40620"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Torsdag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20" marB="40620"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Fredag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20" marB="40620"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pitchFamily="34" charset="0"/>
                          <a:cs typeface="Arial" pitchFamily="34" charset="0"/>
                        </a:rPr>
                        <a:t>Laurdag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20" marB="40620"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pitchFamily="34" charset="0"/>
                          <a:cs typeface="Arial" pitchFamily="34" charset="0"/>
                        </a:rPr>
                        <a:t>Sundag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20" marB="40620"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ECF1F5"/>
                    </a:solidFill>
                  </a:tcPr>
                </a:tc>
                <a:extLst>
                  <a:ext uri="{0D108BD9-81ED-4DB2-BD59-A6C34878D82A}">
                    <a16:rowId xmlns:a16="http://schemas.microsoft.com/office/drawing/2014/main" val="10000"/>
                  </a:ext>
                </a:extLst>
              </a:tr>
              <a:tr h="7895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20" marB="40620" horzOverflow="overflow">
                    <a:lnL>
                      <a:noFill/>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20" marB="406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20" marB="406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20" marB="406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rgbClr val="00B050"/>
                          </a:solidFill>
                          <a:effectLst/>
                          <a:latin typeface="Gill Sans MT" pitchFamily="34" charset="0"/>
                          <a:cs typeface="Arial" pitchFamily="34" charset="0"/>
                        </a:rPr>
                        <a:t>Svarfrist  påskeferie!</a:t>
                      </a:r>
                    </a:p>
                  </a:txBody>
                  <a:tcPr marL="81280" marR="81280" marT="40620" marB="406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a:t>
                      </a:r>
                    </a:p>
                  </a:txBody>
                  <a:tcPr marL="81280" marR="81280" marT="40620" marB="406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pitchFamily="34" charset="0"/>
                          <a:cs typeface="Arial" pitchFamily="34" charset="0"/>
                        </a:rPr>
                        <a:t>3.</a:t>
                      </a:r>
                    </a:p>
                  </a:txBody>
                  <a:tcPr marL="81280" marR="81280" marT="40620" marB="40620" horzOverflow="overflow">
                    <a:lnL w="12700" cap="flat" cmpd="sng" algn="ctr">
                      <a:solidFill>
                        <a:schemeClr val="bg1"/>
                      </a:solidFill>
                      <a:prstDash val="solid"/>
                      <a:round/>
                      <a:headEnd type="none" w="med" len="med"/>
                      <a:tailEnd type="none" w="med" len="med"/>
                    </a:lnL>
                    <a:lnR>
                      <a:noFill/>
                    </a:lnR>
                    <a:lnT w="12700" cap="flat" cmpd="sng" algn="ctr">
                      <a:solidFill>
                        <a:srgbClr val="D2DA7A"/>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0307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4.</a:t>
                      </a:r>
                      <a:endParaRPr kumimoji="0" lang="nb-NO" sz="1400" b="1" i="0" u="none" strike="noStrike" cap="none" normalizeH="0" baseline="0" dirty="0">
                        <a:ln>
                          <a:noFill/>
                        </a:ln>
                        <a:solidFill>
                          <a:srgbClr val="FF0000"/>
                        </a:solidFill>
                        <a:effectLst/>
                        <a:latin typeface="Gill Sans MT" pitchFamily="34" charset="0"/>
                        <a:cs typeface="Arial" pitchFamily="34" charset="0"/>
                      </a:endParaRPr>
                    </a:p>
                  </a:txBody>
                  <a:tcPr marL="81280" marR="81280" marT="40620" marB="40620"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chemeClr val="tx1"/>
                          </a:solidFill>
                          <a:effectLst/>
                          <a:latin typeface="Gill Sans MT" pitchFamily="34" charset="0"/>
                          <a:cs typeface="Arial" pitchFamily="34" charset="0"/>
                        </a:rPr>
                        <a:t>5.</a:t>
                      </a:r>
                      <a:endParaRPr kumimoji="0" lang="nb-NO" sz="1400" b="1" i="0" u="none" strike="noStrike" cap="none" normalizeH="0" baseline="0" dirty="0">
                        <a:ln>
                          <a:noFill/>
                        </a:ln>
                        <a:solidFill>
                          <a:srgbClr val="0070C0"/>
                        </a:solidFill>
                        <a:effectLst/>
                        <a:latin typeface="Gill Sans MT" pitchFamily="34" charset="0"/>
                        <a:cs typeface="Arial" pitchFamily="34" charset="0"/>
                      </a:endParaRPr>
                    </a:p>
                  </a:txBody>
                  <a:tcPr marL="81280" marR="81280" marT="40620" marB="406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Brage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3 år</a:t>
                      </a:r>
                    </a:p>
                  </a:txBody>
                  <a:tcPr marL="81280" marR="81280" marT="40620" marB="406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7.</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20" marB="406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8.</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20" marB="406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9.</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20" marB="406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pitchFamily="34" charset="0"/>
                          <a:cs typeface="Arial" pitchFamily="34" charset="0"/>
                        </a:rPr>
                        <a:t>10.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pitchFamily="34" charset="0"/>
                        <a:cs typeface="Arial" pitchFamily="34" charset="0"/>
                      </a:endParaRPr>
                    </a:p>
                  </a:txBody>
                  <a:tcPr marL="81280" marR="81280" marT="40620" marB="40620"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r h="12153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11</a:t>
                      </a:r>
                      <a:r>
                        <a:rPr kumimoji="0" lang="nb-NO" sz="1400" b="0" i="0" u="none" strike="noStrike" cap="none" normalizeH="0" baseline="0" dirty="0">
                          <a:ln>
                            <a:noFill/>
                          </a:ln>
                          <a:solidFill>
                            <a:schemeClr val="tx1"/>
                          </a:solidFill>
                          <a:effectLst/>
                          <a:latin typeface="Gill Sans MT" pitchFamily="34" charset="0"/>
                          <a:cs typeface="Arial" pitchFamily="34" charset="0"/>
                        </a:rPr>
                        <a:t>.</a:t>
                      </a:r>
                    </a:p>
                  </a:txBody>
                  <a:tcPr marL="81280" marR="81280" marT="40620" marB="40620"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12.</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rgbClr val="0070C0"/>
                          </a:solidFill>
                          <a:effectLst/>
                          <a:latin typeface="Gill Sans MT" pitchFamily="34" charset="0"/>
                          <a:cs typeface="Arial" pitchFamily="34" charset="0"/>
                        </a:rPr>
                        <a:t>Barnehage-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rgbClr val="0070C0"/>
                          </a:solidFill>
                          <a:effectLst/>
                          <a:latin typeface="Gill Sans MT" pitchFamily="34" charset="0"/>
                          <a:cs typeface="Arial" pitchFamily="34" charset="0"/>
                        </a:rPr>
                        <a:t>dagen?</a:t>
                      </a: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20" marB="406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13.</a:t>
                      </a:r>
                    </a:p>
                  </a:txBody>
                  <a:tcPr marL="81280" marR="81280" marT="40620" marB="406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14.</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20" marB="406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pitchFamily="34" charset="0"/>
                          <a:cs typeface="Arial" pitchFamily="34" charset="0"/>
                        </a:rPr>
                        <a:t>Planleggingsdag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pitchFamily="34" charset="0"/>
                          <a:cs typeface="Arial" pitchFamily="34" charset="0"/>
                        </a:rPr>
                        <a:t>Barnehagen stengt</a:t>
                      </a:r>
                    </a:p>
                  </a:txBody>
                  <a:tcPr marL="81280" marR="81280" marT="40620" marB="406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16.</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20" marB="406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rgbClr val="FF0000"/>
                          </a:solidFill>
                          <a:effectLst/>
                          <a:latin typeface="Gill Sans MT" pitchFamily="34" charset="0"/>
                          <a:cs typeface="Arial" pitchFamily="34" charset="0"/>
                        </a:rPr>
                        <a:t>17.</a:t>
                      </a:r>
                      <a:endParaRPr kumimoji="0" lang="nb-NO" sz="1400" b="0" i="0" u="none" strike="noStrike" cap="none" normalizeH="0" baseline="0" dirty="0">
                        <a:ln>
                          <a:noFill/>
                        </a:ln>
                        <a:solidFill>
                          <a:srgbClr val="FF0000"/>
                        </a:solidFill>
                        <a:effectLst/>
                        <a:latin typeface="Gill Sans MT" pitchFamily="34" charset="0"/>
                        <a:cs typeface="Arial" pitchFamily="34" charset="0"/>
                      </a:endParaRPr>
                    </a:p>
                    <a:p>
                      <a:pPr marL="228600" marR="0" lvl="0" indent="-228600" algn="l" defTabSz="914400" rtl="0" eaLnBrk="1" fontAlgn="base" latinLnBrk="0" hangingPunct="1">
                        <a:lnSpc>
                          <a:spcPct val="100000"/>
                        </a:lnSpc>
                        <a:spcBef>
                          <a:spcPct val="20000"/>
                        </a:spcBef>
                        <a:spcAft>
                          <a:spcPct val="0"/>
                        </a:spcAft>
                        <a:buClrTx/>
                        <a:buSzTx/>
                        <a:buFontTx/>
                        <a:buAutoNum type="arabicPlain" startAt="17"/>
                        <a:tabLst/>
                      </a:pPr>
                      <a:endParaRPr kumimoji="0" lang="nb-NO" sz="1400" b="0" i="0" u="none" strike="noStrike" cap="none" normalizeH="0" baseline="0" dirty="0">
                        <a:ln>
                          <a:noFill/>
                        </a:ln>
                        <a:solidFill>
                          <a:srgbClr val="FF0000"/>
                        </a:solidFill>
                        <a:effectLst/>
                        <a:latin typeface="Gill Sans MT" pitchFamily="34" charset="0"/>
                        <a:cs typeface="Arial" pitchFamily="34" charset="0"/>
                      </a:endParaRPr>
                    </a:p>
                  </a:txBody>
                  <a:tcPr marL="81280" marR="81280" marT="40620" marB="40620"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3"/>
                  </a:ext>
                </a:extLst>
              </a:tr>
              <a:tr h="125145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chemeClr val="tx1"/>
                          </a:solidFill>
                          <a:effectLst/>
                          <a:latin typeface="Gill Sans MT" pitchFamily="34" charset="0"/>
                          <a:cs typeface="Arial" pitchFamily="34" charset="0"/>
                        </a:rPr>
                        <a:t>18.</a:t>
                      </a:r>
                    </a:p>
                  </a:txBody>
                  <a:tcPr marL="81280" marR="81280" marT="40620" marB="40620"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chemeClr val="tx1"/>
                          </a:solidFill>
                          <a:effectLst/>
                          <a:latin typeface="Gill Sans MT" pitchFamily="34" charset="0"/>
                          <a:cs typeface="Arial" pitchFamily="34" charset="0"/>
                        </a:rPr>
                        <a:t>19.</a:t>
                      </a:r>
                      <a:endParaRPr kumimoji="0" lang="nb-NO" sz="1400" b="0"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chemeClr val="tx1"/>
                          </a:solidFill>
                          <a:effectLst/>
                          <a:latin typeface="Gill Sans MT" pitchFamily="34" charset="0"/>
                          <a:cs typeface="Arial" pitchFamily="34" charset="0"/>
                        </a:rPr>
                        <a:t>Personalmøte</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20" marB="406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Ingeborg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1 år</a:t>
                      </a:r>
                    </a:p>
                  </a:txBody>
                  <a:tcPr marL="81280" marR="81280" marT="40620" marB="406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21.</a:t>
                      </a:r>
                      <a:endParaRPr kumimoji="0" lang="nb-NO" sz="1400" b="0"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chemeClr val="tx1"/>
                          </a:solidFill>
                          <a:effectLst/>
                          <a:latin typeface="Gill Sans MT" pitchFamily="34" charset="0"/>
                          <a:cs typeface="Arial" pitchFamily="34" charset="0"/>
                        </a:rPr>
                        <a:t>Rockesokk-dagen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20" marB="406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chemeClr val="tx1"/>
                          </a:solidFill>
                          <a:effectLst/>
                          <a:latin typeface="Gill Sans MT" pitchFamily="34" charset="0"/>
                          <a:cs typeface="Arial" pitchFamily="34" charset="0"/>
                        </a:rPr>
                        <a:t>22.</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20" marB="406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Wiktor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2 år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20" marB="406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pitchFamily="34" charset="0"/>
                          <a:cs typeface="Arial" pitchFamily="34" charset="0"/>
                        </a:rPr>
                        <a:t>24.</a:t>
                      </a:r>
                      <a:endParaRPr kumimoji="0" lang="nb-NO" sz="1400" b="0" i="0" u="none" strike="noStrike" cap="none" normalizeH="0" baseline="0" dirty="0">
                        <a:ln>
                          <a:noFill/>
                        </a:ln>
                        <a:solidFill>
                          <a:srgbClr val="FF0000"/>
                        </a:solidFill>
                        <a:effectLst/>
                        <a:latin typeface="Gill Sans MT" pitchFamily="34" charset="0"/>
                        <a:cs typeface="Arial" pitchFamily="34" charset="0"/>
                      </a:endParaRPr>
                    </a:p>
                    <a:p>
                      <a:pPr marL="419100" marR="0" lvl="0" indent="-41910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pitchFamily="34" charset="0"/>
                        <a:cs typeface="Arial" pitchFamily="34" charset="0"/>
                      </a:endParaRPr>
                    </a:p>
                  </a:txBody>
                  <a:tcPr marL="81280" marR="81280" marT="40620" marB="40620"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2">
                        <a:lumMod val="20000"/>
                        <a:lumOff val="80000"/>
                      </a:schemeClr>
                    </a:solidFill>
                  </a:tcPr>
                </a:tc>
                <a:extLst>
                  <a:ext uri="{0D108BD9-81ED-4DB2-BD59-A6C34878D82A}">
                    <a16:rowId xmlns:a16="http://schemas.microsoft.com/office/drawing/2014/main" val="10004"/>
                  </a:ext>
                </a:extLst>
              </a:tr>
              <a:tr h="9808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25.</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chemeClr val="tx1"/>
                          </a:solidFill>
                          <a:effectLst/>
                          <a:latin typeface="Gill Sans MT" pitchFamily="34" charset="0"/>
                          <a:cs typeface="Arial" pitchFamily="34" charset="0"/>
                        </a:rPr>
                        <a:t>Marta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chemeClr val="tx1"/>
                          </a:solidFill>
                          <a:effectLst/>
                          <a:latin typeface="Gill Sans MT" pitchFamily="34" charset="0"/>
                          <a:cs typeface="Arial" pitchFamily="34" charset="0"/>
                        </a:rPr>
                        <a:t>4 år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20" marB="40620" horzOverflow="overflow">
                    <a:lnL>
                      <a:noFill/>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26.</a:t>
                      </a:r>
                    </a:p>
                  </a:txBody>
                  <a:tcPr marL="81280" marR="81280" marT="40620" marB="406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27.</a:t>
                      </a:r>
                      <a:r>
                        <a:rPr kumimoji="0" lang="nb-NO" sz="1400" b="0" i="0" u="none" strike="noStrike" cap="none" normalizeH="0" baseline="0" dirty="0">
                          <a:ln>
                            <a:noFill/>
                          </a:ln>
                          <a:solidFill>
                            <a:schemeClr val="tx1"/>
                          </a:solidFill>
                          <a:effectLst/>
                          <a:latin typeface="Gill Sans MT" pitchFamily="34" charset="0"/>
                          <a:cs typeface="Arial" pitchFamily="34" charset="0"/>
                        </a:rPr>
                        <a:t>½ dag.</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chemeClr val="tx1"/>
                          </a:solidFill>
                          <a:effectLst/>
                          <a:latin typeface="Gill Sans MT" pitchFamily="34" charset="0"/>
                          <a:cs typeface="Arial" pitchFamily="34" charset="0"/>
                        </a:rPr>
                        <a:t>Barnehagen </a:t>
                      </a:r>
                      <a:r>
                        <a:rPr kumimoji="0" lang="nb-NO" sz="1400" b="1" i="0" u="none" strike="noStrike" cap="none" normalizeH="0" baseline="0" dirty="0" err="1">
                          <a:ln>
                            <a:noFill/>
                          </a:ln>
                          <a:solidFill>
                            <a:schemeClr val="tx1"/>
                          </a:solidFill>
                          <a:effectLst/>
                          <a:latin typeface="Gill Sans MT" pitchFamily="34" charset="0"/>
                          <a:cs typeface="Arial" pitchFamily="34" charset="0"/>
                        </a:rPr>
                        <a:t>stengjer</a:t>
                      </a:r>
                      <a:r>
                        <a:rPr kumimoji="0" lang="nb-NO" sz="1400" b="1" i="0" u="none" strike="noStrike" cap="none" normalizeH="0" baseline="0" dirty="0">
                          <a:ln>
                            <a:noFill/>
                          </a:ln>
                          <a:solidFill>
                            <a:schemeClr val="tx1"/>
                          </a:solidFill>
                          <a:effectLst/>
                          <a:latin typeface="Gill Sans MT" pitchFamily="34" charset="0"/>
                          <a:cs typeface="Arial" pitchFamily="34" charset="0"/>
                        </a:rPr>
                        <a:t> klokka 12.00</a:t>
                      </a:r>
                    </a:p>
                  </a:txBody>
                  <a:tcPr marL="81280" marR="81280" marT="40620" marB="406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pitchFamily="34" charset="0"/>
                          <a:cs typeface="Arial" pitchFamily="34" charset="0"/>
                        </a:rPr>
                        <a:t>28.</a:t>
                      </a:r>
                    </a:p>
                    <a:p>
                      <a:r>
                        <a:rPr lang="nb-NO" sz="1400" dirty="0">
                          <a:solidFill>
                            <a:srgbClr val="FF0000"/>
                          </a:solidFill>
                          <a:latin typeface="+mn-lt"/>
                        </a:rPr>
                        <a:t>Skjærtorsdag</a:t>
                      </a:r>
                    </a:p>
                    <a:p>
                      <a:r>
                        <a:rPr lang="nb-NO" sz="1400" b="1" dirty="0">
                          <a:solidFill>
                            <a:srgbClr val="FF0000"/>
                          </a:solidFill>
                          <a:latin typeface="+mn-lt"/>
                        </a:rPr>
                        <a:t>Barnehagen stengt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20" marB="406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pitchFamily="34" charset="0"/>
                          <a:cs typeface="Arial" pitchFamily="34" charset="0"/>
                        </a:rPr>
                        <a:t>29.</a:t>
                      </a:r>
                    </a:p>
                    <a:p>
                      <a:pPr marL="0" marR="0" lvl="0" indent="0" algn="l" defTabSz="914400" rtl="0" eaLnBrk="1" fontAlgn="base" latinLnBrk="0" hangingPunct="1">
                        <a:lnSpc>
                          <a:spcPct val="100000"/>
                        </a:lnSpc>
                        <a:spcBef>
                          <a:spcPct val="20000"/>
                        </a:spcBef>
                        <a:spcAft>
                          <a:spcPct val="0"/>
                        </a:spcAft>
                        <a:buClrTx/>
                        <a:buSzTx/>
                        <a:buFontTx/>
                        <a:buNone/>
                        <a:tabLst/>
                      </a:pPr>
                      <a:r>
                        <a:rPr lang="nb-NO" sz="1400" dirty="0">
                          <a:solidFill>
                            <a:srgbClr val="FF0000"/>
                          </a:solidFill>
                          <a:latin typeface="+mn-lt"/>
                        </a:rPr>
                        <a:t>Langfredag</a:t>
                      </a:r>
                    </a:p>
                    <a:p>
                      <a:r>
                        <a:rPr lang="nb-NO" sz="1400" b="1" dirty="0">
                          <a:solidFill>
                            <a:srgbClr val="FF0000"/>
                          </a:solidFill>
                          <a:latin typeface="+mn-lt"/>
                        </a:rPr>
                        <a:t>Barnehagen stengt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20" marB="406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30.</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err="1">
                          <a:ln>
                            <a:noFill/>
                          </a:ln>
                          <a:solidFill>
                            <a:schemeClr val="tx1"/>
                          </a:solidFill>
                          <a:effectLst/>
                          <a:latin typeface="Gill Sans MT" pitchFamily="34" charset="0"/>
                          <a:cs typeface="Arial" pitchFamily="34" charset="0"/>
                        </a:rPr>
                        <a:t>Påskeafta</a:t>
                      </a:r>
                      <a:endParaRPr kumimoji="0" lang="nb-NO" sz="1400" b="1"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20" marB="406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pitchFamily="34" charset="0"/>
                          <a:cs typeface="Arial" pitchFamily="34" charset="0"/>
                        </a:rPr>
                        <a:t>31.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rgbClr val="FF0000"/>
                          </a:solidFill>
                          <a:effectLst/>
                          <a:latin typeface="Gill Sans MT" pitchFamily="34" charset="0"/>
                          <a:cs typeface="Arial" pitchFamily="34" charset="0"/>
                        </a:rPr>
                        <a:t>1.Påskedag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pitchFamily="34" charset="0"/>
                        <a:cs typeface="Arial" pitchFamily="34" charset="0"/>
                      </a:endParaRPr>
                    </a:p>
                  </a:txBody>
                  <a:tcPr marL="81280" marR="81280" marT="40620" marB="40620" horzOverflow="overflow">
                    <a:lnL w="12700"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9760" name="Text Box 56"/>
          <p:cNvSpPr txBox="1">
            <a:spLocks noChangeArrowheads="1"/>
          </p:cNvSpPr>
          <p:nvPr/>
        </p:nvSpPr>
        <p:spPr bwMode="auto">
          <a:xfrm>
            <a:off x="6858000" y="304800"/>
            <a:ext cx="2057400" cy="27463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i="1">
                <a:solidFill>
                  <a:srgbClr val="000080"/>
                </a:solidFill>
                <a:latin typeface="Arial" pitchFamily="34" charset="0"/>
                <a:cs typeface="Arial" pitchFamily="34" charset="0"/>
              </a:defRPr>
            </a:lvl1pPr>
            <a:lvl2pPr marL="742950" indent="-285750" eaLnBrk="0" hangingPunct="0">
              <a:defRPr sz="1200" i="1">
                <a:solidFill>
                  <a:srgbClr val="000080"/>
                </a:solidFill>
                <a:latin typeface="Arial" pitchFamily="34" charset="0"/>
                <a:cs typeface="Arial" pitchFamily="34" charset="0"/>
              </a:defRPr>
            </a:lvl2pPr>
            <a:lvl3pPr marL="1143000" indent="-228600" eaLnBrk="0" hangingPunct="0">
              <a:defRPr sz="1200" i="1">
                <a:solidFill>
                  <a:srgbClr val="000080"/>
                </a:solidFill>
                <a:latin typeface="Arial" pitchFamily="34" charset="0"/>
                <a:cs typeface="Arial" pitchFamily="34" charset="0"/>
              </a:defRPr>
            </a:lvl3pPr>
            <a:lvl4pPr marL="1600200" indent="-228600" eaLnBrk="0" hangingPunct="0">
              <a:defRPr sz="1200" i="1">
                <a:solidFill>
                  <a:srgbClr val="000080"/>
                </a:solidFill>
                <a:latin typeface="Arial" pitchFamily="34" charset="0"/>
                <a:cs typeface="Arial" pitchFamily="34" charset="0"/>
              </a:defRPr>
            </a:lvl4pPr>
            <a:lvl5pPr marL="2057400" indent="-228600" eaLnBrk="0" hangingPunct="0">
              <a:defRPr sz="1200" i="1">
                <a:solidFill>
                  <a:srgbClr val="000080"/>
                </a:solidFill>
                <a:latin typeface="Arial" pitchFamily="34" charset="0"/>
                <a:cs typeface="Arial" pitchFamily="34" charset="0"/>
              </a:defRPr>
            </a:lvl5pPr>
            <a:lvl6pPr marL="2514600" indent="-228600" eaLnBrk="0" fontAlgn="base" hangingPunct="0">
              <a:spcBef>
                <a:spcPct val="0"/>
              </a:spcBef>
              <a:spcAft>
                <a:spcPct val="0"/>
              </a:spcAft>
              <a:defRPr sz="1200" i="1">
                <a:solidFill>
                  <a:srgbClr val="000080"/>
                </a:solidFill>
                <a:latin typeface="Arial" pitchFamily="34" charset="0"/>
                <a:cs typeface="Arial" pitchFamily="34" charset="0"/>
              </a:defRPr>
            </a:lvl6pPr>
            <a:lvl7pPr marL="2971800" indent="-228600" eaLnBrk="0" fontAlgn="base" hangingPunct="0">
              <a:spcBef>
                <a:spcPct val="0"/>
              </a:spcBef>
              <a:spcAft>
                <a:spcPct val="0"/>
              </a:spcAft>
              <a:defRPr sz="1200" i="1">
                <a:solidFill>
                  <a:srgbClr val="000080"/>
                </a:solidFill>
                <a:latin typeface="Arial" pitchFamily="34" charset="0"/>
                <a:cs typeface="Arial" pitchFamily="34" charset="0"/>
              </a:defRPr>
            </a:lvl7pPr>
            <a:lvl8pPr marL="3429000" indent="-228600" eaLnBrk="0" fontAlgn="base" hangingPunct="0">
              <a:spcBef>
                <a:spcPct val="0"/>
              </a:spcBef>
              <a:spcAft>
                <a:spcPct val="0"/>
              </a:spcAft>
              <a:defRPr sz="1200" i="1">
                <a:solidFill>
                  <a:srgbClr val="000080"/>
                </a:solidFill>
                <a:latin typeface="Arial" pitchFamily="34" charset="0"/>
                <a:cs typeface="Arial" pitchFamily="34" charset="0"/>
              </a:defRPr>
            </a:lvl8pPr>
            <a:lvl9pPr marL="3886200" indent="-228600" eaLnBrk="0" fontAlgn="base" hangingPunct="0">
              <a:spcBef>
                <a:spcPct val="0"/>
              </a:spcBef>
              <a:spcAft>
                <a:spcPct val="0"/>
              </a:spcAft>
              <a:defRPr sz="1200" i="1">
                <a:solidFill>
                  <a:srgbClr val="000080"/>
                </a:solidFill>
                <a:latin typeface="Arial" pitchFamily="34" charset="0"/>
                <a:cs typeface="Arial" pitchFamily="34" charset="0"/>
              </a:defRPr>
            </a:lvl9pPr>
          </a:lstStyle>
          <a:p>
            <a:pPr eaLnBrk="1" hangingPunct="1">
              <a:spcBef>
                <a:spcPct val="50000"/>
              </a:spcBef>
            </a:pPr>
            <a:endParaRPr lang="nb-NO" altLang="nb-NO"/>
          </a:p>
        </p:txBody>
      </p:sp>
      <p:sp>
        <p:nvSpPr>
          <p:cNvPr id="29761" name="Text Box 57"/>
          <p:cNvSpPr txBox="1">
            <a:spLocks noChangeArrowheads="1"/>
          </p:cNvSpPr>
          <p:nvPr/>
        </p:nvSpPr>
        <p:spPr bwMode="auto">
          <a:xfrm>
            <a:off x="6083923" y="102778"/>
            <a:ext cx="2756620" cy="10156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i="1">
                <a:solidFill>
                  <a:srgbClr val="000080"/>
                </a:solidFill>
                <a:latin typeface="Arial" pitchFamily="34" charset="0"/>
                <a:cs typeface="Arial" pitchFamily="34" charset="0"/>
              </a:defRPr>
            </a:lvl1pPr>
            <a:lvl2pPr marL="742950" indent="-285750" eaLnBrk="0" hangingPunct="0">
              <a:defRPr sz="1200" i="1">
                <a:solidFill>
                  <a:srgbClr val="000080"/>
                </a:solidFill>
                <a:latin typeface="Arial" pitchFamily="34" charset="0"/>
                <a:cs typeface="Arial" pitchFamily="34" charset="0"/>
              </a:defRPr>
            </a:lvl2pPr>
            <a:lvl3pPr marL="1143000" indent="-228600" eaLnBrk="0" hangingPunct="0">
              <a:defRPr sz="1200" i="1">
                <a:solidFill>
                  <a:srgbClr val="000080"/>
                </a:solidFill>
                <a:latin typeface="Arial" pitchFamily="34" charset="0"/>
                <a:cs typeface="Arial" pitchFamily="34" charset="0"/>
              </a:defRPr>
            </a:lvl3pPr>
            <a:lvl4pPr marL="1600200" indent="-228600" eaLnBrk="0" hangingPunct="0">
              <a:defRPr sz="1200" i="1">
                <a:solidFill>
                  <a:srgbClr val="000080"/>
                </a:solidFill>
                <a:latin typeface="Arial" pitchFamily="34" charset="0"/>
                <a:cs typeface="Arial" pitchFamily="34" charset="0"/>
              </a:defRPr>
            </a:lvl4pPr>
            <a:lvl5pPr marL="2057400" indent="-228600" eaLnBrk="0" hangingPunct="0">
              <a:defRPr sz="1200" i="1">
                <a:solidFill>
                  <a:srgbClr val="000080"/>
                </a:solidFill>
                <a:latin typeface="Arial" pitchFamily="34" charset="0"/>
                <a:cs typeface="Arial" pitchFamily="34" charset="0"/>
              </a:defRPr>
            </a:lvl5pPr>
            <a:lvl6pPr marL="2514600" indent="-228600" eaLnBrk="0" fontAlgn="base" hangingPunct="0">
              <a:spcBef>
                <a:spcPct val="0"/>
              </a:spcBef>
              <a:spcAft>
                <a:spcPct val="0"/>
              </a:spcAft>
              <a:defRPr sz="1200" i="1">
                <a:solidFill>
                  <a:srgbClr val="000080"/>
                </a:solidFill>
                <a:latin typeface="Arial" pitchFamily="34" charset="0"/>
                <a:cs typeface="Arial" pitchFamily="34" charset="0"/>
              </a:defRPr>
            </a:lvl6pPr>
            <a:lvl7pPr marL="2971800" indent="-228600" eaLnBrk="0" fontAlgn="base" hangingPunct="0">
              <a:spcBef>
                <a:spcPct val="0"/>
              </a:spcBef>
              <a:spcAft>
                <a:spcPct val="0"/>
              </a:spcAft>
              <a:defRPr sz="1200" i="1">
                <a:solidFill>
                  <a:srgbClr val="000080"/>
                </a:solidFill>
                <a:latin typeface="Arial" pitchFamily="34" charset="0"/>
                <a:cs typeface="Arial" pitchFamily="34" charset="0"/>
              </a:defRPr>
            </a:lvl7pPr>
            <a:lvl8pPr marL="3429000" indent="-228600" eaLnBrk="0" fontAlgn="base" hangingPunct="0">
              <a:spcBef>
                <a:spcPct val="0"/>
              </a:spcBef>
              <a:spcAft>
                <a:spcPct val="0"/>
              </a:spcAft>
              <a:defRPr sz="1200" i="1">
                <a:solidFill>
                  <a:srgbClr val="000080"/>
                </a:solidFill>
                <a:latin typeface="Arial" pitchFamily="34" charset="0"/>
                <a:cs typeface="Arial" pitchFamily="34" charset="0"/>
              </a:defRPr>
            </a:lvl8pPr>
            <a:lvl9pPr marL="3886200" indent="-228600" eaLnBrk="0" fontAlgn="base" hangingPunct="0">
              <a:spcBef>
                <a:spcPct val="0"/>
              </a:spcBef>
              <a:spcAft>
                <a:spcPct val="0"/>
              </a:spcAft>
              <a:defRPr sz="1200" i="1">
                <a:solidFill>
                  <a:srgbClr val="000080"/>
                </a:solidFill>
                <a:latin typeface="Arial" pitchFamily="34" charset="0"/>
                <a:cs typeface="Arial" pitchFamily="34" charset="0"/>
              </a:defRPr>
            </a:lvl9pPr>
          </a:lstStyle>
          <a:p>
            <a:pPr eaLnBrk="1" hangingPunct="1">
              <a:spcBef>
                <a:spcPct val="50000"/>
              </a:spcBef>
            </a:pPr>
            <a:r>
              <a:rPr lang="nb-NO" altLang="nb-NO" i="0" dirty="0">
                <a:solidFill>
                  <a:srgbClr val="00B050"/>
                </a:solidFill>
              </a:rPr>
              <a:t>Skal de ha påskeferie?</a:t>
            </a:r>
          </a:p>
          <a:p>
            <a:pPr eaLnBrk="1" hangingPunct="1">
              <a:spcBef>
                <a:spcPct val="50000"/>
              </a:spcBef>
            </a:pPr>
            <a:r>
              <a:rPr lang="nb-NO" altLang="nb-NO" i="0" dirty="0">
                <a:solidFill>
                  <a:srgbClr val="00B050"/>
                </a:solidFill>
              </a:rPr>
              <a:t>Hugs å </a:t>
            </a:r>
            <a:r>
              <a:rPr lang="nb-NO" altLang="nb-NO" i="0" dirty="0" err="1">
                <a:solidFill>
                  <a:srgbClr val="00B050"/>
                </a:solidFill>
              </a:rPr>
              <a:t>leggja</a:t>
            </a:r>
            <a:r>
              <a:rPr lang="nb-NO" altLang="nb-NO" i="0" dirty="0">
                <a:solidFill>
                  <a:srgbClr val="00B050"/>
                </a:solidFill>
              </a:rPr>
              <a:t> det inn på Visma </a:t>
            </a:r>
            <a:r>
              <a:rPr lang="nb-NO" altLang="nb-NO" i="0" dirty="0" err="1">
                <a:solidFill>
                  <a:srgbClr val="00B050"/>
                </a:solidFill>
              </a:rPr>
              <a:t>innan</a:t>
            </a:r>
            <a:r>
              <a:rPr lang="nb-NO" altLang="nb-NO" i="0" dirty="0">
                <a:solidFill>
                  <a:srgbClr val="00B050"/>
                </a:solidFill>
              </a:rPr>
              <a:t> 1.mars!</a:t>
            </a:r>
            <a:endParaRPr lang="nb-NO" altLang="nb-NO" dirty="0">
              <a:solidFill>
                <a:srgbClr val="00B050"/>
              </a:solidFill>
            </a:endParaRPr>
          </a:p>
          <a:p>
            <a:pPr eaLnBrk="1" hangingPunct="1">
              <a:spcBef>
                <a:spcPct val="50000"/>
              </a:spcBef>
            </a:pPr>
            <a:endParaRPr lang="nb-NO" altLang="nb-NO" dirty="0"/>
          </a:p>
        </p:txBody>
      </p:sp>
      <p:pic>
        <p:nvPicPr>
          <p:cNvPr id="4" name="Bilde 3">
            <a:extLst>
              <a:ext uri="{FF2B5EF4-FFF2-40B4-BE49-F238E27FC236}">
                <a16:creationId xmlns:a16="http://schemas.microsoft.com/office/drawing/2014/main" id="{BE27CCC9-8B2B-4E94-920B-2D735F84E519}"/>
              </a:ext>
            </a:extLst>
          </p:cNvPr>
          <p:cNvPicPr>
            <a:picLocks noChangeAspect="1"/>
          </p:cNvPicPr>
          <p:nvPr/>
        </p:nvPicPr>
        <p:blipFill>
          <a:blip r:embed="rId3">
            <a:alphaModFix/>
          </a:blip>
          <a:stretch>
            <a:fillRect/>
          </a:stretch>
        </p:blipFill>
        <p:spPr>
          <a:xfrm flipH="1">
            <a:off x="4201079" y="4934078"/>
            <a:ext cx="793202" cy="4600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2" descr="Ballonger Fargerike Bursdag - Gratis bilde på Pixabay">
            <a:extLst>
              <a:ext uri="{FF2B5EF4-FFF2-40B4-BE49-F238E27FC236}">
                <a16:creationId xmlns:a16="http://schemas.microsoft.com/office/drawing/2014/main" id="{AC47B9DE-2642-4C2B-895C-9037B6B79F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3475" y="2006442"/>
            <a:ext cx="3887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allonger Fargerike Bursdag - Gratis bilde på Pixabay">
            <a:extLst>
              <a:ext uri="{FF2B5EF4-FFF2-40B4-BE49-F238E27FC236}">
                <a16:creationId xmlns:a16="http://schemas.microsoft.com/office/drawing/2014/main" id="{069D3B0E-2461-441C-92E7-3A36DD59FA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3701" y="5534281"/>
            <a:ext cx="418154" cy="7647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63">
            <a:extLst>
              <a:ext uri="{FF2B5EF4-FFF2-40B4-BE49-F238E27FC236}">
                <a16:creationId xmlns:a16="http://schemas.microsoft.com/office/drawing/2014/main" id="{B83C6990-1090-0C24-DC99-5C569683C880}"/>
              </a:ext>
            </a:extLst>
          </p:cNvPr>
          <p:cNvSpPr txBox="1">
            <a:spLocks noChangeArrowheads="1"/>
          </p:cNvSpPr>
          <p:nvPr/>
        </p:nvSpPr>
        <p:spPr bwMode="auto">
          <a:xfrm>
            <a:off x="4089281" y="118953"/>
            <a:ext cx="1955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i="1">
                <a:solidFill>
                  <a:srgbClr val="000080"/>
                </a:solidFill>
                <a:latin typeface="Arial" pitchFamily="34" charset="0"/>
                <a:cs typeface="Arial" pitchFamily="34" charset="0"/>
              </a:defRPr>
            </a:lvl1pPr>
            <a:lvl2pPr marL="742950" indent="-285750" eaLnBrk="0" hangingPunct="0">
              <a:defRPr sz="1200" i="1">
                <a:solidFill>
                  <a:srgbClr val="000080"/>
                </a:solidFill>
                <a:latin typeface="Arial" pitchFamily="34" charset="0"/>
                <a:cs typeface="Arial" pitchFamily="34" charset="0"/>
              </a:defRPr>
            </a:lvl2pPr>
            <a:lvl3pPr marL="1143000" indent="-228600" eaLnBrk="0" hangingPunct="0">
              <a:defRPr sz="1200" i="1">
                <a:solidFill>
                  <a:srgbClr val="000080"/>
                </a:solidFill>
                <a:latin typeface="Arial" pitchFamily="34" charset="0"/>
                <a:cs typeface="Arial" pitchFamily="34" charset="0"/>
              </a:defRPr>
            </a:lvl3pPr>
            <a:lvl4pPr marL="1600200" indent="-228600" eaLnBrk="0" hangingPunct="0">
              <a:defRPr sz="1200" i="1">
                <a:solidFill>
                  <a:srgbClr val="000080"/>
                </a:solidFill>
                <a:latin typeface="Arial" pitchFamily="34" charset="0"/>
                <a:cs typeface="Arial" pitchFamily="34" charset="0"/>
              </a:defRPr>
            </a:lvl4pPr>
            <a:lvl5pPr marL="2057400" indent="-228600" eaLnBrk="0" hangingPunct="0">
              <a:defRPr sz="1200" i="1">
                <a:solidFill>
                  <a:srgbClr val="000080"/>
                </a:solidFill>
                <a:latin typeface="Arial" pitchFamily="34" charset="0"/>
                <a:cs typeface="Arial" pitchFamily="34" charset="0"/>
              </a:defRPr>
            </a:lvl5pPr>
            <a:lvl6pPr marL="2514600" indent="-228600" eaLnBrk="0" fontAlgn="base" hangingPunct="0">
              <a:spcBef>
                <a:spcPct val="0"/>
              </a:spcBef>
              <a:spcAft>
                <a:spcPct val="0"/>
              </a:spcAft>
              <a:defRPr sz="1200" i="1">
                <a:solidFill>
                  <a:srgbClr val="000080"/>
                </a:solidFill>
                <a:latin typeface="Arial" pitchFamily="34" charset="0"/>
                <a:cs typeface="Arial" pitchFamily="34" charset="0"/>
              </a:defRPr>
            </a:lvl6pPr>
            <a:lvl7pPr marL="2971800" indent="-228600" eaLnBrk="0" fontAlgn="base" hangingPunct="0">
              <a:spcBef>
                <a:spcPct val="0"/>
              </a:spcBef>
              <a:spcAft>
                <a:spcPct val="0"/>
              </a:spcAft>
              <a:defRPr sz="1200" i="1">
                <a:solidFill>
                  <a:srgbClr val="000080"/>
                </a:solidFill>
                <a:latin typeface="Arial" pitchFamily="34" charset="0"/>
                <a:cs typeface="Arial" pitchFamily="34" charset="0"/>
              </a:defRPr>
            </a:lvl7pPr>
            <a:lvl8pPr marL="3429000" indent="-228600" eaLnBrk="0" fontAlgn="base" hangingPunct="0">
              <a:spcBef>
                <a:spcPct val="0"/>
              </a:spcBef>
              <a:spcAft>
                <a:spcPct val="0"/>
              </a:spcAft>
              <a:defRPr sz="1200" i="1">
                <a:solidFill>
                  <a:srgbClr val="000080"/>
                </a:solidFill>
                <a:latin typeface="Arial" pitchFamily="34" charset="0"/>
                <a:cs typeface="Arial" pitchFamily="34" charset="0"/>
              </a:defRPr>
            </a:lvl8pPr>
            <a:lvl9pPr marL="3886200" indent="-228600" eaLnBrk="0" fontAlgn="base" hangingPunct="0">
              <a:spcBef>
                <a:spcPct val="0"/>
              </a:spcBef>
              <a:spcAft>
                <a:spcPct val="0"/>
              </a:spcAft>
              <a:defRPr sz="1200" i="1">
                <a:solidFill>
                  <a:srgbClr val="000080"/>
                </a:solidFill>
                <a:latin typeface="Arial" pitchFamily="34" charset="0"/>
                <a:cs typeface="Arial" pitchFamily="34" charset="0"/>
              </a:defRPr>
            </a:lvl9pPr>
          </a:lstStyle>
          <a:p>
            <a:pPr eaLnBrk="1" hangingPunct="1">
              <a:spcBef>
                <a:spcPct val="50000"/>
              </a:spcBef>
            </a:pPr>
            <a:r>
              <a:rPr lang="nb-NO" altLang="nb-NO" sz="1800" i="0" dirty="0" err="1">
                <a:solidFill>
                  <a:schemeClr val="tx1"/>
                </a:solidFill>
              </a:rPr>
              <a:t>Tilbod</a:t>
            </a:r>
            <a:r>
              <a:rPr lang="nb-NO" altLang="nb-NO" sz="1800" i="0" dirty="0">
                <a:solidFill>
                  <a:schemeClr val="tx1"/>
                </a:solidFill>
              </a:rPr>
              <a:t> om foreldresamtalar</a:t>
            </a:r>
          </a:p>
        </p:txBody>
      </p:sp>
      <p:sp>
        <p:nvSpPr>
          <p:cNvPr id="3" name="TekstSylinder 2">
            <a:extLst>
              <a:ext uri="{FF2B5EF4-FFF2-40B4-BE49-F238E27FC236}">
                <a16:creationId xmlns:a16="http://schemas.microsoft.com/office/drawing/2014/main" id="{847FCD29-D8BE-9571-CC51-E4250EAE0847}"/>
              </a:ext>
            </a:extLst>
          </p:cNvPr>
          <p:cNvSpPr txBox="1"/>
          <p:nvPr/>
        </p:nvSpPr>
        <p:spPr>
          <a:xfrm>
            <a:off x="5102153" y="4487624"/>
            <a:ext cx="1918190"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200" b="0"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err="1">
                <a:ln>
                  <a:noFill/>
                </a:ln>
                <a:solidFill>
                  <a:schemeClr val="tx1"/>
                </a:solidFill>
                <a:effectLst/>
                <a:latin typeface="Gill Sans MT" pitchFamily="34" charset="0"/>
                <a:cs typeface="Arial" pitchFamily="34" charset="0"/>
              </a:rPr>
              <a:t>Påskefrukost</a:t>
            </a:r>
            <a:r>
              <a:rPr kumimoji="0" lang="nb-NO" sz="1400" b="0" i="0" u="none" strike="noStrike" cap="none" normalizeH="0" baseline="0" dirty="0">
                <a:ln>
                  <a:noFill/>
                </a:ln>
                <a:solidFill>
                  <a:schemeClr val="tx1"/>
                </a:solidFill>
                <a:effectLst/>
                <a:latin typeface="Gill Sans MT" pitchFamily="34" charset="0"/>
                <a:cs typeface="Arial"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err="1">
                <a:ln>
                  <a:noFill/>
                </a:ln>
                <a:solidFill>
                  <a:schemeClr val="tx1"/>
                </a:solidFill>
                <a:effectLst/>
                <a:latin typeface="Gill Sans MT" pitchFamily="34" charset="0"/>
                <a:cs typeface="Arial" pitchFamily="34" charset="0"/>
              </a:rPr>
              <a:t>Foreldrekaffi</a:t>
            </a:r>
            <a:endParaRPr kumimoji="0" lang="nb-NO" sz="1400" b="0"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200" b="0" i="0" u="none" strike="noStrike" cap="none" normalizeH="0" baseline="0" dirty="0">
              <a:ln>
                <a:noFill/>
              </a:ln>
              <a:solidFill>
                <a:schemeClr val="tx1"/>
              </a:solidFill>
              <a:effectLst/>
              <a:latin typeface="Gill Sans MT" pitchFamily="34" charset="0"/>
              <a:cs typeface="Arial" pitchFamily="34" charset="0"/>
            </a:endParaRPr>
          </a:p>
        </p:txBody>
      </p:sp>
      <p:graphicFrame>
        <p:nvGraphicFramePr>
          <p:cNvPr id="5" name="Tabell 4">
            <a:extLst>
              <a:ext uri="{FF2B5EF4-FFF2-40B4-BE49-F238E27FC236}">
                <a16:creationId xmlns:a16="http://schemas.microsoft.com/office/drawing/2014/main" id="{5B37CA61-7362-732D-80C3-333F53CC66C3}"/>
              </a:ext>
            </a:extLst>
          </p:cNvPr>
          <p:cNvGraphicFramePr>
            <a:graphicFrameLocks noGrp="1"/>
          </p:cNvGraphicFramePr>
          <p:nvPr>
            <p:extLst>
              <p:ext uri="{D42A27DB-BD31-4B8C-83A1-F6EECF244321}">
                <p14:modId xmlns:p14="http://schemas.microsoft.com/office/powerpoint/2010/main" val="1518268124"/>
              </p:ext>
            </p:extLst>
          </p:nvPr>
        </p:nvGraphicFramePr>
        <p:xfrm>
          <a:off x="63427" y="859022"/>
          <a:ext cx="674308" cy="6118320"/>
        </p:xfrm>
        <a:graphic>
          <a:graphicData uri="http://schemas.openxmlformats.org/drawingml/2006/table">
            <a:tbl>
              <a:tblPr/>
              <a:tblGrid>
                <a:gridCol w="674308">
                  <a:extLst>
                    <a:ext uri="{9D8B030D-6E8A-4147-A177-3AD203B41FA5}">
                      <a16:colId xmlns:a16="http://schemas.microsoft.com/office/drawing/2014/main" val="3641990744"/>
                    </a:ext>
                  </a:extLst>
                </a:gridCol>
              </a:tblGrid>
              <a:tr h="3305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Veke</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7" marR="81287" marT="40635" marB="40635"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35412269"/>
                  </a:ext>
                </a:extLst>
              </a:tr>
              <a:tr h="7992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9</a:t>
                      </a:r>
                    </a:p>
                  </a:txBody>
                  <a:tcPr marL="81287" marR="81287" marT="40635" marB="40635" horzOverflow="overflow">
                    <a:lnL w="12700" cap="flat" cmpd="sng" algn="ctr">
                      <a:solidFill>
                        <a:schemeClr val="bg1"/>
                      </a:solidFill>
                      <a:prstDash val="solid"/>
                      <a:round/>
                      <a:headEnd type="none" w="med" len="med"/>
                      <a:tailEnd type="none" w="med" len="med"/>
                    </a:lnL>
                    <a:lnR>
                      <a:noFill/>
                    </a:lnR>
                    <a:lnT w="12700" cap="flat" cmpd="sng" algn="ctr">
                      <a:solidFill>
                        <a:srgbClr val="D2DA7A"/>
                      </a:solidFill>
                      <a:prstDash val="solid"/>
                      <a:round/>
                      <a:headEnd type="none" w="med" len="med"/>
                      <a:tailEnd type="none" w="med" len="med"/>
                    </a:lnT>
                    <a:lnB>
                      <a:noFill/>
                    </a:lnB>
                    <a:lnTlToBr>
                      <a:noFill/>
                    </a:lnTlToBr>
                    <a:lnBlToTr>
                      <a:noFill/>
                    </a:lnBlToTr>
                    <a:solidFill>
                      <a:schemeClr val="bg1">
                        <a:alpha val="23000"/>
                      </a:schemeClr>
                    </a:solidFill>
                  </a:tcPr>
                </a:tc>
                <a:extLst>
                  <a:ext uri="{0D108BD9-81ED-4DB2-BD59-A6C34878D82A}">
                    <a16:rowId xmlns:a16="http://schemas.microsoft.com/office/drawing/2014/main" val="2793554160"/>
                  </a:ext>
                </a:extLst>
              </a:tr>
              <a:tr h="1008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10</a:t>
                      </a:r>
                      <a:endParaRPr kumimoji="0" lang="nb-NO" sz="1400" b="0" i="0" u="none" strike="noStrike" cap="none" normalizeH="0" baseline="0" dirty="0">
                        <a:ln>
                          <a:noFill/>
                        </a:ln>
                        <a:solidFill>
                          <a:srgbClr val="FF0000"/>
                        </a:solidFill>
                        <a:effectLst/>
                        <a:latin typeface="+mn-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1" i="0" u="none" strike="noStrike" cap="none" normalizeH="0" baseline="0" dirty="0">
                        <a:ln>
                          <a:noFill/>
                        </a:ln>
                        <a:solidFill>
                          <a:srgbClr val="FF0000"/>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2">
                        <a:lumMod val="20000"/>
                        <a:lumOff val="80000"/>
                      </a:schemeClr>
                    </a:solidFill>
                  </a:tcPr>
                </a:tc>
                <a:extLst>
                  <a:ext uri="{0D108BD9-81ED-4DB2-BD59-A6C34878D82A}">
                    <a16:rowId xmlns:a16="http://schemas.microsoft.com/office/drawing/2014/main" val="3005068873"/>
                  </a:ext>
                </a:extLst>
              </a:tr>
              <a:tr h="1224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11</a:t>
                      </a:r>
                      <a:endParaRPr kumimoji="0" lang="nb-NO" sz="1400" b="0" i="0" u="none" strike="noStrike" cap="none" normalizeH="0" baseline="0" dirty="0">
                        <a:ln>
                          <a:noFill/>
                        </a:ln>
                        <a:solidFill>
                          <a:schemeClr val="tx1"/>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1" i="0" u="none" strike="noStrike" cap="none" normalizeH="0" baseline="0" dirty="0">
                        <a:ln>
                          <a:noFill/>
                        </a:ln>
                        <a:solidFill>
                          <a:schemeClr val="tx1"/>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bg1">
                        <a:alpha val="25000"/>
                      </a:schemeClr>
                    </a:solidFill>
                  </a:tcPr>
                </a:tc>
                <a:extLst>
                  <a:ext uri="{0D108BD9-81ED-4DB2-BD59-A6C34878D82A}">
                    <a16:rowId xmlns:a16="http://schemas.microsoft.com/office/drawing/2014/main" val="718991398"/>
                  </a:ext>
                </a:extLst>
              </a:tr>
              <a:tr h="1224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12</a:t>
                      </a:r>
                      <a:endParaRPr kumimoji="0" lang="nb-NO" sz="1400" b="0" i="0" u="none" strike="noStrike" cap="none" normalizeH="0" baseline="0" dirty="0">
                        <a:ln>
                          <a:noFill/>
                        </a:ln>
                        <a:solidFill>
                          <a:schemeClr val="tx1"/>
                        </a:solidFill>
                        <a:effectLst/>
                        <a:latin typeface="+mn-l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2">
                        <a:lumMod val="20000"/>
                        <a:lumOff val="80000"/>
                      </a:schemeClr>
                    </a:solidFill>
                  </a:tcPr>
                </a:tc>
                <a:extLst>
                  <a:ext uri="{0D108BD9-81ED-4DB2-BD59-A6C34878D82A}">
                    <a16:rowId xmlns:a16="http://schemas.microsoft.com/office/drawing/2014/main" val="97154007"/>
                  </a:ext>
                </a:extLst>
              </a:tr>
              <a:tr h="13285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13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alpha val="20000"/>
                      </a:schemeClr>
                    </a:solidFill>
                  </a:tcPr>
                </a:tc>
                <a:extLst>
                  <a:ext uri="{0D108BD9-81ED-4DB2-BD59-A6C34878D82A}">
                    <a16:rowId xmlns:a16="http://schemas.microsoft.com/office/drawing/2014/main" val="1382903893"/>
                  </a:ext>
                </a:extLst>
              </a:tr>
            </a:tbl>
          </a:graphicData>
        </a:graphic>
      </p:graphicFrame>
      <p:pic>
        <p:nvPicPr>
          <p:cNvPr id="6" name="Picture 2" descr="Ballonger Fargerike Bursdag - Gratis bilde på Pixabay">
            <a:extLst>
              <a:ext uri="{FF2B5EF4-FFF2-40B4-BE49-F238E27FC236}">
                <a16:creationId xmlns:a16="http://schemas.microsoft.com/office/drawing/2014/main" id="{529B5C25-3AA1-37F5-FB76-785F9417B3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008" y="4229488"/>
            <a:ext cx="3887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hjorundfjord.no/grafikk/artiklar/ingress/god_paaske.gif">
            <a:extLst>
              <a:ext uri="{FF2B5EF4-FFF2-40B4-BE49-F238E27FC236}">
                <a16:creationId xmlns:a16="http://schemas.microsoft.com/office/drawing/2014/main" id="{42CDF246-0129-79EC-3AD3-BC32ECFC35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8956" y="6034154"/>
            <a:ext cx="936104" cy="703650"/>
          </a:xfrm>
          <a:prstGeom prst="rect">
            <a:avLst/>
          </a:prstGeom>
          <a:noFill/>
          <a:extLst>
            <a:ext uri="{909E8E84-426E-40DD-AFC4-6F175D3DCCD1}">
              <a14:hiddenFill xmlns:a14="http://schemas.microsoft.com/office/drawing/2010/main">
                <a:solidFill>
                  <a:srgbClr val="FFFFFF"/>
                </a:solidFill>
              </a14:hiddenFill>
            </a:ext>
          </a:extLst>
        </p:spPr>
      </p:pic>
      <p:sp>
        <p:nvSpPr>
          <p:cNvPr id="2" name="Femkant 1"/>
          <p:cNvSpPr/>
          <p:nvPr/>
        </p:nvSpPr>
        <p:spPr>
          <a:xfrm>
            <a:off x="68203" y="2507894"/>
            <a:ext cx="1767493" cy="526503"/>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sz="1000" dirty="0">
                <a:solidFill>
                  <a:srgbClr val="FF0000"/>
                </a:solidFill>
              </a:rPr>
              <a:t>Nasjonal kampanje mot hovudlus</a:t>
            </a:r>
          </a:p>
        </p:txBody>
      </p:sp>
      <p:sp>
        <p:nvSpPr>
          <p:cNvPr id="8" name="Femkant 2">
            <a:extLst>
              <a:ext uri="{FF2B5EF4-FFF2-40B4-BE49-F238E27FC236}">
                <a16:creationId xmlns:a16="http://schemas.microsoft.com/office/drawing/2014/main" id="{6652C21B-0A32-BE9B-2E20-A3A4E6FA4A07}"/>
              </a:ext>
            </a:extLst>
          </p:cNvPr>
          <p:cNvSpPr/>
          <p:nvPr/>
        </p:nvSpPr>
        <p:spPr>
          <a:xfrm>
            <a:off x="110220" y="6324731"/>
            <a:ext cx="2028334" cy="460909"/>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sz="1400" dirty="0">
                <a:solidFill>
                  <a:srgbClr val="FF0000"/>
                </a:solidFill>
              </a:rPr>
              <a:t>Påskeferie i grunnskulen</a:t>
            </a:r>
          </a:p>
        </p:txBody>
      </p:sp>
      <p:sp>
        <p:nvSpPr>
          <p:cNvPr id="10" name="Plassholder for lysbildenummer 9">
            <a:extLst>
              <a:ext uri="{FF2B5EF4-FFF2-40B4-BE49-F238E27FC236}">
                <a16:creationId xmlns:a16="http://schemas.microsoft.com/office/drawing/2014/main" id="{C1E63E86-A916-6DAB-C9B9-1756E93581DF}"/>
              </a:ext>
            </a:extLst>
          </p:cNvPr>
          <p:cNvSpPr>
            <a:spLocks noGrp="1"/>
          </p:cNvSpPr>
          <p:nvPr>
            <p:ph type="sldNum" sz="quarter" idx="12"/>
          </p:nvPr>
        </p:nvSpPr>
        <p:spPr>
          <a:xfrm>
            <a:off x="8359472" y="6417463"/>
            <a:ext cx="674308" cy="365125"/>
          </a:xfrm>
        </p:spPr>
        <p:txBody>
          <a:bodyPr/>
          <a:lstStyle/>
          <a:p>
            <a:pPr>
              <a:defRPr/>
            </a:pPr>
            <a:fld id="{17695755-AB53-4B1A-BD8C-98284F71CC2D}" type="slidenum">
              <a:rPr lang="en-US" smtClean="0"/>
              <a:pPr>
                <a:defRPr/>
              </a:pPr>
              <a:t>30</a:t>
            </a:fld>
            <a:endParaRPr lang="en-US" dirty="0"/>
          </a:p>
        </p:txBody>
      </p:sp>
      <p:pic>
        <p:nvPicPr>
          <p:cNvPr id="5124" name="Picture 4" descr="Illustrasjonsbilder vår">
            <a:extLst>
              <a:ext uri="{FF2B5EF4-FFF2-40B4-BE49-F238E27FC236}">
                <a16:creationId xmlns:a16="http://schemas.microsoft.com/office/drawing/2014/main" id="{301367E2-A725-A840-D021-B4DF914F552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220" y="71238"/>
            <a:ext cx="1243397" cy="7492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allonger Fargerike Bursdag - Gratis bilde på Pixabay">
            <a:extLst>
              <a:ext uri="{FF2B5EF4-FFF2-40B4-BE49-F238E27FC236}">
                <a16:creationId xmlns:a16="http://schemas.microsoft.com/office/drawing/2014/main" id="{168AF9D4-9D85-3545-AF5C-8051E8BDA0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8146" y="4339426"/>
            <a:ext cx="388725" cy="7647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35000">
              <a:schemeClr val="accent5">
                <a:lumMod val="0"/>
                <a:lumOff val="100000"/>
              </a:schemeClr>
            </a:gs>
            <a:gs pos="100000">
              <a:schemeClr val="accent5">
                <a:lumMod val="60000"/>
                <a:lumOff val="4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ittel 2"/>
          <p:cNvSpPr>
            <a:spLocks noGrp="1"/>
          </p:cNvSpPr>
          <p:nvPr>
            <p:ph type="title"/>
          </p:nvPr>
        </p:nvSpPr>
        <p:spPr>
          <a:xfrm>
            <a:off x="100599" y="44486"/>
            <a:ext cx="7869560" cy="549608"/>
          </a:xfrm>
          <a:noFill/>
        </p:spPr>
        <p:txBody>
          <a:bodyPr/>
          <a:lstStyle/>
          <a:p>
            <a:r>
              <a:rPr lang="nn-NO" b="1" dirty="0"/>
              <a:t>Leik</a:t>
            </a:r>
          </a:p>
        </p:txBody>
      </p:sp>
      <p:sp>
        <p:nvSpPr>
          <p:cNvPr id="2" name="TekstSylinder 1">
            <a:extLst>
              <a:ext uri="{FF2B5EF4-FFF2-40B4-BE49-F238E27FC236}">
                <a16:creationId xmlns:a16="http://schemas.microsoft.com/office/drawing/2014/main" id="{C2BA3B72-81B7-D947-586E-CF8046F8F29A}"/>
              </a:ext>
            </a:extLst>
          </p:cNvPr>
          <p:cNvSpPr txBox="1"/>
          <p:nvPr/>
        </p:nvSpPr>
        <p:spPr>
          <a:xfrm>
            <a:off x="385484" y="565650"/>
            <a:ext cx="8568952" cy="6247864"/>
          </a:xfrm>
          <a:prstGeom prst="rect">
            <a:avLst/>
          </a:prstGeom>
          <a:noFill/>
        </p:spPr>
        <p:txBody>
          <a:bodyPr wrap="square" rtlCol="0">
            <a:spAutoFit/>
          </a:bodyPr>
          <a:lstStyle/>
          <a:p>
            <a:pPr eaLnBrk="1" hangingPunct="1">
              <a:buFont typeface="Wingdings 3" pitchFamily="18" charset="2"/>
              <a:buNone/>
            </a:pPr>
            <a:r>
              <a:rPr lang="nn-NO" altLang="nb-NO" sz="1600" i="0" dirty="0">
                <a:solidFill>
                  <a:schemeClr val="tx1">
                    <a:lumMod val="95000"/>
                    <a:lumOff val="5000"/>
                  </a:schemeClr>
                </a:solidFill>
                <a:latin typeface="+mn-lt"/>
                <a:cs typeface="Arial" pitchFamily="34" charset="0"/>
              </a:rPr>
              <a:t>Å leika er eit mål i seg sjølv. </a:t>
            </a:r>
          </a:p>
          <a:p>
            <a:pPr eaLnBrk="1" hangingPunct="1">
              <a:buFont typeface="Wingdings 3" pitchFamily="18" charset="2"/>
              <a:buNone/>
            </a:pPr>
            <a:r>
              <a:rPr lang="nn-NO" altLang="nb-NO" sz="1600" i="0" dirty="0">
                <a:solidFill>
                  <a:schemeClr val="tx1">
                    <a:lumMod val="95000"/>
                    <a:lumOff val="5000"/>
                  </a:schemeClr>
                </a:solidFill>
                <a:latin typeface="+mn-lt"/>
                <a:cs typeface="Arial" pitchFamily="34" charset="0"/>
              </a:rPr>
              <a:t>Barn leikar fordi det er morosamt å leika! </a:t>
            </a:r>
          </a:p>
          <a:p>
            <a:pPr eaLnBrk="1" hangingPunct="1">
              <a:buFont typeface="Wingdings 3" pitchFamily="18" charset="2"/>
              <a:buNone/>
            </a:pPr>
            <a:r>
              <a:rPr lang="nn-NO" altLang="nb-NO" sz="1600" i="0" dirty="0">
                <a:solidFill>
                  <a:schemeClr val="tx1">
                    <a:lumMod val="95000"/>
                    <a:lumOff val="5000"/>
                  </a:schemeClr>
                </a:solidFill>
                <a:latin typeface="+mn-lt"/>
                <a:cs typeface="Arial" pitchFamily="34" charset="0"/>
              </a:rPr>
              <a:t>Å leika er ein grunnleggjande rett barna har. «Rett til å leika og rett til nokon å leika med».</a:t>
            </a:r>
            <a:endParaRPr lang="nb-NO" altLang="nb-NO" sz="1600" i="0" dirty="0">
              <a:solidFill>
                <a:schemeClr val="tx1">
                  <a:lumMod val="95000"/>
                  <a:lumOff val="5000"/>
                </a:schemeClr>
              </a:solidFill>
              <a:latin typeface="+mn-lt"/>
              <a:cs typeface="Times New Roman" pitchFamily="18" charset="0"/>
            </a:endParaRPr>
          </a:p>
          <a:p>
            <a:pPr marL="0" indent="0" eaLnBrk="1" hangingPunct="1">
              <a:buNone/>
            </a:pPr>
            <a:r>
              <a:rPr lang="nn-NO" altLang="nb-NO" sz="1600" i="0" dirty="0">
                <a:solidFill>
                  <a:schemeClr val="tx1">
                    <a:lumMod val="95000"/>
                    <a:lumOff val="5000"/>
                  </a:schemeClr>
                </a:solidFill>
                <a:latin typeface="+mn-lt"/>
                <a:cs typeface="Arial" pitchFamily="34" charset="0"/>
              </a:rPr>
              <a:t>Leik er frivillig og har sjølve leikeaktiviteten som hovudmål. Leik er barna si mest typiske uttrykksform. Leiken skil seg frå all anna verksemd ved at det er ein spontan og skapande prosess som er styrt av barnet sjølv.</a:t>
            </a:r>
            <a:r>
              <a:rPr lang="nb-NO" altLang="nb-NO" sz="1600" i="0" dirty="0">
                <a:solidFill>
                  <a:schemeClr val="tx1">
                    <a:lumMod val="95000"/>
                    <a:lumOff val="5000"/>
                  </a:schemeClr>
                </a:solidFill>
                <a:latin typeface="+mn-lt"/>
                <a:cs typeface="Times New Roman" pitchFamily="18" charset="0"/>
              </a:rPr>
              <a:t> </a:t>
            </a:r>
            <a:r>
              <a:rPr lang="nn-NO" altLang="nb-NO" sz="1600" i="0" dirty="0">
                <a:solidFill>
                  <a:schemeClr val="tx1">
                    <a:lumMod val="95000"/>
                    <a:lumOff val="5000"/>
                  </a:schemeClr>
                </a:solidFill>
                <a:latin typeface="+mn-lt"/>
                <a:cs typeface="Arial" pitchFamily="34" charset="0"/>
              </a:rPr>
              <a:t>Leiken har ein sentral plass i barnehagen. Leiken har eigenverdi og er ei viktig side ved barnekulturen. Leiken har mange uttrykksformer og kan føra til forståing og vennskap på tvers av alder og språkleg og kulturell ulikskap. Eit leikefellesskap legg grunnlaget for venskap. Å få delta i leiken og få vener er grunnlaget for at barn trivst og opplever barnehagen som noko meiningsfullt. I samhandling med kvarandre blir grunnlaget for læring og sosial kompetanse lagt. På den andre sida kan makt og utestenging i leiken hindra venskap og gode relasjonar. </a:t>
            </a:r>
            <a:endParaRPr lang="nb-NO" altLang="nb-NO" sz="1600" i="0" dirty="0">
              <a:solidFill>
                <a:schemeClr val="tx1">
                  <a:lumMod val="95000"/>
                  <a:lumOff val="5000"/>
                </a:schemeClr>
              </a:solidFill>
              <a:latin typeface="+mn-lt"/>
              <a:cs typeface="Times New Roman" pitchFamily="18" charset="0"/>
            </a:endParaRPr>
          </a:p>
          <a:p>
            <a:pPr marL="0" indent="0" eaLnBrk="1" hangingPunct="1">
              <a:buNone/>
            </a:pPr>
            <a:r>
              <a:rPr lang="nn-NO" altLang="nb-NO" sz="1600" i="0" dirty="0">
                <a:solidFill>
                  <a:schemeClr val="tx1">
                    <a:lumMod val="95000"/>
                    <a:lumOff val="5000"/>
                  </a:schemeClr>
                </a:solidFill>
                <a:latin typeface="+mn-lt"/>
                <a:cs typeface="Arial" pitchFamily="34" charset="0"/>
              </a:rPr>
              <a:t>Barn lærer og utviklar ein samansett kompetanse gjennom leiken. Ved å «late som» går barn inn i si eiga førestellingsverd, tek perspektivet til andre og gjer form til tankar og kjensler. Gjennom utforsking og samtale om verda og fenomen skaffar dei seg kunnskap og innsikt på mange område. Leik med den fysiske verda både ute og inne inneber utforsking og </a:t>
            </a:r>
            <a:r>
              <a:rPr lang="nn-NO" altLang="nb-NO" sz="1600" i="0" dirty="0" err="1">
                <a:solidFill>
                  <a:schemeClr val="tx1">
                    <a:lumMod val="95000"/>
                    <a:lumOff val="5000"/>
                  </a:schemeClr>
                </a:solidFill>
                <a:latin typeface="+mn-lt"/>
                <a:cs typeface="Arial" pitchFamily="34" charset="0"/>
              </a:rPr>
              <a:t>bearbeiding</a:t>
            </a:r>
            <a:r>
              <a:rPr lang="nn-NO" altLang="nb-NO" sz="1600" i="0" dirty="0">
                <a:solidFill>
                  <a:schemeClr val="tx1">
                    <a:lumMod val="95000"/>
                    <a:lumOff val="5000"/>
                  </a:schemeClr>
                </a:solidFill>
                <a:latin typeface="+mn-lt"/>
                <a:cs typeface="Arial" pitchFamily="34" charset="0"/>
              </a:rPr>
              <a:t> av inntrykk.</a:t>
            </a:r>
            <a:endParaRPr lang="nb-NO" altLang="nb-NO" sz="1600" i="0" dirty="0">
              <a:solidFill>
                <a:schemeClr val="tx1">
                  <a:lumMod val="95000"/>
                  <a:lumOff val="5000"/>
                </a:schemeClr>
              </a:solidFill>
              <a:latin typeface="+mn-lt"/>
              <a:cs typeface="Times New Roman" pitchFamily="18" charset="0"/>
            </a:endParaRPr>
          </a:p>
          <a:p>
            <a:pPr marL="0" indent="0" eaLnBrk="1" hangingPunct="1">
              <a:buNone/>
            </a:pPr>
            <a:r>
              <a:rPr lang="nn-NO" altLang="nb-NO" sz="1600" i="0" dirty="0">
                <a:solidFill>
                  <a:schemeClr val="tx1">
                    <a:lumMod val="95000"/>
                    <a:lumOff val="5000"/>
                  </a:schemeClr>
                </a:solidFill>
                <a:latin typeface="+mn-lt"/>
                <a:cs typeface="Arial" pitchFamily="34" charset="0"/>
              </a:rPr>
              <a:t>I rolleleiken spelar kommunikasjonen ei sentral rolle. Opplevingar, forteljingar og nye røynsler er med på å gje næring til leik og til å utvikla leiken vidare.</a:t>
            </a:r>
            <a:endParaRPr lang="nb-NO" altLang="nb-NO" sz="1600" i="0" dirty="0">
              <a:solidFill>
                <a:schemeClr val="tx1">
                  <a:lumMod val="95000"/>
                  <a:lumOff val="5000"/>
                </a:schemeClr>
              </a:solidFill>
              <a:latin typeface="+mn-lt"/>
              <a:cs typeface="Arial" pitchFamily="34" charset="0"/>
            </a:endParaRPr>
          </a:p>
          <a:p>
            <a:pPr marL="0" indent="0" eaLnBrk="1" hangingPunct="1">
              <a:buNone/>
            </a:pPr>
            <a:r>
              <a:rPr lang="nn-NO" altLang="nb-NO" sz="1600" b="1" i="0" dirty="0">
                <a:solidFill>
                  <a:schemeClr val="tx1">
                    <a:lumMod val="95000"/>
                    <a:lumOff val="5000"/>
                  </a:schemeClr>
                </a:solidFill>
                <a:latin typeface="+mn-lt"/>
                <a:cs typeface="Arial" pitchFamily="34" charset="0"/>
              </a:rPr>
              <a:t>Vaksenrolla i leik: </a:t>
            </a:r>
            <a:r>
              <a:rPr lang="nn-NO" sz="1600" i="0" dirty="0">
                <a:solidFill>
                  <a:schemeClr val="tx1">
                    <a:lumMod val="95000"/>
                    <a:lumOff val="5000"/>
                  </a:schemeClr>
                </a:solidFill>
                <a:latin typeface="+mn-lt"/>
                <a:cs typeface="Arial" panose="020B0604020202020204" pitchFamily="34" charset="0"/>
              </a:rPr>
              <a:t>Barn påkallar ofte dei vaksne si merksemd når dei leiker. – Sjå på meg! ropar barnet når det huskar høgt eller kjem i god fart ned ¨sklia.¨ Då er det nettopp det barnet ynskjer: at det skal verta sett og bekrefta av den vaksne. Parallelt med at barna er oppteken av og brukar tid saman med kvarandre i leik, ynskjer dei iblant å involvera vaksne i leiken. Når ein vaksen deltek i leik, vert forholdet mellom den vaksne og barnet for ei stund prega av ein symmetri som er annleis enn i kvardagen elles. Det er og viktig at leiken skjer på barnas premisser og at den vaksne respekterer barnas intensjonar. Den vaksne skal støtte barna i leiken og vera tilgjengeleg til ei kvar tid.</a:t>
            </a:r>
          </a:p>
          <a:p>
            <a:pPr marL="0" indent="0" eaLnBrk="1" hangingPunct="1">
              <a:buNone/>
            </a:pPr>
            <a:r>
              <a:rPr lang="nn-NO" altLang="nb-NO" sz="1600" i="0" dirty="0">
                <a:solidFill>
                  <a:schemeClr val="tx1">
                    <a:lumMod val="95000"/>
                    <a:lumOff val="5000"/>
                  </a:schemeClr>
                </a:solidFill>
                <a:latin typeface="+mn-lt"/>
                <a:cs typeface="Arial" panose="020B0604020202020204" pitchFamily="34" charset="0"/>
              </a:rPr>
              <a:t>Kjelde: </a:t>
            </a:r>
            <a:r>
              <a:rPr lang="nn-NO" altLang="nb-NO" sz="1600" i="0" dirty="0" err="1">
                <a:solidFill>
                  <a:schemeClr val="tx1">
                    <a:lumMod val="95000"/>
                    <a:lumOff val="5000"/>
                  </a:schemeClr>
                </a:solidFill>
                <a:latin typeface="+mn-lt"/>
                <a:cs typeface="Arial" panose="020B0604020202020204" pitchFamily="34" charset="0"/>
              </a:rPr>
              <a:t>Udir</a:t>
            </a:r>
            <a:endParaRPr lang="nn-NO" altLang="nb-NO" sz="1600" i="0" dirty="0">
              <a:solidFill>
                <a:schemeClr val="tx1">
                  <a:lumMod val="95000"/>
                  <a:lumOff val="5000"/>
                </a:schemeClr>
              </a:solidFill>
              <a:latin typeface="+mn-lt"/>
              <a:cs typeface="Arial" panose="020B0604020202020204" pitchFamily="34" charset="0"/>
            </a:endParaRPr>
          </a:p>
        </p:txBody>
      </p:sp>
      <p:sp>
        <p:nvSpPr>
          <p:cNvPr id="5" name="Plassholder for lysbildenummer 4">
            <a:extLst>
              <a:ext uri="{FF2B5EF4-FFF2-40B4-BE49-F238E27FC236}">
                <a16:creationId xmlns:a16="http://schemas.microsoft.com/office/drawing/2014/main" id="{25398BBC-C688-4DAC-B337-72A5F8156FC0}"/>
              </a:ext>
            </a:extLst>
          </p:cNvPr>
          <p:cNvSpPr>
            <a:spLocks noGrp="1"/>
          </p:cNvSpPr>
          <p:nvPr>
            <p:ph type="sldNum" sz="quarter" idx="12"/>
          </p:nvPr>
        </p:nvSpPr>
        <p:spPr>
          <a:xfrm>
            <a:off x="8286024" y="6292350"/>
            <a:ext cx="574849" cy="365125"/>
          </a:xfrm>
        </p:spPr>
        <p:txBody>
          <a:bodyPr/>
          <a:lstStyle/>
          <a:p>
            <a:pPr>
              <a:defRPr/>
            </a:pPr>
            <a:fld id="{17695755-AB53-4B1A-BD8C-98284F71CC2D}" type="slidenum">
              <a:rPr lang="en-US" smtClean="0"/>
              <a:pPr>
                <a:defRPr/>
              </a:pPr>
              <a:t>31</a:t>
            </a:fld>
            <a:endParaRPr lang="en-US" dirty="0"/>
          </a:p>
        </p:txBody>
      </p:sp>
      <p:pic>
        <p:nvPicPr>
          <p:cNvPr id="4" name="Picture 4" descr="Sommerfugl - Festsange med mere">
            <a:extLst>
              <a:ext uri="{FF2B5EF4-FFF2-40B4-BE49-F238E27FC236}">
                <a16:creationId xmlns:a16="http://schemas.microsoft.com/office/drawing/2014/main" id="{0CBE9E5A-D31D-154D-F391-616CA6A54A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76311"/>
            <a:ext cx="1375057" cy="13063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alpha val="99000"/>
          </a:schemeClr>
        </a:solidFill>
        <a:effectLst/>
      </p:bgPr>
    </p:bg>
    <p:spTree>
      <p:nvGrpSpPr>
        <p:cNvPr id="1" name=""/>
        <p:cNvGrpSpPr/>
        <p:nvPr/>
      </p:nvGrpSpPr>
      <p:grpSpPr>
        <a:xfrm>
          <a:off x="0" y="0"/>
          <a:ext cx="0" cy="0"/>
          <a:chOff x="0" y="0"/>
          <a:chExt cx="0" cy="0"/>
        </a:xfrm>
      </p:grpSpPr>
      <p:graphicFrame>
        <p:nvGraphicFramePr>
          <p:cNvPr id="29759" name="Group 63"/>
          <p:cNvGraphicFramePr>
            <a:graphicFrameLocks noGrp="1"/>
          </p:cNvGraphicFramePr>
          <p:nvPr>
            <p:ph sz="quarter" idx="1"/>
            <p:extLst>
              <p:ext uri="{D42A27DB-BD31-4B8C-83A1-F6EECF244321}">
                <p14:modId xmlns:p14="http://schemas.microsoft.com/office/powerpoint/2010/main" val="3909410482"/>
              </p:ext>
            </p:extLst>
          </p:nvPr>
        </p:nvGraphicFramePr>
        <p:xfrm>
          <a:off x="698315" y="1549737"/>
          <a:ext cx="8376186" cy="5146476"/>
        </p:xfrm>
        <a:graphic>
          <a:graphicData uri="http://schemas.openxmlformats.org/drawingml/2006/table">
            <a:tbl>
              <a:tblPr/>
              <a:tblGrid>
                <a:gridCol w="1254434">
                  <a:extLst>
                    <a:ext uri="{9D8B030D-6E8A-4147-A177-3AD203B41FA5}">
                      <a16:colId xmlns:a16="http://schemas.microsoft.com/office/drawing/2014/main" val="20000"/>
                    </a:ext>
                  </a:extLst>
                </a:gridCol>
                <a:gridCol w="1179091">
                  <a:extLst>
                    <a:ext uri="{9D8B030D-6E8A-4147-A177-3AD203B41FA5}">
                      <a16:colId xmlns:a16="http://schemas.microsoft.com/office/drawing/2014/main" val="20001"/>
                    </a:ext>
                  </a:extLst>
                </a:gridCol>
                <a:gridCol w="1152615">
                  <a:extLst>
                    <a:ext uri="{9D8B030D-6E8A-4147-A177-3AD203B41FA5}">
                      <a16:colId xmlns:a16="http://schemas.microsoft.com/office/drawing/2014/main" val="20002"/>
                    </a:ext>
                  </a:extLst>
                </a:gridCol>
                <a:gridCol w="1194355">
                  <a:extLst>
                    <a:ext uri="{9D8B030D-6E8A-4147-A177-3AD203B41FA5}">
                      <a16:colId xmlns:a16="http://schemas.microsoft.com/office/drawing/2014/main" val="20003"/>
                    </a:ext>
                  </a:extLst>
                </a:gridCol>
                <a:gridCol w="1195892">
                  <a:extLst>
                    <a:ext uri="{9D8B030D-6E8A-4147-A177-3AD203B41FA5}">
                      <a16:colId xmlns:a16="http://schemas.microsoft.com/office/drawing/2014/main" val="20004"/>
                    </a:ext>
                  </a:extLst>
                </a:gridCol>
                <a:gridCol w="1195892">
                  <a:extLst>
                    <a:ext uri="{9D8B030D-6E8A-4147-A177-3AD203B41FA5}">
                      <a16:colId xmlns:a16="http://schemas.microsoft.com/office/drawing/2014/main" val="20005"/>
                    </a:ext>
                  </a:extLst>
                </a:gridCol>
                <a:gridCol w="1203907">
                  <a:extLst>
                    <a:ext uri="{9D8B030D-6E8A-4147-A177-3AD203B41FA5}">
                      <a16:colId xmlns:a16="http://schemas.microsoft.com/office/drawing/2014/main" val="20006"/>
                    </a:ext>
                  </a:extLst>
                </a:gridCol>
              </a:tblGrid>
              <a:tr h="3013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pitchFamily="34" charset="0"/>
                          <a:cs typeface="Arial" pitchFamily="34" charset="0"/>
                        </a:rPr>
                        <a:t>Måndag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43" marB="40643"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pitchFamily="34" charset="0"/>
                          <a:cs typeface="Arial" pitchFamily="34" charset="0"/>
                        </a:rPr>
                        <a:t>Tysdag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43" marB="40643"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Onsdag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43" marB="40643"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Torsdag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43" marB="40643"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Fredag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43" marB="40643"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pitchFamily="34" charset="0"/>
                          <a:cs typeface="Arial" pitchFamily="34" charset="0"/>
                        </a:rPr>
                        <a:t>Laurdag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43" marB="40643"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pitchFamily="34" charset="0"/>
                          <a:cs typeface="Arial" pitchFamily="34" charset="0"/>
                        </a:rPr>
                        <a:t>Sundag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43" marB="40643"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ECF1F5"/>
                    </a:solidFill>
                  </a:tcPr>
                </a:tc>
                <a:extLst>
                  <a:ext uri="{0D108BD9-81ED-4DB2-BD59-A6C34878D82A}">
                    <a16:rowId xmlns:a16="http://schemas.microsoft.com/office/drawing/2014/main" val="10000"/>
                  </a:ext>
                </a:extLst>
              </a:tr>
              <a:tr h="7661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600" b="0" i="0" u="none" strike="noStrike" cap="none" normalizeH="0" baseline="0" dirty="0">
                          <a:ln>
                            <a:noFill/>
                          </a:ln>
                          <a:solidFill>
                            <a:srgbClr val="FF0000"/>
                          </a:solidFill>
                          <a:effectLst/>
                          <a:latin typeface="Gill Sans MT" pitchFamily="34" charset="0"/>
                          <a:cs typeface="Arial" pitchFamily="34" charset="0"/>
                        </a:rPr>
                        <a:t>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600" b="0" i="0" u="none" strike="noStrike" cap="none" normalizeH="0" baseline="0" dirty="0">
                          <a:ln>
                            <a:noFill/>
                          </a:ln>
                          <a:solidFill>
                            <a:srgbClr val="FF0000"/>
                          </a:solidFill>
                          <a:effectLst/>
                          <a:latin typeface="Gill Sans MT" pitchFamily="34" charset="0"/>
                          <a:cs typeface="Arial" pitchFamily="34" charset="0"/>
                        </a:rPr>
                        <a:t>2.påskedag</a:t>
                      </a:r>
                    </a:p>
                  </a:txBody>
                  <a:tcPr marL="81280" marR="81280" marT="40643" marB="40643" horzOverflow="overflow">
                    <a:lnL>
                      <a:noFill/>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a:t>
                      </a: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3.</a:t>
                      </a: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4.</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5.</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6.</a:t>
                      </a: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rgbClr val="FF0000"/>
                          </a:solidFill>
                          <a:effectLst/>
                          <a:latin typeface="Gill Sans MT" pitchFamily="34" charset="0"/>
                          <a:cs typeface="Arial" pitchFamily="34" charset="0"/>
                        </a:rPr>
                        <a:t>7.</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nb-NO" sz="1400" b="1" i="0" u="none" strike="noStrike" cap="none" normalizeH="0" baseline="0" dirty="0">
                        <a:ln>
                          <a:noFill/>
                        </a:ln>
                        <a:solidFill>
                          <a:srgbClr val="FF0000"/>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a:noFill/>
                    </a:lnR>
                    <a:lnT w="12700" cap="flat" cmpd="sng" algn="ctr">
                      <a:solidFill>
                        <a:srgbClr val="D2DA7A"/>
                      </a:solidFill>
                      <a:prstDash val="solid"/>
                      <a:round/>
                      <a:headEnd type="none" w="med" len="med"/>
                      <a:tailEnd type="none" w="med" len="med"/>
                    </a:lnT>
                    <a:lnB>
                      <a:noFill/>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949103">
                <a:tc>
                  <a:txBody>
                    <a:bodyPr/>
                    <a:lstStyle/>
                    <a:p>
                      <a:r>
                        <a:rPr lang="nb-NO" sz="1400" b="1" dirty="0">
                          <a:solidFill>
                            <a:schemeClr val="tx1"/>
                          </a:solidFill>
                          <a:latin typeface="Gill Sans MT"/>
                        </a:rPr>
                        <a:t>8.</a:t>
                      </a:r>
                      <a:endParaRPr lang="nb-NO" sz="1400" dirty="0">
                        <a:solidFill>
                          <a:srgbClr val="FF0000"/>
                        </a:solidFill>
                        <a:latin typeface="Gill Sans MT"/>
                      </a:endParaRPr>
                    </a:p>
                  </a:txBody>
                  <a:tcPr marL="81280" marR="81280" marT="40643" marB="40643"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r>
                        <a:rPr lang="nb-NO" sz="1400" b="1" dirty="0">
                          <a:latin typeface="Gill Sans MT"/>
                        </a:rPr>
                        <a:t>9.</a:t>
                      </a: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r>
                        <a:rPr kumimoji="0" lang="nb-NO" sz="1400" b="1" i="0" u="none" strike="noStrike" cap="none" normalizeH="0" baseline="0" dirty="0">
                          <a:ln>
                            <a:noFill/>
                          </a:ln>
                          <a:solidFill>
                            <a:schemeClr val="tx1"/>
                          </a:solidFill>
                          <a:effectLst/>
                          <a:latin typeface="Gill Sans MT"/>
                          <a:cs typeface="Arial" pitchFamily="34" charset="0"/>
                        </a:rPr>
                        <a:t>10.</a:t>
                      </a: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r>
                        <a:rPr lang="nb-NO" sz="1400" b="1" dirty="0">
                          <a:solidFill>
                            <a:schemeClr val="tx1"/>
                          </a:solidFill>
                          <a:latin typeface="Gill Sans MT"/>
                        </a:rPr>
                        <a:t>11.</a:t>
                      </a: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r>
                        <a:rPr lang="nb-NO" sz="1400" b="1" dirty="0">
                          <a:solidFill>
                            <a:schemeClr val="tx1"/>
                          </a:solidFill>
                          <a:latin typeface="Gill Sans MT"/>
                        </a:rPr>
                        <a:t>12.</a:t>
                      </a: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13.</a:t>
                      </a:r>
                      <a:endParaRPr lang="nb-NO" sz="1400" dirty="0">
                        <a:solidFill>
                          <a:schemeClr val="tx1"/>
                        </a:solidFill>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pitchFamily="34" charset="0"/>
                          <a:cs typeface="Arial" pitchFamily="34" charset="0"/>
                        </a:rPr>
                        <a:t>14.</a:t>
                      </a:r>
                      <a:endParaRPr kumimoji="0" lang="nb-NO" sz="1400" b="0" i="0" u="none" strike="noStrike" cap="none" normalizeH="0" baseline="0" dirty="0">
                        <a:ln>
                          <a:noFill/>
                        </a:ln>
                        <a:solidFill>
                          <a:srgbClr val="FF0000"/>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r h="10869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15.</a:t>
                      </a:r>
                      <a:r>
                        <a:rPr kumimoji="0" lang="nb-NO" sz="1400" b="0" i="0" u="none" strike="noStrike" cap="none" normalizeH="0" baseline="0" dirty="0">
                          <a:ln>
                            <a:noFill/>
                          </a:ln>
                          <a:solidFill>
                            <a:srgbClr val="FF0000"/>
                          </a:solidFill>
                          <a:effectLst/>
                          <a:latin typeface="Gill Sans MT"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43" marB="40643"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3">
                        <a:lumMod val="60000"/>
                        <a:lumOff val="40000"/>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16.</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17.</a:t>
                      </a: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18.</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19.</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pitchFamily="34" charset="0"/>
                          <a:cs typeface="Arial" pitchFamily="34" charset="0"/>
                        </a:rPr>
                        <a:t>21.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Olav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3 år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rgbClr val="FF0000"/>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10869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rgbClr val="FF0000"/>
                        </a:solidFill>
                        <a:effectLst/>
                        <a:latin typeface="Gill Sans MT" pitchFamily="34" charset="0"/>
                        <a:cs typeface="Arial" pitchFamily="34" charset="0"/>
                      </a:endParaRPr>
                    </a:p>
                  </a:txBody>
                  <a:tcPr marL="81280" marR="81280" marT="40643" marB="40643"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Håvard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3 år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24.</a:t>
                      </a: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25.</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26.</a:t>
                      </a: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27.</a:t>
                      </a: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pitchFamily="34" charset="0"/>
                          <a:cs typeface="Arial" pitchFamily="34" charset="0"/>
                        </a:rPr>
                        <a:t>28.</a:t>
                      </a:r>
                    </a:p>
                  </a:txBody>
                  <a:tcPr marL="81280" marR="81280" marT="40643" marB="40643"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r h="9560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29.</a:t>
                      </a:r>
                    </a:p>
                  </a:txBody>
                  <a:tcPr marL="81280" marR="81280" marT="40643" marB="40643"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pitchFamily="34" charset="0"/>
                          <a:cs typeface="Arial" pitchFamily="34" charset="0"/>
                        </a:rPr>
                        <a:t>30.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0"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pitchFamily="34" charset="0"/>
                          <a:cs typeface="Arial" pitchFamily="34" charset="0"/>
                        </a:rPr>
                        <a:t>Personalmøte</a:t>
                      </a:r>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endParaRPr lang="nb-NO" sz="1400" b="1" dirty="0"/>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endParaRPr lang="nn-NO" sz="1400" b="1" dirty="0"/>
                    </a:p>
                    <a:p>
                      <a:endParaRPr lang="nn-NO" sz="1400" b="1" dirty="0"/>
                    </a:p>
                    <a:p>
                      <a:endParaRPr lang="nn-NO" sz="1400" b="1" dirty="0"/>
                    </a:p>
                    <a:p>
                      <a:endParaRPr lang="nn-NO" sz="1400" b="1" dirty="0"/>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endParaRPr lang="nn-NO" sz="1400" b="1" dirty="0"/>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endParaRPr lang="nn-NO" sz="1400" b="1" dirty="0"/>
                    </a:p>
                  </a:txBody>
                  <a:tcPr marL="81280" marR="81280" marT="40643" marB="406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pitchFamily="34" charset="0"/>
                        <a:cs typeface="Arial" pitchFamily="34" charset="0"/>
                      </a:endParaRPr>
                    </a:p>
                  </a:txBody>
                  <a:tcPr marL="81280" marR="81280" marT="40643" marB="40643"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3">
                        <a:lumMod val="20000"/>
                        <a:lumOff val="80000"/>
                      </a:schemeClr>
                    </a:solidFill>
                  </a:tcPr>
                </a:tc>
                <a:extLst>
                  <a:ext uri="{0D108BD9-81ED-4DB2-BD59-A6C34878D82A}">
                    <a16:rowId xmlns:a16="http://schemas.microsoft.com/office/drawing/2014/main" val="10005"/>
                  </a:ext>
                </a:extLst>
              </a:tr>
            </a:tbl>
          </a:graphicData>
        </a:graphic>
      </p:graphicFrame>
      <p:sp>
        <p:nvSpPr>
          <p:cNvPr id="31803" name="Text Box 63"/>
          <p:cNvSpPr txBox="1">
            <a:spLocks noChangeArrowheads="1"/>
          </p:cNvSpPr>
          <p:nvPr/>
        </p:nvSpPr>
        <p:spPr bwMode="auto">
          <a:xfrm>
            <a:off x="4886408" y="543428"/>
            <a:ext cx="1955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i="1">
                <a:solidFill>
                  <a:srgbClr val="000080"/>
                </a:solidFill>
                <a:latin typeface="Arial" pitchFamily="34" charset="0"/>
                <a:cs typeface="Arial" pitchFamily="34" charset="0"/>
              </a:defRPr>
            </a:lvl1pPr>
            <a:lvl2pPr marL="742950" indent="-285750" eaLnBrk="0" hangingPunct="0">
              <a:defRPr sz="1200" i="1">
                <a:solidFill>
                  <a:srgbClr val="000080"/>
                </a:solidFill>
                <a:latin typeface="Arial" pitchFamily="34" charset="0"/>
                <a:cs typeface="Arial" pitchFamily="34" charset="0"/>
              </a:defRPr>
            </a:lvl2pPr>
            <a:lvl3pPr marL="1143000" indent="-228600" eaLnBrk="0" hangingPunct="0">
              <a:defRPr sz="1200" i="1">
                <a:solidFill>
                  <a:srgbClr val="000080"/>
                </a:solidFill>
                <a:latin typeface="Arial" pitchFamily="34" charset="0"/>
                <a:cs typeface="Arial" pitchFamily="34" charset="0"/>
              </a:defRPr>
            </a:lvl3pPr>
            <a:lvl4pPr marL="1600200" indent="-228600" eaLnBrk="0" hangingPunct="0">
              <a:defRPr sz="1200" i="1">
                <a:solidFill>
                  <a:srgbClr val="000080"/>
                </a:solidFill>
                <a:latin typeface="Arial" pitchFamily="34" charset="0"/>
                <a:cs typeface="Arial" pitchFamily="34" charset="0"/>
              </a:defRPr>
            </a:lvl4pPr>
            <a:lvl5pPr marL="2057400" indent="-228600" eaLnBrk="0" hangingPunct="0">
              <a:defRPr sz="1200" i="1">
                <a:solidFill>
                  <a:srgbClr val="000080"/>
                </a:solidFill>
                <a:latin typeface="Arial" pitchFamily="34" charset="0"/>
                <a:cs typeface="Arial" pitchFamily="34" charset="0"/>
              </a:defRPr>
            </a:lvl5pPr>
            <a:lvl6pPr marL="2514600" indent="-228600" eaLnBrk="0" fontAlgn="base" hangingPunct="0">
              <a:spcBef>
                <a:spcPct val="0"/>
              </a:spcBef>
              <a:spcAft>
                <a:spcPct val="0"/>
              </a:spcAft>
              <a:defRPr sz="1200" i="1">
                <a:solidFill>
                  <a:srgbClr val="000080"/>
                </a:solidFill>
                <a:latin typeface="Arial" pitchFamily="34" charset="0"/>
                <a:cs typeface="Arial" pitchFamily="34" charset="0"/>
              </a:defRPr>
            </a:lvl6pPr>
            <a:lvl7pPr marL="2971800" indent="-228600" eaLnBrk="0" fontAlgn="base" hangingPunct="0">
              <a:spcBef>
                <a:spcPct val="0"/>
              </a:spcBef>
              <a:spcAft>
                <a:spcPct val="0"/>
              </a:spcAft>
              <a:defRPr sz="1200" i="1">
                <a:solidFill>
                  <a:srgbClr val="000080"/>
                </a:solidFill>
                <a:latin typeface="Arial" pitchFamily="34" charset="0"/>
                <a:cs typeface="Arial" pitchFamily="34" charset="0"/>
              </a:defRPr>
            </a:lvl7pPr>
            <a:lvl8pPr marL="3429000" indent="-228600" eaLnBrk="0" fontAlgn="base" hangingPunct="0">
              <a:spcBef>
                <a:spcPct val="0"/>
              </a:spcBef>
              <a:spcAft>
                <a:spcPct val="0"/>
              </a:spcAft>
              <a:defRPr sz="1200" i="1">
                <a:solidFill>
                  <a:srgbClr val="000080"/>
                </a:solidFill>
                <a:latin typeface="Arial" pitchFamily="34" charset="0"/>
                <a:cs typeface="Arial" pitchFamily="34" charset="0"/>
              </a:defRPr>
            </a:lvl8pPr>
            <a:lvl9pPr marL="3886200" indent="-228600" eaLnBrk="0" fontAlgn="base" hangingPunct="0">
              <a:spcBef>
                <a:spcPct val="0"/>
              </a:spcBef>
              <a:spcAft>
                <a:spcPct val="0"/>
              </a:spcAft>
              <a:defRPr sz="1200" i="1">
                <a:solidFill>
                  <a:srgbClr val="000080"/>
                </a:solidFill>
                <a:latin typeface="Arial" pitchFamily="34" charset="0"/>
                <a:cs typeface="Arial" pitchFamily="34" charset="0"/>
              </a:defRPr>
            </a:lvl9pPr>
          </a:lstStyle>
          <a:p>
            <a:pPr eaLnBrk="1" hangingPunct="1">
              <a:spcBef>
                <a:spcPct val="50000"/>
              </a:spcBef>
            </a:pPr>
            <a:r>
              <a:rPr lang="nb-NO" altLang="nb-NO" sz="1800" i="0" dirty="0" err="1">
                <a:solidFill>
                  <a:schemeClr val="tx1"/>
                </a:solidFill>
              </a:rPr>
              <a:t>Tilbod</a:t>
            </a:r>
            <a:r>
              <a:rPr lang="nb-NO" altLang="nb-NO" sz="1800" i="0" dirty="0">
                <a:solidFill>
                  <a:schemeClr val="tx1"/>
                </a:solidFill>
              </a:rPr>
              <a:t> om foreldresamtalar</a:t>
            </a:r>
          </a:p>
        </p:txBody>
      </p:sp>
      <p:sp>
        <p:nvSpPr>
          <p:cNvPr id="31751" name="Title 1"/>
          <p:cNvSpPr>
            <a:spLocks noGrp="1"/>
          </p:cNvSpPr>
          <p:nvPr>
            <p:ph type="title"/>
          </p:nvPr>
        </p:nvSpPr>
        <p:spPr>
          <a:xfrm>
            <a:off x="2121380" y="576069"/>
            <a:ext cx="2731959" cy="658964"/>
          </a:xfrm>
        </p:spPr>
        <p:txBody>
          <a:bodyPr/>
          <a:lstStyle/>
          <a:p>
            <a:pPr eaLnBrk="1" hangingPunct="1"/>
            <a:r>
              <a:rPr lang="en-US" altLang="nb-NO" dirty="0">
                <a:solidFill>
                  <a:schemeClr val="tx1"/>
                </a:solidFill>
              </a:rPr>
              <a:t>April 2024</a:t>
            </a:r>
          </a:p>
        </p:txBody>
      </p:sp>
      <p:pic>
        <p:nvPicPr>
          <p:cNvPr id="10" name="Picture 2" descr="Ballonger Fargerike Bursdag - Gratis bilde på Pixabay">
            <a:extLst>
              <a:ext uri="{FF2B5EF4-FFF2-40B4-BE49-F238E27FC236}">
                <a16:creationId xmlns:a16="http://schemas.microsoft.com/office/drawing/2014/main" id="{B4DF5431-7983-41ED-AFC2-ADFF6A593C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567" y="4653136"/>
            <a:ext cx="3887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Ballonger Fargerike Bursdag - Gratis bilde på Pixabay">
            <a:extLst>
              <a:ext uri="{FF2B5EF4-FFF2-40B4-BE49-F238E27FC236}">
                <a16:creationId xmlns:a16="http://schemas.microsoft.com/office/drawing/2014/main" id="{9DCC27D6-9C6F-4B07-A579-5440DDD44F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5684" y="3628087"/>
            <a:ext cx="388725" cy="7647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l 2">
            <a:extLst>
              <a:ext uri="{FF2B5EF4-FFF2-40B4-BE49-F238E27FC236}">
                <a16:creationId xmlns:a16="http://schemas.microsoft.com/office/drawing/2014/main" id="{E766AB06-3C42-D58D-3468-629681A5F431}"/>
              </a:ext>
            </a:extLst>
          </p:cNvPr>
          <p:cNvGraphicFramePr>
            <a:graphicFrameLocks noGrp="1"/>
          </p:cNvGraphicFramePr>
          <p:nvPr>
            <p:extLst>
              <p:ext uri="{D42A27DB-BD31-4B8C-83A1-F6EECF244321}">
                <p14:modId xmlns:p14="http://schemas.microsoft.com/office/powerpoint/2010/main" val="4176521743"/>
              </p:ext>
            </p:extLst>
          </p:nvPr>
        </p:nvGraphicFramePr>
        <p:xfrm>
          <a:off x="69665" y="1549738"/>
          <a:ext cx="674308" cy="5047614"/>
        </p:xfrm>
        <a:graphic>
          <a:graphicData uri="http://schemas.openxmlformats.org/drawingml/2006/table">
            <a:tbl>
              <a:tblPr/>
              <a:tblGrid>
                <a:gridCol w="674308">
                  <a:extLst>
                    <a:ext uri="{9D8B030D-6E8A-4147-A177-3AD203B41FA5}">
                      <a16:colId xmlns:a16="http://schemas.microsoft.com/office/drawing/2014/main" val="2244053199"/>
                    </a:ext>
                  </a:extLst>
                </a:gridCol>
              </a:tblGrid>
              <a:tr h="2804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Veke</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7" marR="81287" marT="40635" marB="40635"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14566305"/>
                  </a:ext>
                </a:extLst>
              </a:tr>
              <a:tr h="7213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14</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w="12700" cap="flat" cmpd="sng" algn="ctr">
                      <a:solidFill>
                        <a:srgbClr val="D2DA7A"/>
                      </a:solidFill>
                      <a:prstDash val="solid"/>
                      <a:round/>
                      <a:headEnd type="none" w="med" len="med"/>
                      <a:tailEnd type="none" w="med" len="med"/>
                    </a:lnT>
                    <a:lnB>
                      <a:noFill/>
                    </a:lnB>
                    <a:lnTlToBr>
                      <a:noFill/>
                    </a:lnTlToBr>
                    <a:lnBlToTr>
                      <a:noFill/>
                    </a:lnBlToTr>
                    <a:solidFill>
                      <a:schemeClr val="accent3">
                        <a:lumMod val="60000"/>
                        <a:lumOff val="40000"/>
                        <a:alpha val="23000"/>
                      </a:schemeClr>
                    </a:solidFill>
                  </a:tcPr>
                </a:tc>
                <a:extLst>
                  <a:ext uri="{0D108BD9-81ED-4DB2-BD59-A6C34878D82A}">
                    <a16:rowId xmlns:a16="http://schemas.microsoft.com/office/drawing/2014/main" val="2046651179"/>
                  </a:ext>
                </a:extLst>
              </a:tr>
              <a:tr h="9646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15</a:t>
                      </a:r>
                      <a:endParaRPr kumimoji="0" lang="nb-NO" sz="1400" b="0" i="0" u="none" strike="noStrike" cap="none" normalizeH="0" baseline="0" dirty="0">
                        <a:ln>
                          <a:noFill/>
                        </a:ln>
                        <a:solidFill>
                          <a:srgbClr val="FF0000"/>
                        </a:solidFill>
                        <a:effectLst/>
                        <a:latin typeface="+mn-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1" i="0" u="none" strike="noStrike" cap="none" normalizeH="0" baseline="0" dirty="0">
                        <a:ln>
                          <a:noFill/>
                        </a:ln>
                        <a:solidFill>
                          <a:srgbClr val="FF0000"/>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3127260664"/>
                  </a:ext>
                </a:extLst>
              </a:tr>
              <a:tr h="1080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16</a:t>
                      </a:r>
                      <a:endParaRPr kumimoji="0" lang="nb-NO" sz="1400" b="0" i="0" u="none" strike="noStrike" cap="none" normalizeH="0" baseline="0" dirty="0">
                        <a:ln>
                          <a:noFill/>
                        </a:ln>
                        <a:solidFill>
                          <a:schemeClr val="tx1"/>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1" i="0" u="none" strike="noStrike" cap="none" normalizeH="0" baseline="0" dirty="0">
                        <a:ln>
                          <a:noFill/>
                        </a:ln>
                        <a:solidFill>
                          <a:schemeClr val="tx1"/>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3">
                        <a:lumMod val="60000"/>
                        <a:lumOff val="40000"/>
                        <a:alpha val="25000"/>
                      </a:schemeClr>
                    </a:solidFill>
                  </a:tcPr>
                </a:tc>
                <a:extLst>
                  <a:ext uri="{0D108BD9-81ED-4DB2-BD59-A6C34878D82A}">
                    <a16:rowId xmlns:a16="http://schemas.microsoft.com/office/drawing/2014/main" val="715455682"/>
                  </a:ext>
                </a:extLst>
              </a:tr>
              <a:tr h="1080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17</a:t>
                      </a:r>
                      <a:endParaRPr kumimoji="0" lang="nb-NO" sz="1400" b="0" i="0" u="none" strike="noStrike" cap="none" normalizeH="0" baseline="0" dirty="0">
                        <a:ln>
                          <a:noFill/>
                        </a:ln>
                        <a:solidFill>
                          <a:schemeClr val="tx1"/>
                        </a:solidFill>
                        <a:effectLst/>
                        <a:latin typeface="+mn-l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3638024903"/>
                  </a:ext>
                </a:extLst>
              </a:tr>
              <a:tr h="8640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18</a:t>
                      </a: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20000"/>
                      </a:schemeClr>
                    </a:solidFill>
                  </a:tcPr>
                </a:tc>
                <a:extLst>
                  <a:ext uri="{0D108BD9-81ED-4DB2-BD59-A6C34878D82A}">
                    <a16:rowId xmlns:a16="http://schemas.microsoft.com/office/drawing/2014/main" val="3499655805"/>
                  </a:ext>
                </a:extLst>
              </a:tr>
            </a:tbl>
          </a:graphicData>
        </a:graphic>
      </p:graphicFrame>
      <p:sp>
        <p:nvSpPr>
          <p:cNvPr id="5" name="Plassholder for lysbildenummer 4">
            <a:extLst>
              <a:ext uri="{FF2B5EF4-FFF2-40B4-BE49-F238E27FC236}">
                <a16:creationId xmlns:a16="http://schemas.microsoft.com/office/drawing/2014/main" id="{89279FBB-7DEE-A989-B505-A46DAAEA7460}"/>
              </a:ext>
            </a:extLst>
          </p:cNvPr>
          <p:cNvSpPr>
            <a:spLocks noGrp="1"/>
          </p:cNvSpPr>
          <p:nvPr>
            <p:ph type="sldNum" sz="quarter" idx="12"/>
          </p:nvPr>
        </p:nvSpPr>
        <p:spPr>
          <a:xfrm>
            <a:off x="8499486" y="6420417"/>
            <a:ext cx="574849" cy="365125"/>
          </a:xfrm>
        </p:spPr>
        <p:txBody>
          <a:bodyPr/>
          <a:lstStyle/>
          <a:p>
            <a:pPr>
              <a:defRPr/>
            </a:pPr>
            <a:fld id="{17695755-AB53-4B1A-BD8C-98284F71CC2D}" type="slidenum">
              <a:rPr lang="en-US" smtClean="0"/>
              <a:pPr>
                <a:defRPr/>
              </a:pPr>
              <a:t>32</a:t>
            </a:fld>
            <a:endParaRPr lang="en-US" dirty="0"/>
          </a:p>
        </p:txBody>
      </p:sp>
      <p:pic>
        <p:nvPicPr>
          <p:cNvPr id="2" name="Picture 2" descr="Påsken 2019 - K O S M O S">
            <a:extLst>
              <a:ext uri="{FF2B5EF4-FFF2-40B4-BE49-F238E27FC236}">
                <a16:creationId xmlns:a16="http://schemas.microsoft.com/office/drawing/2014/main" id="{8C32D65A-A092-704C-AED3-749A960A95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2620" y="161787"/>
            <a:ext cx="1932776" cy="12774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2" descr="Påsken 2019 - K O S M O S">
            <a:extLst>
              <a:ext uri="{FF2B5EF4-FFF2-40B4-BE49-F238E27FC236}">
                <a16:creationId xmlns:a16="http://schemas.microsoft.com/office/drawing/2014/main" id="{9C3C9B0F-7D0D-9906-775E-6DB0ACC0B6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936" y="202955"/>
            <a:ext cx="1729190" cy="11428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CECFF"/>
            </a:gs>
            <a:gs pos="35000">
              <a:schemeClr val="accent4">
                <a:lumMod val="0"/>
                <a:lumOff val="100000"/>
              </a:schemeClr>
            </a:gs>
            <a:gs pos="100000">
              <a:srgbClr val="CCECFF"/>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6386" name="Tittel 1"/>
          <p:cNvSpPr>
            <a:spLocks noGrp="1"/>
          </p:cNvSpPr>
          <p:nvPr>
            <p:ph type="title"/>
          </p:nvPr>
        </p:nvSpPr>
        <p:spPr>
          <a:xfrm>
            <a:off x="395536" y="123967"/>
            <a:ext cx="3096344" cy="559576"/>
          </a:xfrm>
          <a:noFill/>
        </p:spPr>
        <p:txBody>
          <a:bodyPr/>
          <a:lstStyle/>
          <a:p>
            <a:r>
              <a:rPr lang="nb-NO" altLang="nb-NO" b="1" dirty="0" err="1"/>
              <a:t>Verdiar</a:t>
            </a:r>
            <a:endParaRPr lang="nb-NO" altLang="nb-NO" b="1" dirty="0"/>
          </a:p>
        </p:txBody>
      </p:sp>
      <p:sp>
        <p:nvSpPr>
          <p:cNvPr id="16388" name="Rectangle 9"/>
          <p:cNvSpPr>
            <a:spLocks noChangeArrowheads="1"/>
          </p:cNvSpPr>
          <p:nvPr/>
        </p:nvSpPr>
        <p:spPr bwMode="auto">
          <a:xfrm>
            <a:off x="0" y="0"/>
            <a:ext cx="9144000" cy="457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200" i="1">
                <a:solidFill>
                  <a:srgbClr val="000080"/>
                </a:solidFill>
                <a:latin typeface="Arial" pitchFamily="34" charset="0"/>
                <a:cs typeface="Arial" pitchFamily="34" charset="0"/>
              </a:defRPr>
            </a:lvl1pPr>
            <a:lvl2pPr marL="742950" indent="-285750" eaLnBrk="0" hangingPunct="0">
              <a:defRPr sz="1200" i="1">
                <a:solidFill>
                  <a:srgbClr val="000080"/>
                </a:solidFill>
                <a:latin typeface="Arial" pitchFamily="34" charset="0"/>
                <a:cs typeface="Arial" pitchFamily="34" charset="0"/>
              </a:defRPr>
            </a:lvl2pPr>
            <a:lvl3pPr marL="1143000" indent="-228600" eaLnBrk="0" hangingPunct="0">
              <a:defRPr sz="1200" i="1">
                <a:solidFill>
                  <a:srgbClr val="000080"/>
                </a:solidFill>
                <a:latin typeface="Arial" pitchFamily="34" charset="0"/>
                <a:cs typeface="Arial" pitchFamily="34" charset="0"/>
              </a:defRPr>
            </a:lvl3pPr>
            <a:lvl4pPr marL="1600200" indent="-228600" eaLnBrk="0" hangingPunct="0">
              <a:defRPr sz="1200" i="1">
                <a:solidFill>
                  <a:srgbClr val="000080"/>
                </a:solidFill>
                <a:latin typeface="Arial" pitchFamily="34" charset="0"/>
                <a:cs typeface="Arial" pitchFamily="34" charset="0"/>
              </a:defRPr>
            </a:lvl4pPr>
            <a:lvl5pPr marL="2057400" indent="-228600" eaLnBrk="0" hangingPunct="0">
              <a:defRPr sz="1200" i="1">
                <a:solidFill>
                  <a:srgbClr val="000080"/>
                </a:solidFill>
                <a:latin typeface="Arial" pitchFamily="34" charset="0"/>
                <a:cs typeface="Arial" pitchFamily="34" charset="0"/>
              </a:defRPr>
            </a:lvl5pPr>
            <a:lvl6pPr marL="2514600" indent="-228600" eaLnBrk="0" fontAlgn="base" hangingPunct="0">
              <a:spcBef>
                <a:spcPct val="0"/>
              </a:spcBef>
              <a:spcAft>
                <a:spcPct val="0"/>
              </a:spcAft>
              <a:defRPr sz="1200" i="1">
                <a:solidFill>
                  <a:srgbClr val="000080"/>
                </a:solidFill>
                <a:latin typeface="Arial" pitchFamily="34" charset="0"/>
                <a:cs typeface="Arial" pitchFamily="34" charset="0"/>
              </a:defRPr>
            </a:lvl6pPr>
            <a:lvl7pPr marL="2971800" indent="-228600" eaLnBrk="0" fontAlgn="base" hangingPunct="0">
              <a:spcBef>
                <a:spcPct val="0"/>
              </a:spcBef>
              <a:spcAft>
                <a:spcPct val="0"/>
              </a:spcAft>
              <a:defRPr sz="1200" i="1">
                <a:solidFill>
                  <a:srgbClr val="000080"/>
                </a:solidFill>
                <a:latin typeface="Arial" pitchFamily="34" charset="0"/>
                <a:cs typeface="Arial" pitchFamily="34" charset="0"/>
              </a:defRPr>
            </a:lvl7pPr>
            <a:lvl8pPr marL="3429000" indent="-228600" eaLnBrk="0" fontAlgn="base" hangingPunct="0">
              <a:spcBef>
                <a:spcPct val="0"/>
              </a:spcBef>
              <a:spcAft>
                <a:spcPct val="0"/>
              </a:spcAft>
              <a:defRPr sz="1200" i="1">
                <a:solidFill>
                  <a:srgbClr val="000080"/>
                </a:solidFill>
                <a:latin typeface="Arial" pitchFamily="34" charset="0"/>
                <a:cs typeface="Arial" pitchFamily="34" charset="0"/>
              </a:defRPr>
            </a:lvl8pPr>
            <a:lvl9pPr marL="3886200" indent="-228600" eaLnBrk="0" fontAlgn="base" hangingPunct="0">
              <a:spcBef>
                <a:spcPct val="0"/>
              </a:spcBef>
              <a:spcAft>
                <a:spcPct val="0"/>
              </a:spcAft>
              <a:defRPr sz="1200" i="1">
                <a:solidFill>
                  <a:srgbClr val="000080"/>
                </a:solidFill>
                <a:latin typeface="Arial" pitchFamily="34" charset="0"/>
                <a:cs typeface="Arial" pitchFamily="34" charset="0"/>
              </a:defRPr>
            </a:lvl9pPr>
          </a:lstStyle>
          <a:p>
            <a:pPr eaLnBrk="1" hangingPunct="1"/>
            <a:endParaRPr lang="nb-NO" altLang="nb-NO"/>
          </a:p>
        </p:txBody>
      </p:sp>
      <p:sp>
        <p:nvSpPr>
          <p:cNvPr id="4" name="Rektangel 3"/>
          <p:cNvSpPr/>
          <p:nvPr/>
        </p:nvSpPr>
        <p:spPr>
          <a:xfrm>
            <a:off x="4177408" y="119060"/>
            <a:ext cx="3096344" cy="15117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1600" b="1" i="0" dirty="0">
                <a:solidFill>
                  <a:schemeClr val="tx1"/>
                </a:solidFill>
              </a:rPr>
              <a:t>Relasjon Vaksne-Barn</a:t>
            </a:r>
          </a:p>
          <a:p>
            <a:pPr marL="285750" indent="-285750" algn="ctr">
              <a:buFont typeface="Arial" panose="020B0604020202020204" pitchFamily="34" charset="0"/>
              <a:buChar char="•"/>
            </a:pPr>
            <a:r>
              <a:rPr lang="nn-NO" sz="1400" i="0" dirty="0">
                <a:solidFill>
                  <a:schemeClr val="tx1"/>
                </a:solidFill>
              </a:rPr>
              <a:t>Tid og rom for leiken</a:t>
            </a:r>
          </a:p>
          <a:p>
            <a:pPr marL="342900" indent="-342900" algn="ctr">
              <a:buFont typeface="Arial" panose="020B0604020202020204" pitchFamily="34" charset="0"/>
              <a:buChar char="•"/>
            </a:pPr>
            <a:r>
              <a:rPr lang="nn-NO" sz="1400" i="0" dirty="0">
                <a:solidFill>
                  <a:schemeClr val="tx1"/>
                </a:solidFill>
              </a:rPr>
              <a:t>Sjå og anerkjenna kvart enkelt barn</a:t>
            </a:r>
          </a:p>
          <a:p>
            <a:pPr marL="342900" indent="-342900" algn="ctr">
              <a:buFont typeface="Arial" panose="020B0604020202020204" pitchFamily="34" charset="0"/>
              <a:buChar char="•"/>
            </a:pPr>
            <a:r>
              <a:rPr lang="nn-NO" sz="1400" i="0" dirty="0">
                <a:solidFill>
                  <a:schemeClr val="tx1"/>
                </a:solidFill>
              </a:rPr>
              <a:t>Gje rom for barns medverknad</a:t>
            </a:r>
          </a:p>
          <a:p>
            <a:pPr marL="342900" indent="-342900" algn="ctr">
              <a:buFont typeface="Arial" panose="020B0604020202020204" pitchFamily="34" charset="0"/>
              <a:buChar char="•"/>
            </a:pPr>
            <a:r>
              <a:rPr lang="nn-NO" sz="1400" i="0" dirty="0">
                <a:solidFill>
                  <a:schemeClr val="tx1"/>
                </a:solidFill>
              </a:rPr>
              <a:t>Leggja grunnlaget for ein god dag</a:t>
            </a:r>
          </a:p>
          <a:p>
            <a:pPr algn="ctr"/>
            <a:endParaRPr lang="nn-NO" dirty="0"/>
          </a:p>
        </p:txBody>
      </p:sp>
      <p:sp>
        <p:nvSpPr>
          <p:cNvPr id="7" name="Rektangel 6"/>
          <p:cNvSpPr/>
          <p:nvPr/>
        </p:nvSpPr>
        <p:spPr>
          <a:xfrm>
            <a:off x="234244" y="698655"/>
            <a:ext cx="3833700" cy="30451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b-NO" sz="1400" dirty="0">
                <a:solidFill>
                  <a:schemeClr val="tx1"/>
                </a:solidFill>
                <a:cs typeface="Arial" pitchFamily="34" charset="0"/>
              </a:rPr>
              <a:t>Verdigrunnlaget til barnehagen skal </a:t>
            </a:r>
            <a:r>
              <a:rPr lang="nb-NO" sz="1400" dirty="0" err="1">
                <a:solidFill>
                  <a:schemeClr val="tx1"/>
                </a:solidFill>
                <a:cs typeface="Arial" pitchFamily="34" charset="0"/>
              </a:rPr>
              <a:t>formidlast</a:t>
            </a:r>
            <a:r>
              <a:rPr lang="nb-NO" sz="1400" dirty="0">
                <a:solidFill>
                  <a:schemeClr val="tx1"/>
                </a:solidFill>
                <a:cs typeface="Arial" pitchFamily="34" charset="0"/>
              </a:rPr>
              <a:t>, </a:t>
            </a:r>
            <a:r>
              <a:rPr lang="nn-NO" sz="1400" dirty="0">
                <a:solidFill>
                  <a:schemeClr val="tx1"/>
                </a:solidFill>
                <a:cs typeface="Arial" pitchFamily="34" charset="0"/>
              </a:rPr>
              <a:t>praktiserast</a:t>
            </a:r>
            <a:r>
              <a:rPr lang="nb-NO" sz="1400" dirty="0">
                <a:solidFill>
                  <a:schemeClr val="tx1"/>
                </a:solidFill>
                <a:cs typeface="Arial" pitchFamily="34" charset="0"/>
              </a:rPr>
              <a:t> og </a:t>
            </a:r>
            <a:r>
              <a:rPr lang="nb-NO" sz="1400" dirty="0" err="1">
                <a:solidFill>
                  <a:schemeClr val="tx1"/>
                </a:solidFill>
                <a:cs typeface="Arial" pitchFamily="34" charset="0"/>
              </a:rPr>
              <a:t>opplevast</a:t>
            </a:r>
            <a:r>
              <a:rPr lang="nb-NO" sz="1400" dirty="0">
                <a:solidFill>
                  <a:schemeClr val="tx1"/>
                </a:solidFill>
                <a:cs typeface="Arial" pitchFamily="34" charset="0"/>
              </a:rPr>
              <a:t> i alle deler av det pedagogiske arbeidet i barnehagen. Barndommen har </a:t>
            </a:r>
            <a:r>
              <a:rPr lang="nb-NO" sz="1400" dirty="0" err="1">
                <a:solidFill>
                  <a:schemeClr val="tx1"/>
                </a:solidFill>
                <a:cs typeface="Arial" pitchFamily="34" charset="0"/>
              </a:rPr>
              <a:t>ein</a:t>
            </a:r>
            <a:r>
              <a:rPr lang="nb-NO" sz="1400" dirty="0">
                <a:solidFill>
                  <a:schemeClr val="tx1"/>
                </a:solidFill>
                <a:cs typeface="Arial" pitchFamily="34" charset="0"/>
              </a:rPr>
              <a:t> eigenverdi og barnehagen skal ha ei heilskapelig tilnærming til barna si utvikling.</a:t>
            </a:r>
          </a:p>
          <a:p>
            <a:pPr lvl="0"/>
            <a:endParaRPr lang="nb-NO" sz="1400" dirty="0">
              <a:solidFill>
                <a:schemeClr val="tx1"/>
              </a:solidFill>
              <a:cs typeface="Arial" pitchFamily="34" charset="0"/>
            </a:endParaRPr>
          </a:p>
          <a:p>
            <a:pPr lvl="0"/>
            <a:r>
              <a:rPr lang="nb-NO" sz="1400" dirty="0">
                <a:solidFill>
                  <a:schemeClr val="tx1"/>
                </a:solidFill>
                <a:cs typeface="Arial" pitchFamily="34" charset="0"/>
              </a:rPr>
              <a:t>Å møte individet sitt behov for omsorg, tryggleik, </a:t>
            </a:r>
            <a:r>
              <a:rPr lang="nb-NO" sz="1400" dirty="0" err="1">
                <a:solidFill>
                  <a:schemeClr val="tx1"/>
                </a:solidFill>
                <a:cs typeface="Arial" pitchFamily="34" charset="0"/>
              </a:rPr>
              <a:t>tilhøyrsle</a:t>
            </a:r>
            <a:r>
              <a:rPr lang="nb-NO" sz="1400" dirty="0">
                <a:solidFill>
                  <a:schemeClr val="tx1"/>
                </a:solidFill>
                <a:cs typeface="Arial" pitchFamily="34" charset="0"/>
              </a:rPr>
              <a:t> og anerkjenning  og sikre at barna får ta del i og </a:t>
            </a:r>
            <a:r>
              <a:rPr lang="nb-NO" sz="1400" dirty="0" err="1">
                <a:solidFill>
                  <a:schemeClr val="tx1"/>
                </a:solidFill>
                <a:cs typeface="Arial" pitchFamily="34" charset="0"/>
              </a:rPr>
              <a:t>medverke</a:t>
            </a:r>
            <a:r>
              <a:rPr lang="nb-NO" sz="1400" dirty="0">
                <a:solidFill>
                  <a:schemeClr val="tx1"/>
                </a:solidFill>
                <a:cs typeface="Arial" pitchFamily="34" charset="0"/>
              </a:rPr>
              <a:t> i felleskapet, er viktige verdier som skal </a:t>
            </a:r>
            <a:r>
              <a:rPr lang="nb-NO" sz="1400" dirty="0" err="1">
                <a:solidFill>
                  <a:schemeClr val="tx1"/>
                </a:solidFill>
                <a:cs typeface="Arial" pitchFamily="34" charset="0"/>
              </a:rPr>
              <a:t>speglast</a:t>
            </a:r>
            <a:r>
              <a:rPr lang="nb-NO" sz="1400" dirty="0">
                <a:solidFill>
                  <a:schemeClr val="tx1"/>
                </a:solidFill>
                <a:cs typeface="Arial" pitchFamily="34" charset="0"/>
              </a:rPr>
              <a:t> i barnehagen. Barnehagen skal </a:t>
            </a:r>
            <a:r>
              <a:rPr lang="nb-NO" sz="1400" dirty="0" err="1">
                <a:solidFill>
                  <a:schemeClr val="tx1"/>
                </a:solidFill>
                <a:cs typeface="Arial" pitchFamily="34" charset="0"/>
              </a:rPr>
              <a:t>fremja</a:t>
            </a:r>
            <a:r>
              <a:rPr lang="nb-NO" sz="1400" dirty="0">
                <a:solidFill>
                  <a:schemeClr val="tx1"/>
                </a:solidFill>
                <a:cs typeface="Arial" pitchFamily="34" charset="0"/>
              </a:rPr>
              <a:t> demokrati, </a:t>
            </a:r>
            <a:r>
              <a:rPr lang="nb-NO" sz="1400" dirty="0" err="1">
                <a:solidFill>
                  <a:schemeClr val="tx1"/>
                </a:solidFill>
                <a:cs typeface="Arial" pitchFamily="34" charset="0"/>
              </a:rPr>
              <a:t>mangfald</a:t>
            </a:r>
            <a:r>
              <a:rPr lang="nb-NO" sz="1400" dirty="0">
                <a:solidFill>
                  <a:schemeClr val="tx1"/>
                </a:solidFill>
                <a:cs typeface="Arial" pitchFamily="34" charset="0"/>
              </a:rPr>
              <a:t>, og gjensidig respekt, likestilling, bærekraftig utvikling, </a:t>
            </a:r>
            <a:r>
              <a:rPr lang="nb-NO" sz="1400" dirty="0" err="1">
                <a:solidFill>
                  <a:schemeClr val="tx1"/>
                </a:solidFill>
                <a:cs typeface="Arial" pitchFamily="34" charset="0"/>
              </a:rPr>
              <a:t>livsmeistring</a:t>
            </a:r>
            <a:r>
              <a:rPr lang="nb-NO" sz="1400" dirty="0">
                <a:solidFill>
                  <a:schemeClr val="tx1"/>
                </a:solidFill>
                <a:cs typeface="Arial" pitchFamily="34" charset="0"/>
              </a:rPr>
              <a:t> og helse. </a:t>
            </a:r>
          </a:p>
          <a:p>
            <a:pPr lvl="0"/>
            <a:r>
              <a:rPr lang="nb-NO" sz="1400" dirty="0">
                <a:solidFill>
                  <a:schemeClr val="tx1"/>
                </a:solidFill>
                <a:cs typeface="Arial" pitchFamily="34" charset="0"/>
              </a:rPr>
              <a:t>Rammeplanen s.7</a:t>
            </a:r>
          </a:p>
          <a:p>
            <a:pPr algn="ctr"/>
            <a:endParaRPr lang="nn-NO" dirty="0"/>
          </a:p>
        </p:txBody>
      </p:sp>
      <p:sp>
        <p:nvSpPr>
          <p:cNvPr id="8" name="Rektangel 7"/>
          <p:cNvSpPr/>
          <p:nvPr/>
        </p:nvSpPr>
        <p:spPr>
          <a:xfrm>
            <a:off x="4192816" y="1713786"/>
            <a:ext cx="3096344" cy="1969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1600" b="1" i="0" dirty="0">
                <a:solidFill>
                  <a:schemeClr val="tx1"/>
                </a:solidFill>
              </a:rPr>
              <a:t>Relasjon Tilsette-Foreldre</a:t>
            </a:r>
          </a:p>
          <a:p>
            <a:pPr marL="285750" indent="-285750" algn="ctr">
              <a:buFont typeface="Arial" panose="020B0604020202020204" pitchFamily="34" charset="0"/>
              <a:buChar char="•"/>
            </a:pPr>
            <a:r>
              <a:rPr lang="nn-NO" sz="1400" i="0" dirty="0">
                <a:solidFill>
                  <a:schemeClr val="tx1"/>
                </a:solidFill>
              </a:rPr>
              <a:t>Gjensidig respekt</a:t>
            </a:r>
          </a:p>
          <a:p>
            <a:pPr marL="285750" indent="-285750" algn="ctr">
              <a:buFont typeface="Arial" panose="020B0604020202020204" pitchFamily="34" charset="0"/>
              <a:buChar char="•"/>
            </a:pPr>
            <a:r>
              <a:rPr lang="nn-NO" sz="1400" i="0" dirty="0">
                <a:solidFill>
                  <a:schemeClr val="tx1"/>
                </a:solidFill>
              </a:rPr>
              <a:t>God og imøtekommande kommunikasjon</a:t>
            </a:r>
          </a:p>
          <a:p>
            <a:pPr marL="285750" indent="-285750" algn="ctr">
              <a:buFont typeface="Arial" panose="020B0604020202020204" pitchFamily="34" charset="0"/>
              <a:buChar char="•"/>
            </a:pPr>
            <a:r>
              <a:rPr lang="nn-NO" sz="1400" i="0" dirty="0">
                <a:solidFill>
                  <a:schemeClr val="tx1"/>
                </a:solidFill>
              </a:rPr>
              <a:t>Vera ein inkluderande arena for alle føresette</a:t>
            </a:r>
          </a:p>
          <a:p>
            <a:pPr marL="285750" indent="-285750" algn="ctr">
              <a:buFont typeface="Arial" panose="020B0604020202020204" pitchFamily="34" charset="0"/>
              <a:buChar char="•"/>
            </a:pPr>
            <a:r>
              <a:rPr lang="nn-NO" sz="1400" i="0" dirty="0">
                <a:solidFill>
                  <a:schemeClr val="tx1"/>
                </a:solidFill>
              </a:rPr>
              <a:t>Unngå lojalitetskonflikt mellom barnehage/heim</a:t>
            </a:r>
          </a:p>
        </p:txBody>
      </p:sp>
      <p:sp>
        <p:nvSpPr>
          <p:cNvPr id="9" name="Rektangel 8"/>
          <p:cNvSpPr/>
          <p:nvPr/>
        </p:nvSpPr>
        <p:spPr>
          <a:xfrm>
            <a:off x="5200832" y="3791221"/>
            <a:ext cx="3394044" cy="17616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1600" b="1" i="0" dirty="0">
                <a:solidFill>
                  <a:schemeClr val="tx1"/>
                </a:solidFill>
              </a:rPr>
              <a:t>Relasjon Tilsette-Tilsette</a:t>
            </a:r>
          </a:p>
          <a:p>
            <a:pPr marL="171450" indent="-171450" algn="ctr">
              <a:buFont typeface="Arial" panose="020B0604020202020204" pitchFamily="34" charset="0"/>
              <a:buChar char="•"/>
            </a:pPr>
            <a:r>
              <a:rPr lang="nn-NO" sz="1400" i="0" dirty="0">
                <a:solidFill>
                  <a:schemeClr val="tx1"/>
                </a:solidFill>
              </a:rPr>
              <a:t>Gjensidig respekt</a:t>
            </a:r>
          </a:p>
          <a:p>
            <a:pPr marL="171450" indent="-171450" algn="ctr">
              <a:buFont typeface="Arial" panose="020B0604020202020204" pitchFamily="34" charset="0"/>
              <a:buChar char="•"/>
            </a:pPr>
            <a:r>
              <a:rPr lang="nn-NO" sz="1400" i="0" dirty="0">
                <a:solidFill>
                  <a:schemeClr val="tx1"/>
                </a:solidFill>
              </a:rPr>
              <a:t>Vera lojal og ha ei demokratisk personalgruppa</a:t>
            </a:r>
          </a:p>
          <a:p>
            <a:pPr marL="171450" indent="-171450" algn="ctr">
              <a:buFont typeface="Arial" panose="020B0604020202020204" pitchFamily="34" charset="0"/>
              <a:buChar char="•"/>
            </a:pPr>
            <a:r>
              <a:rPr lang="nn-NO" sz="1400" i="0" dirty="0">
                <a:solidFill>
                  <a:schemeClr val="tx1"/>
                </a:solidFill>
              </a:rPr>
              <a:t>Ha eit inkluderande fellesskap</a:t>
            </a:r>
          </a:p>
          <a:p>
            <a:pPr marL="171450" indent="-171450" algn="ctr">
              <a:buFont typeface="Arial" panose="020B0604020202020204" pitchFamily="34" charset="0"/>
              <a:buChar char="•"/>
            </a:pPr>
            <a:r>
              <a:rPr lang="nn-NO" sz="1400" i="0" dirty="0">
                <a:solidFill>
                  <a:schemeClr val="tx1"/>
                </a:solidFill>
              </a:rPr>
              <a:t>Fremja likeverd og likestilling</a:t>
            </a:r>
          </a:p>
          <a:p>
            <a:pPr marL="171450" indent="-171450" algn="ctr">
              <a:buFont typeface="Arial" panose="020B0604020202020204" pitchFamily="34" charset="0"/>
              <a:buChar char="•"/>
            </a:pPr>
            <a:r>
              <a:rPr lang="nn-NO" sz="1400" i="0" dirty="0">
                <a:solidFill>
                  <a:schemeClr val="tx1"/>
                </a:solidFill>
              </a:rPr>
              <a:t>Vera gode og tydelege rollemodellar</a:t>
            </a:r>
          </a:p>
        </p:txBody>
      </p:sp>
      <p:sp>
        <p:nvSpPr>
          <p:cNvPr id="10" name="Rektangel 9"/>
          <p:cNvSpPr/>
          <p:nvPr/>
        </p:nvSpPr>
        <p:spPr>
          <a:xfrm>
            <a:off x="5200832" y="5661248"/>
            <a:ext cx="3394043" cy="10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1600" b="1" i="0" dirty="0">
                <a:solidFill>
                  <a:schemeClr val="tx1"/>
                </a:solidFill>
              </a:rPr>
              <a:t>Relasjon Barn-Barn</a:t>
            </a:r>
          </a:p>
          <a:p>
            <a:pPr marL="285750" indent="-285750" algn="ctr">
              <a:buFont typeface="Arial" panose="020B0604020202020204" pitchFamily="34" charset="0"/>
              <a:buChar char="•"/>
            </a:pPr>
            <a:r>
              <a:rPr lang="nn-NO" sz="1400" i="0" dirty="0">
                <a:solidFill>
                  <a:schemeClr val="tx1"/>
                </a:solidFill>
              </a:rPr>
              <a:t>Barna er med på å utforma gode reglar for samhandling seg i mellom</a:t>
            </a:r>
            <a:r>
              <a:rPr lang="nn-NO" sz="1400" dirty="0">
                <a:solidFill>
                  <a:schemeClr val="tx1"/>
                </a:solidFill>
              </a:rPr>
              <a:t>. </a:t>
            </a:r>
          </a:p>
        </p:txBody>
      </p:sp>
      <p:pic>
        <p:nvPicPr>
          <p:cNvPr id="11" name="Picture 13" descr="C:\Users\Eva\AppData\Local\Microsoft\Windows\Temporary Internet Files\Content.IE5\181I9IIB\MC900346905[1].wmf">
            <a:extLst>
              <a:ext uri="{FF2B5EF4-FFF2-40B4-BE49-F238E27FC236}">
                <a16:creationId xmlns:a16="http://schemas.microsoft.com/office/drawing/2014/main" id="{EEDEF8E2-C896-415B-B895-E1B86CACBC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4182">
            <a:off x="7418971" y="1021963"/>
            <a:ext cx="1584507" cy="130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ktangel 11">
            <a:extLst>
              <a:ext uri="{FF2B5EF4-FFF2-40B4-BE49-F238E27FC236}">
                <a16:creationId xmlns:a16="http://schemas.microsoft.com/office/drawing/2014/main" id="{A27A5EA2-518A-C562-CB58-EDDC5D9FBE0D}"/>
              </a:ext>
            </a:extLst>
          </p:cNvPr>
          <p:cNvSpPr/>
          <p:nvPr/>
        </p:nvSpPr>
        <p:spPr>
          <a:xfrm>
            <a:off x="179512" y="3826765"/>
            <a:ext cx="4752528" cy="29072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07000"/>
              </a:lnSpc>
              <a:spcAft>
                <a:spcPts val="800"/>
              </a:spcAft>
            </a:pPr>
            <a:r>
              <a:rPr lang="nn-NO"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Danning</a:t>
            </a:r>
            <a:endParaRPr lang="nb-NO"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n-NO" sz="1400" i="0" dirty="0">
                <a:solidFill>
                  <a:schemeClr val="tx1"/>
                </a:solidFill>
                <a:latin typeface="+mn-lt"/>
                <a:ea typeface="Calibri" panose="020F0502020204030204" pitchFamily="34" charset="0"/>
                <a:cs typeface="Times New Roman" panose="02020603050405020304" pitchFamily="18" charset="0"/>
              </a:rPr>
              <a:t>Rammeplan for barnehagen, innhald og oppgåver slår fast at barnehagen skal fremje danning. I dette ligg mellom anna at barnehagen skal bidra til at borna vert nyfikne til omverda og arbeide for, og leggje grunnlaget for at borna utviklar modig, sjølvstendig og ansvarleg deltaking i eit demokratisk fellesskap. Vi skal vektleggje samhald og solidaritet, synleggjere og framheva ulikskap og mangfald. Dette inneber mellom anna at barna i barnehagen skal støttast i å uttrykkje sine synspunkt og skape meining i den verda dei er ein del av. Barna skal lyttast til, takast på alvor og oppleve at dei sjølve er viktige for fellesskapen.  </a:t>
            </a:r>
            <a:endParaRPr lang="nb-NO" sz="1400" i="0" dirty="0">
              <a:solidFill>
                <a:schemeClr val="tx1"/>
              </a:solidFill>
              <a:latin typeface="+mn-lt"/>
              <a:ea typeface="Calibri" panose="020F0502020204030204" pitchFamily="34" charset="0"/>
              <a:cs typeface="Times New Roman" panose="02020603050405020304" pitchFamily="18" charset="0"/>
            </a:endParaRPr>
          </a:p>
        </p:txBody>
      </p:sp>
      <p:sp>
        <p:nvSpPr>
          <p:cNvPr id="3" name="Plassholder for lysbildenummer 2">
            <a:extLst>
              <a:ext uri="{FF2B5EF4-FFF2-40B4-BE49-F238E27FC236}">
                <a16:creationId xmlns:a16="http://schemas.microsoft.com/office/drawing/2014/main" id="{811D3C17-A1D2-E38D-F2D1-7EE1C1708426}"/>
              </a:ext>
            </a:extLst>
          </p:cNvPr>
          <p:cNvSpPr>
            <a:spLocks noGrp="1"/>
          </p:cNvSpPr>
          <p:nvPr>
            <p:ph type="sldNum" sz="quarter" idx="12"/>
          </p:nvPr>
        </p:nvSpPr>
        <p:spPr>
          <a:xfrm>
            <a:off x="8569151" y="6456423"/>
            <a:ext cx="574849" cy="365125"/>
          </a:xfrm>
        </p:spPr>
        <p:txBody>
          <a:bodyPr/>
          <a:lstStyle/>
          <a:p>
            <a:pPr>
              <a:defRPr/>
            </a:pPr>
            <a:fld id="{17695755-AB53-4B1A-BD8C-98284F71CC2D}"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266217274"/>
              </p:ext>
            </p:extLst>
          </p:nvPr>
        </p:nvGraphicFramePr>
        <p:xfrm>
          <a:off x="690312" y="1290585"/>
          <a:ext cx="8351383" cy="4844267"/>
        </p:xfrm>
        <a:graphic>
          <a:graphicData uri="http://schemas.openxmlformats.org/drawingml/2006/table">
            <a:tbl>
              <a:tblPr/>
              <a:tblGrid>
                <a:gridCol w="1193054">
                  <a:extLst>
                    <a:ext uri="{9D8B030D-6E8A-4147-A177-3AD203B41FA5}">
                      <a16:colId xmlns:a16="http://schemas.microsoft.com/office/drawing/2014/main" val="20000"/>
                    </a:ext>
                  </a:extLst>
                </a:gridCol>
                <a:gridCol w="1269970">
                  <a:extLst>
                    <a:ext uri="{9D8B030D-6E8A-4147-A177-3AD203B41FA5}">
                      <a16:colId xmlns:a16="http://schemas.microsoft.com/office/drawing/2014/main" val="20001"/>
                    </a:ext>
                  </a:extLst>
                </a:gridCol>
                <a:gridCol w="1220513">
                  <a:extLst>
                    <a:ext uri="{9D8B030D-6E8A-4147-A177-3AD203B41FA5}">
                      <a16:colId xmlns:a16="http://schemas.microsoft.com/office/drawing/2014/main" val="20002"/>
                    </a:ext>
                  </a:extLst>
                </a:gridCol>
                <a:gridCol w="1274011">
                  <a:extLst>
                    <a:ext uri="{9D8B030D-6E8A-4147-A177-3AD203B41FA5}">
                      <a16:colId xmlns:a16="http://schemas.microsoft.com/office/drawing/2014/main" val="20003"/>
                    </a:ext>
                  </a:extLst>
                </a:gridCol>
                <a:gridCol w="1300404">
                  <a:extLst>
                    <a:ext uri="{9D8B030D-6E8A-4147-A177-3AD203B41FA5}">
                      <a16:colId xmlns:a16="http://schemas.microsoft.com/office/drawing/2014/main" val="20004"/>
                    </a:ext>
                  </a:extLst>
                </a:gridCol>
                <a:gridCol w="969355">
                  <a:extLst>
                    <a:ext uri="{9D8B030D-6E8A-4147-A177-3AD203B41FA5}">
                      <a16:colId xmlns:a16="http://schemas.microsoft.com/office/drawing/2014/main" val="20005"/>
                    </a:ext>
                  </a:extLst>
                </a:gridCol>
                <a:gridCol w="1124076">
                  <a:extLst>
                    <a:ext uri="{9D8B030D-6E8A-4147-A177-3AD203B41FA5}">
                      <a16:colId xmlns:a16="http://schemas.microsoft.com/office/drawing/2014/main" val="20006"/>
                    </a:ext>
                  </a:extLst>
                </a:gridCol>
              </a:tblGrid>
              <a:tr h="3160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a:cs typeface="Arial" pitchFamily="34" charset="0"/>
                        </a:rPr>
                        <a:t>Måndag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3" marR="81283" marT="40659" marB="40659"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a:cs typeface="Arial" pitchFamily="34" charset="0"/>
                        </a:rPr>
                        <a:t>Tysdag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3" marR="81283" marT="40659" marB="40659"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Onsdag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3" marR="81283" marT="40659" marB="40659"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Torsdag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3" marR="81283" marT="40659" marB="40659"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Fredag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3" marR="81283" marT="40659" marB="40659"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a:cs typeface="Arial" pitchFamily="34" charset="0"/>
                        </a:rPr>
                        <a:t>Laurdag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3" marR="81283" marT="40659" marB="40659"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a:cs typeface="Arial" pitchFamily="34" charset="0"/>
                        </a:rPr>
                        <a:t>Sundag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3" marR="81283" marT="40659" marB="40659"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rgbClr val="ECF1F5"/>
                    </a:solidFill>
                  </a:tcPr>
                </a:tc>
                <a:extLst>
                  <a:ext uri="{0D108BD9-81ED-4DB2-BD59-A6C34878D82A}">
                    <a16:rowId xmlns:a16="http://schemas.microsoft.com/office/drawing/2014/main" val="10000"/>
                  </a:ext>
                </a:extLst>
              </a:tr>
              <a:tr h="11022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a:cs typeface="Arial" pitchFamily="34" charset="0"/>
                      </a:endParaRPr>
                    </a:p>
                  </a:txBody>
                  <a:tcPr marL="81283" marR="81283" marT="40659" marB="40659" horzOverflow="overflow">
                    <a:lnL>
                      <a:noFill/>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3" marR="81283" marT="40659" marB="40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rgbClr val="FF0000"/>
                          </a:solidFill>
                          <a:effectLst/>
                          <a:latin typeface="+mn-lt"/>
                          <a:cs typeface="Arial" pitchFamily="34" charset="0"/>
                        </a:rPr>
                        <a:t>1.</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rgbClr val="FF0000"/>
                          </a:solidFill>
                          <a:effectLst/>
                          <a:latin typeface="+mn-lt"/>
                          <a:cs typeface="Arial" pitchFamily="34" charset="0"/>
                        </a:rPr>
                        <a:t>1.Mai. Barnehagen stengt</a:t>
                      </a:r>
                      <a:endParaRPr kumimoji="0" lang="nb-NO" sz="1200" b="1" i="0" u="none" strike="noStrike" cap="none" normalizeH="0" baseline="0" dirty="0">
                        <a:ln>
                          <a:noFill/>
                        </a:ln>
                        <a:solidFill>
                          <a:srgbClr val="FF0000"/>
                        </a:solidFill>
                        <a:effectLst/>
                        <a:latin typeface="+mn-lt"/>
                        <a:cs typeface="Arial" pitchFamily="34" charset="0"/>
                      </a:endParaRPr>
                    </a:p>
                  </a:txBody>
                  <a:tcPr marL="81283" marR="81283" marT="40659" marB="40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mn-lt"/>
                          <a:cs typeface="Arial" pitchFamily="34" charset="0"/>
                        </a:rPr>
                        <a:t>2.</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chemeClr val="tx1"/>
                          </a:solidFill>
                          <a:effectLst/>
                          <a:latin typeface="+mn-lt"/>
                          <a:cs typeface="Arial" pitchFamily="34" charset="0"/>
                        </a:rPr>
                        <a:t>Svarfrist. Sommerferie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3" marR="81283" marT="40659" marB="40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mn-lt"/>
                          <a:cs typeface="Arial" pitchFamily="34" charset="0"/>
                        </a:rPr>
                        <a:t>3.</a:t>
                      </a:r>
                    </a:p>
                  </a:txBody>
                  <a:tcPr marL="81283" marR="81283" marT="40659" marB="40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4.</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3" marR="81283" marT="40659" marB="40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5.</a:t>
                      </a:r>
                      <a:endParaRPr kumimoji="0" lang="nb-NO" sz="1400" b="1" i="0" u="none" strike="noStrike" cap="none" normalizeH="0" baseline="0" dirty="0">
                        <a:ln>
                          <a:noFill/>
                        </a:ln>
                        <a:solidFill>
                          <a:schemeClr val="tx1"/>
                        </a:solidFill>
                        <a:effectLst/>
                        <a:latin typeface="Gill Sans MT"/>
                        <a:cs typeface="Arial" pitchFamily="34" charset="0"/>
                      </a:endParaRPr>
                    </a:p>
                  </a:txBody>
                  <a:tcPr marL="81283" marR="81283" marT="40659" marB="40659" horzOverflow="overflow">
                    <a:lnL w="12700" cap="flat" cmpd="sng" algn="ctr">
                      <a:solidFill>
                        <a:schemeClr val="bg1"/>
                      </a:solidFill>
                      <a:prstDash val="solid"/>
                      <a:round/>
                      <a:headEnd type="none" w="med" len="med"/>
                      <a:tailEnd type="none" w="med" len="med"/>
                    </a:lnL>
                    <a:lnR>
                      <a:noFill/>
                    </a:lnR>
                    <a:lnT w="12700" cap="flat" cmpd="sng" algn="ctr">
                      <a:solidFill>
                        <a:srgbClr val="D2DA7A"/>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2101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6.</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3" marR="81283" marT="40659" marB="40659"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7.</a:t>
                      </a:r>
                      <a:endParaRPr kumimoji="0" lang="nb-NO" sz="1400" b="0" i="0" u="none" strike="noStrike" cap="none" normalizeH="0" baseline="0" dirty="0">
                        <a:ln>
                          <a:noFill/>
                        </a:ln>
                        <a:solidFill>
                          <a:schemeClr val="tx1"/>
                        </a:solidFill>
                        <a:effectLst/>
                        <a:latin typeface="+mn-lt"/>
                        <a:cs typeface="Arial" pitchFamily="34" charset="0"/>
                      </a:endParaRPr>
                    </a:p>
                  </a:txBody>
                  <a:tcPr marL="81283" marR="81283" marT="40659" marB="40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err="1">
                          <a:ln>
                            <a:noFill/>
                          </a:ln>
                          <a:solidFill>
                            <a:schemeClr val="tx1"/>
                          </a:solidFill>
                          <a:effectLst/>
                          <a:latin typeface="Gill Sans MT"/>
                          <a:cs typeface="Arial" pitchFamily="34" charset="0"/>
                        </a:rPr>
                        <a:t>Umaima</a:t>
                      </a:r>
                      <a:endParaRPr kumimoji="0" lang="nb-NO" sz="1400" b="0" i="0" u="none" strike="noStrike" cap="none" normalizeH="0" baseline="0" dirty="0">
                        <a:ln>
                          <a:noFill/>
                        </a:ln>
                        <a:solidFill>
                          <a:schemeClr val="tx1"/>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a:cs typeface="Arial" pitchFamily="34" charset="0"/>
                        </a:rPr>
                        <a:t>6 år</a:t>
                      </a:r>
                    </a:p>
                  </a:txBody>
                  <a:tcPr marL="81283" marR="81283" marT="40659" marB="40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mn-lt"/>
                          <a:cs typeface="Arial" pitchFamily="34" charset="0"/>
                        </a:rPr>
                        <a:t>Kristi himmelfartsdag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mn-lt"/>
                          <a:cs typeface="Arial" pitchFamily="34" charset="0"/>
                        </a:rPr>
                        <a:t>Barnehagen stengt</a:t>
                      </a:r>
                    </a:p>
                  </a:txBody>
                  <a:tcPr marL="81283" marR="81283" marT="40659" marB="40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10.</a:t>
                      </a:r>
                    </a:p>
                  </a:txBody>
                  <a:tcPr marL="81283" marR="81283" marT="40659" marB="40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11.</a:t>
                      </a:r>
                    </a:p>
                  </a:txBody>
                  <a:tcPr marL="81283" marR="81283" marT="40659" marB="40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12.</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chemeClr val="tx1"/>
                          </a:solidFill>
                          <a:effectLst/>
                          <a:latin typeface="+mn-lt"/>
                          <a:cs typeface="Arial" pitchFamily="34" charset="0"/>
                        </a:rPr>
                        <a:t>Nynorsk-dagen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rgbClr val="FF0000"/>
                        </a:solidFill>
                        <a:effectLst/>
                        <a:latin typeface="Gill Sans MT"/>
                        <a:cs typeface="Arial" pitchFamily="34" charset="0"/>
                      </a:endParaRPr>
                    </a:p>
                  </a:txBody>
                  <a:tcPr marL="81283" marR="81283" marT="40659" marB="40659"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2">
                        <a:lumMod val="20000"/>
                        <a:lumOff val="80000"/>
                      </a:schemeClr>
                    </a:solidFill>
                  </a:tcPr>
                </a:tc>
                <a:extLst>
                  <a:ext uri="{0D108BD9-81ED-4DB2-BD59-A6C34878D82A}">
                    <a16:rowId xmlns:a16="http://schemas.microsoft.com/office/drawing/2014/main" val="10003"/>
                  </a:ext>
                </a:extLst>
              </a:tr>
              <a:tr h="107751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chemeClr val="tx1"/>
                          </a:solidFill>
                          <a:effectLst/>
                          <a:latin typeface="+mn-lt"/>
                          <a:cs typeface="Arial" pitchFamily="34" charset="0"/>
                        </a:rPr>
                        <a:t>13.</a:t>
                      </a:r>
                    </a:p>
                  </a:txBody>
                  <a:tcPr marL="81283" marR="81283" marT="40659" marB="40659"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chemeClr val="tx1"/>
                          </a:solidFill>
                          <a:effectLst/>
                          <a:latin typeface="+mn-lt"/>
                          <a:cs typeface="Arial" pitchFamily="34" charset="0"/>
                        </a:rPr>
                        <a:t>14.</a:t>
                      </a:r>
                    </a:p>
                  </a:txBody>
                  <a:tcPr marL="81283" marR="81283" marT="40659" marB="40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chemeClr val="tx1"/>
                          </a:solidFill>
                          <a:effectLst/>
                          <a:latin typeface="+mn-lt"/>
                          <a:cs typeface="Arial" pitchFamily="34" charset="0"/>
                        </a:rPr>
                        <a:t>15. </a:t>
                      </a:r>
                      <a:endParaRPr kumimoji="0" lang="nb-NO" sz="1400" b="0" i="0" u="none" strike="noStrike" cap="none" normalizeH="0" baseline="0" dirty="0">
                        <a:ln>
                          <a:noFill/>
                        </a:ln>
                        <a:solidFill>
                          <a:schemeClr val="tx1"/>
                        </a:solidFill>
                        <a:effectLst/>
                        <a:latin typeface="Gill Sans MT"/>
                        <a:cs typeface="Arial" pitchFamily="34" charset="0"/>
                      </a:endParaRPr>
                    </a:p>
                  </a:txBody>
                  <a:tcPr marL="81283" marR="81283" marT="40659" marB="40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16.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chemeClr val="tx1"/>
                          </a:solidFill>
                          <a:effectLst/>
                          <a:latin typeface="+mn-lt"/>
                          <a:cs typeface="Arial" pitchFamily="34" charset="0"/>
                        </a:rPr>
                        <a:t>17.mai markering i barnehagen</a:t>
                      </a:r>
                    </a:p>
                  </a:txBody>
                  <a:tcPr marL="81283" marR="81283" marT="40659" marB="40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rgbClr val="FF0000"/>
                          </a:solidFill>
                          <a:effectLst/>
                          <a:latin typeface="Gill Sans MT"/>
                          <a:cs typeface="Arial" pitchFamily="34" charset="0"/>
                        </a:rPr>
                        <a:t>17.</a:t>
                      </a:r>
                      <a:r>
                        <a:rPr kumimoji="0" lang="nb-NO" sz="1400" b="1" i="0" u="none" strike="noStrike" cap="none" normalizeH="0" baseline="0" dirty="0">
                          <a:ln>
                            <a:noFill/>
                          </a:ln>
                          <a:solidFill>
                            <a:srgbClr val="FF0000"/>
                          </a:solidFill>
                          <a:effectLst/>
                          <a:latin typeface="+mn-lt"/>
                          <a:cs typeface="Arial" pitchFamily="34" charset="0"/>
                        </a:rPr>
                        <a:t> Mai</a:t>
                      </a:r>
                      <a:endParaRPr kumimoji="0" lang="nb-NO" sz="1400" b="1" i="0" u="none" strike="noStrike" cap="none" normalizeH="0" baseline="0" dirty="0">
                        <a:ln>
                          <a:noFill/>
                        </a:ln>
                        <a:solidFill>
                          <a:srgbClr val="FF0000"/>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rgbClr val="FF0000"/>
                          </a:solidFill>
                          <a:effectLst/>
                          <a:latin typeface="+mn-lt"/>
                          <a:cs typeface="Arial" pitchFamily="34" charset="0"/>
                        </a:rPr>
                        <a:t>HIPP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rgbClr val="FF0000"/>
                          </a:solidFill>
                          <a:effectLst/>
                          <a:latin typeface="+mn-lt"/>
                          <a:cs typeface="Arial" pitchFamily="34" charset="0"/>
                        </a:rPr>
                        <a:t>HURRA</a:t>
                      </a:r>
                      <a:endParaRPr kumimoji="0" lang="nb-NO" sz="1400" b="0" i="0" u="none" strike="noStrike" cap="none" normalizeH="0" baseline="0" dirty="0">
                        <a:ln>
                          <a:noFill/>
                        </a:ln>
                        <a:solidFill>
                          <a:schemeClr val="tx1"/>
                        </a:solidFill>
                        <a:effectLst/>
                        <a:latin typeface="+mn-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mn-lt"/>
                        <a:cs typeface="Arial" pitchFamily="34" charset="0"/>
                      </a:endParaRPr>
                    </a:p>
                  </a:txBody>
                  <a:tcPr marL="81283" marR="81283" marT="40659" marB="40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18.</a:t>
                      </a:r>
                    </a:p>
                  </a:txBody>
                  <a:tcPr marL="81283" marR="81283" marT="40659" marB="40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19.</a:t>
                      </a:r>
                    </a:p>
                  </a:txBody>
                  <a:tcPr marL="81283" marR="81283" marT="40659" marB="40659"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r h="11149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20.</a:t>
                      </a:r>
                      <a:r>
                        <a:rPr kumimoji="0" lang="nb-NO" sz="1400" b="0" i="0" u="none" strike="noStrike" cap="none" normalizeH="0" baseline="0" dirty="0">
                          <a:ln>
                            <a:noFill/>
                          </a:ln>
                          <a:solidFill>
                            <a:srgbClr val="FF0000"/>
                          </a:solidFill>
                          <a:effectLst/>
                          <a:latin typeface="Gill Sans MT"/>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mn-lt"/>
                          <a:cs typeface="Arial" pitchFamily="34" charset="0"/>
                        </a:rPr>
                        <a:t>2.pinsedag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mn-lt"/>
                          <a:cs typeface="Arial" pitchFamily="34" charset="0"/>
                        </a:rPr>
                        <a:t>Barnehagen stengt</a:t>
                      </a:r>
                    </a:p>
                  </a:txBody>
                  <a:tcPr marL="81283" marR="81283" marT="40659" marB="40659" horzOverflow="overflow">
                    <a:lnL>
                      <a:noFill/>
                    </a:lnL>
                    <a:lnR w="12700" cap="flat" cmpd="sng" algn="ctr">
                      <a:solidFill>
                        <a:schemeClr val="bg1"/>
                      </a:solidFill>
                      <a:prstDash val="solid"/>
                      <a:round/>
                      <a:headEnd type="none" w="med" len="med"/>
                      <a:tailEnd type="none" w="med" len="med"/>
                    </a:lnR>
                    <a:lnT>
                      <a:noFill/>
                    </a:lnT>
                    <a:lnB w="12700" cap="flat" cmpd="sng" algn="ctr">
                      <a:solidFill>
                        <a:srgbClr val="D2DA7A"/>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21.</a:t>
                      </a:r>
                    </a:p>
                  </a:txBody>
                  <a:tcPr marL="81283" marR="81283" marT="40659" marB="40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rgbClr val="D2DA7A"/>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22.</a:t>
                      </a:r>
                    </a:p>
                  </a:txBody>
                  <a:tcPr marL="81283" marR="81283" marT="40659" marB="40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rgbClr val="D2DA7A"/>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23.</a:t>
                      </a:r>
                    </a:p>
                  </a:txBody>
                  <a:tcPr marL="81283" marR="81283" marT="40659" marB="40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rgbClr val="D2DA7A"/>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24.</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3" marR="81283" marT="40659" marB="40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rgbClr val="D2DA7A"/>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25.</a:t>
                      </a:r>
                    </a:p>
                  </a:txBody>
                  <a:tcPr marL="81283" marR="81283" marT="40659" marB="40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rgbClr val="D2DA7A"/>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26.</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chemeClr val="tx1"/>
                          </a:solidFill>
                          <a:effectLst/>
                          <a:latin typeface="+mn-lt"/>
                          <a:cs typeface="Arial" pitchFamily="34" charset="0"/>
                        </a:rPr>
                        <a:t>Huda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chemeClr val="tx1"/>
                          </a:solidFill>
                          <a:effectLst/>
                          <a:latin typeface="+mn-lt"/>
                          <a:cs typeface="Arial" pitchFamily="34" charset="0"/>
                        </a:rPr>
                        <a:t>3 år</a:t>
                      </a:r>
                    </a:p>
                  </a:txBody>
                  <a:tcPr marL="81283" marR="81283" marT="40659" marB="40659" horzOverflow="overflow">
                    <a:lnL w="12700" cap="flat" cmpd="sng" algn="ctr">
                      <a:solidFill>
                        <a:schemeClr val="bg1"/>
                      </a:solidFill>
                      <a:prstDash val="solid"/>
                      <a:round/>
                      <a:headEnd type="none" w="med" len="med"/>
                      <a:tailEnd type="none" w="med" len="med"/>
                    </a:lnL>
                    <a:lnR>
                      <a:noFill/>
                    </a:lnR>
                    <a:lnT>
                      <a:noFill/>
                    </a:lnT>
                    <a:lnB w="12700" cap="flat" cmpd="sng" algn="ctr">
                      <a:solidFill>
                        <a:srgbClr val="D2DA7A"/>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5"/>
                  </a:ext>
                </a:extLst>
              </a:tr>
            </a:tbl>
          </a:graphicData>
        </a:graphic>
      </p:graphicFrame>
      <p:sp>
        <p:nvSpPr>
          <p:cNvPr id="33846" name="Title 1"/>
          <p:cNvSpPr>
            <a:spLocks noGrp="1"/>
          </p:cNvSpPr>
          <p:nvPr>
            <p:ph type="title"/>
          </p:nvPr>
        </p:nvSpPr>
        <p:spPr>
          <a:xfrm>
            <a:off x="1732201" y="441607"/>
            <a:ext cx="2586038" cy="730250"/>
          </a:xfrm>
        </p:spPr>
        <p:txBody>
          <a:bodyPr/>
          <a:lstStyle/>
          <a:p>
            <a:pPr eaLnBrk="1" hangingPunct="1"/>
            <a:r>
              <a:rPr lang="nb-NO" altLang="nb-NO" dirty="0"/>
              <a:t>Mai 2024</a:t>
            </a:r>
          </a:p>
        </p:txBody>
      </p:sp>
      <p:pic>
        <p:nvPicPr>
          <p:cNvPr id="33849" name="Bilde 8" descr="ikon+norsk+flagg[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0089" y="4123798"/>
            <a:ext cx="531534" cy="49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p:cNvSpPr/>
          <p:nvPr/>
        </p:nvSpPr>
        <p:spPr>
          <a:xfrm>
            <a:off x="6411103" y="249714"/>
            <a:ext cx="2259541" cy="830997"/>
          </a:xfrm>
          <a:prstGeom prst="rect">
            <a:avLst/>
          </a:prstGeom>
          <a:noFill/>
        </p:spPr>
        <p:txBody>
          <a:bodyPr wrap="square" lIns="91440" tIns="45720" rIns="91440" bIns="45720">
            <a:spAutoFit/>
          </a:bodyPr>
          <a:lstStyle/>
          <a:p>
            <a:pPr algn="ctr"/>
            <a:r>
              <a:rPr lang="nb-NO" sz="1600" i="0" dirty="0">
                <a:ln w="0"/>
                <a:solidFill>
                  <a:schemeClr val="tx1"/>
                </a:solidFill>
                <a:effectLst>
                  <a:outerShdw blurRad="38100" dist="19050" dir="2700000" algn="tl" rotWithShape="0">
                    <a:schemeClr val="dk1">
                      <a:alpha val="40000"/>
                    </a:schemeClr>
                  </a:outerShdw>
                </a:effectLst>
                <a:latin typeface="+mn-lt"/>
              </a:rPr>
              <a:t>Hugs å </a:t>
            </a:r>
            <a:r>
              <a:rPr lang="nb-NO" sz="1600" i="0" dirty="0" err="1">
                <a:ln w="0"/>
                <a:solidFill>
                  <a:schemeClr val="tx1"/>
                </a:solidFill>
                <a:effectLst>
                  <a:outerShdw blurRad="38100" dist="19050" dir="2700000" algn="tl" rotWithShape="0">
                    <a:schemeClr val="dk1">
                      <a:alpha val="40000"/>
                    </a:schemeClr>
                  </a:outerShdw>
                </a:effectLst>
                <a:latin typeface="+mn-lt"/>
              </a:rPr>
              <a:t>leggja</a:t>
            </a:r>
            <a:r>
              <a:rPr lang="nb-NO" sz="1600" i="0" dirty="0">
                <a:ln w="0"/>
                <a:solidFill>
                  <a:schemeClr val="tx1"/>
                </a:solidFill>
                <a:effectLst>
                  <a:outerShdw blurRad="38100" dist="19050" dir="2700000" algn="tl" rotWithShape="0">
                    <a:schemeClr val="dk1">
                      <a:alpha val="40000"/>
                    </a:schemeClr>
                  </a:outerShdw>
                </a:effectLst>
                <a:latin typeface="+mn-lt"/>
              </a:rPr>
              <a:t> inn  </a:t>
            </a:r>
            <a:r>
              <a:rPr lang="nb-NO" sz="1600" i="0" dirty="0" err="1">
                <a:ln w="0"/>
                <a:solidFill>
                  <a:schemeClr val="tx1"/>
                </a:solidFill>
                <a:effectLst>
                  <a:outerShdw blurRad="38100" dist="19050" dir="2700000" algn="tl" rotWithShape="0">
                    <a:schemeClr val="dk1">
                      <a:alpha val="40000"/>
                    </a:schemeClr>
                  </a:outerShdw>
                </a:effectLst>
                <a:latin typeface="+mn-lt"/>
              </a:rPr>
              <a:t>sommarferie</a:t>
            </a:r>
            <a:r>
              <a:rPr lang="nb-NO" sz="1600" i="0" dirty="0">
                <a:ln w="0"/>
                <a:solidFill>
                  <a:schemeClr val="tx1"/>
                </a:solidFill>
                <a:effectLst>
                  <a:outerShdw blurRad="38100" dist="19050" dir="2700000" algn="tl" rotWithShape="0">
                    <a:schemeClr val="dk1">
                      <a:alpha val="40000"/>
                    </a:schemeClr>
                  </a:outerShdw>
                </a:effectLst>
                <a:latin typeface="+mn-lt"/>
              </a:rPr>
              <a:t> i Visma </a:t>
            </a:r>
            <a:r>
              <a:rPr lang="nb-NO" sz="1600" i="0" dirty="0" err="1">
                <a:ln w="0"/>
                <a:solidFill>
                  <a:schemeClr val="tx1"/>
                </a:solidFill>
                <a:effectLst>
                  <a:outerShdw blurRad="38100" dist="19050" dir="2700000" algn="tl" rotWithShape="0">
                    <a:schemeClr val="dk1">
                      <a:alpha val="40000"/>
                    </a:schemeClr>
                  </a:outerShdw>
                </a:effectLst>
                <a:latin typeface="+mn-lt"/>
              </a:rPr>
              <a:t>innan</a:t>
            </a:r>
            <a:r>
              <a:rPr lang="nb-NO" sz="1600" i="0" dirty="0">
                <a:ln w="0"/>
                <a:solidFill>
                  <a:schemeClr val="tx1"/>
                </a:solidFill>
                <a:effectLst>
                  <a:outerShdw blurRad="38100" dist="19050" dir="2700000" algn="tl" rotWithShape="0">
                    <a:schemeClr val="dk1">
                      <a:alpha val="40000"/>
                    </a:schemeClr>
                  </a:outerShdw>
                </a:effectLst>
                <a:latin typeface="+mn-lt"/>
              </a:rPr>
              <a:t> 2.mai.</a:t>
            </a:r>
          </a:p>
        </p:txBody>
      </p:sp>
      <p:pic>
        <p:nvPicPr>
          <p:cNvPr id="14" name="Picture 2" descr="Ballonger Fargerike Bursdag - Gratis bilde på Pixabay">
            <a:extLst>
              <a:ext uri="{FF2B5EF4-FFF2-40B4-BE49-F238E27FC236}">
                <a16:creationId xmlns:a16="http://schemas.microsoft.com/office/drawing/2014/main" id="{728E6620-C6E0-48DB-94CB-1EEFE70494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1269" y="5045350"/>
            <a:ext cx="441335" cy="868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l 4">
            <a:extLst>
              <a:ext uri="{FF2B5EF4-FFF2-40B4-BE49-F238E27FC236}">
                <a16:creationId xmlns:a16="http://schemas.microsoft.com/office/drawing/2014/main" id="{583F656A-9F41-4C01-B2F9-2C84D8B2A101}"/>
              </a:ext>
            </a:extLst>
          </p:cNvPr>
          <p:cNvGraphicFramePr>
            <a:graphicFrameLocks noGrp="1"/>
          </p:cNvGraphicFramePr>
          <p:nvPr>
            <p:extLst>
              <p:ext uri="{D42A27DB-BD31-4B8C-83A1-F6EECF244321}">
                <p14:modId xmlns:p14="http://schemas.microsoft.com/office/powerpoint/2010/main" val="1566186248"/>
              </p:ext>
            </p:extLst>
          </p:nvPr>
        </p:nvGraphicFramePr>
        <p:xfrm>
          <a:off x="690312" y="6117698"/>
          <a:ext cx="8323617" cy="812680"/>
        </p:xfrm>
        <a:graphic>
          <a:graphicData uri="http://schemas.openxmlformats.org/drawingml/2006/table">
            <a:tbl>
              <a:tblPr/>
              <a:tblGrid>
                <a:gridCol w="1189088">
                  <a:extLst>
                    <a:ext uri="{9D8B030D-6E8A-4147-A177-3AD203B41FA5}">
                      <a16:colId xmlns:a16="http://schemas.microsoft.com/office/drawing/2014/main" val="3097063930"/>
                    </a:ext>
                  </a:extLst>
                </a:gridCol>
                <a:gridCol w="1189088">
                  <a:extLst>
                    <a:ext uri="{9D8B030D-6E8A-4147-A177-3AD203B41FA5}">
                      <a16:colId xmlns:a16="http://schemas.microsoft.com/office/drawing/2014/main" val="3528251484"/>
                    </a:ext>
                  </a:extLst>
                </a:gridCol>
                <a:gridCol w="1313592">
                  <a:extLst>
                    <a:ext uri="{9D8B030D-6E8A-4147-A177-3AD203B41FA5}">
                      <a16:colId xmlns:a16="http://schemas.microsoft.com/office/drawing/2014/main" val="1777774048"/>
                    </a:ext>
                  </a:extLst>
                </a:gridCol>
                <a:gridCol w="1251984">
                  <a:extLst>
                    <a:ext uri="{9D8B030D-6E8A-4147-A177-3AD203B41FA5}">
                      <a16:colId xmlns:a16="http://schemas.microsoft.com/office/drawing/2014/main" val="2337888062"/>
                    </a:ext>
                  </a:extLst>
                </a:gridCol>
                <a:gridCol w="1085474">
                  <a:extLst>
                    <a:ext uri="{9D8B030D-6E8A-4147-A177-3AD203B41FA5}">
                      <a16:colId xmlns:a16="http://schemas.microsoft.com/office/drawing/2014/main" val="1118622834"/>
                    </a:ext>
                  </a:extLst>
                </a:gridCol>
                <a:gridCol w="1174052">
                  <a:extLst>
                    <a:ext uri="{9D8B030D-6E8A-4147-A177-3AD203B41FA5}">
                      <a16:colId xmlns:a16="http://schemas.microsoft.com/office/drawing/2014/main" val="558853028"/>
                    </a:ext>
                  </a:extLst>
                </a:gridCol>
                <a:gridCol w="1120339">
                  <a:extLst>
                    <a:ext uri="{9D8B030D-6E8A-4147-A177-3AD203B41FA5}">
                      <a16:colId xmlns:a16="http://schemas.microsoft.com/office/drawing/2014/main" val="3327834918"/>
                    </a:ext>
                  </a:extLst>
                </a:gridCol>
              </a:tblGrid>
              <a:tr h="8126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27. </a:t>
                      </a:r>
                    </a:p>
                  </a:txBody>
                  <a:tcPr marL="81283" marR="81283" marT="40659" marB="40659" horzOverflow="overflow">
                    <a:lnL>
                      <a:noFill/>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a:cs typeface="Arial" pitchFamily="34" charset="0"/>
                        </a:rPr>
                        <a:t>Personalmøte</a:t>
                      </a:r>
                    </a:p>
                  </a:txBody>
                  <a:tcPr marL="81283" marR="81283" marT="40659" marB="40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chemeClr val="tx1"/>
                          </a:solidFill>
                          <a:effectLst/>
                          <a:latin typeface="+mn-lt"/>
                          <a:cs typeface="Arial" pitchFamily="34" charset="0"/>
                        </a:rPr>
                        <a:t>29.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a:cs typeface="Arial" pitchFamily="34" charset="0"/>
                        </a:rPr>
                        <a:t>Elise 3 år</a:t>
                      </a:r>
                    </a:p>
                  </a:txBody>
                  <a:tcPr marL="81283" marR="81283" marT="40659" marB="40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30.</a:t>
                      </a:r>
                    </a:p>
                  </a:txBody>
                  <a:tcPr marL="81283" marR="81283" marT="40659" marB="40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31.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a:cs typeface="Arial" pitchFamily="34" charset="0"/>
                        </a:rPr>
                        <a:t>Jorid 2 år</a:t>
                      </a:r>
                    </a:p>
                  </a:txBody>
                  <a:tcPr marL="81283" marR="81283" marT="40659" marB="40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mn-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mn-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mn-lt"/>
                        <a:cs typeface="Arial" pitchFamily="34" charset="0"/>
                      </a:endParaRPr>
                    </a:p>
                  </a:txBody>
                  <a:tcPr marL="81283" marR="81283" marT="40659" marB="40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    </a:t>
                      </a:r>
                    </a:p>
                  </a:txBody>
                  <a:tcPr marL="81283" marR="81283" marT="40659" marB="40659" horzOverflow="overflow">
                    <a:lnL w="12700" cap="flat" cmpd="sng" algn="ctr">
                      <a:solidFill>
                        <a:schemeClr val="bg1"/>
                      </a:solidFill>
                      <a:prstDash val="solid"/>
                      <a:round/>
                      <a:headEnd type="none" w="med" len="med"/>
                      <a:tailEnd type="none" w="med" len="med"/>
                    </a:lnL>
                    <a:lnR>
                      <a:noFill/>
                    </a:lnR>
                    <a:lnT w="12700" cap="flat" cmpd="sng" algn="ctr">
                      <a:solidFill>
                        <a:srgbClr val="D2DA7A"/>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3833267035"/>
                  </a:ext>
                </a:extLst>
              </a:tr>
            </a:tbl>
          </a:graphicData>
        </a:graphic>
      </p:graphicFrame>
      <p:pic>
        <p:nvPicPr>
          <p:cNvPr id="17" name="Picture 2" descr="Ballonger Fargerike Bursdag - Gratis bilde på Pixabay">
            <a:extLst>
              <a:ext uri="{FF2B5EF4-FFF2-40B4-BE49-F238E27FC236}">
                <a16:creationId xmlns:a16="http://schemas.microsoft.com/office/drawing/2014/main" id="{85E297A1-90D7-4469-8469-B925A278F5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0089" y="6117698"/>
            <a:ext cx="385053" cy="7574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 3">
            <a:extLst>
              <a:ext uri="{FF2B5EF4-FFF2-40B4-BE49-F238E27FC236}">
                <a16:creationId xmlns:a16="http://schemas.microsoft.com/office/drawing/2014/main" id="{C5F9BDFF-F9A8-6171-D2B9-CBF6C80231DE}"/>
              </a:ext>
            </a:extLst>
          </p:cNvPr>
          <p:cNvGraphicFramePr>
            <a:graphicFrameLocks noGrp="1"/>
          </p:cNvGraphicFramePr>
          <p:nvPr>
            <p:extLst>
              <p:ext uri="{D42A27DB-BD31-4B8C-83A1-F6EECF244321}">
                <p14:modId xmlns:p14="http://schemas.microsoft.com/office/powerpoint/2010/main" val="290772516"/>
              </p:ext>
            </p:extLst>
          </p:nvPr>
        </p:nvGraphicFramePr>
        <p:xfrm>
          <a:off x="16004" y="1290585"/>
          <a:ext cx="674308" cy="5928901"/>
        </p:xfrm>
        <a:graphic>
          <a:graphicData uri="http://schemas.openxmlformats.org/drawingml/2006/table">
            <a:tbl>
              <a:tblPr/>
              <a:tblGrid>
                <a:gridCol w="674308">
                  <a:extLst>
                    <a:ext uri="{9D8B030D-6E8A-4147-A177-3AD203B41FA5}">
                      <a16:colId xmlns:a16="http://schemas.microsoft.com/office/drawing/2014/main" val="4073041521"/>
                    </a:ext>
                  </a:extLst>
                </a:gridCol>
              </a:tblGrid>
              <a:tr h="3382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Veke</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7" marR="81287" marT="40635" marB="40635"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50676063"/>
                  </a:ext>
                </a:extLst>
              </a:tr>
              <a:tr h="11055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18</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w="12700" cap="flat" cmpd="sng" algn="ctr">
                      <a:solidFill>
                        <a:srgbClr val="D2DA7A"/>
                      </a:solidFill>
                      <a:prstDash val="solid"/>
                      <a:round/>
                      <a:headEnd type="none" w="med" len="med"/>
                      <a:tailEnd type="none" w="med" len="med"/>
                    </a:lnT>
                    <a:lnB>
                      <a:noFill/>
                    </a:lnB>
                    <a:lnTlToBr>
                      <a:noFill/>
                    </a:lnTlToBr>
                    <a:lnBlToTr>
                      <a:noFill/>
                    </a:lnBlToTr>
                    <a:solidFill>
                      <a:schemeClr val="bg1">
                        <a:alpha val="23000"/>
                      </a:schemeClr>
                    </a:solidFill>
                  </a:tcPr>
                </a:tc>
                <a:extLst>
                  <a:ext uri="{0D108BD9-81ED-4DB2-BD59-A6C34878D82A}">
                    <a16:rowId xmlns:a16="http://schemas.microsoft.com/office/drawing/2014/main" val="2501845147"/>
                  </a:ext>
                </a:extLst>
              </a:tr>
              <a:tr h="11986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19</a:t>
                      </a:r>
                      <a:endParaRPr kumimoji="0" lang="nb-NO" sz="1400" b="0" i="0" u="none" strike="noStrike" cap="none" normalizeH="0" baseline="0" dirty="0">
                        <a:ln>
                          <a:noFill/>
                        </a:ln>
                        <a:solidFill>
                          <a:srgbClr val="FF0000"/>
                        </a:solidFill>
                        <a:effectLst/>
                        <a:latin typeface="+mn-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1" i="0" u="none" strike="noStrike" cap="none" normalizeH="0" baseline="0" dirty="0">
                        <a:ln>
                          <a:noFill/>
                        </a:ln>
                        <a:solidFill>
                          <a:srgbClr val="FF0000"/>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2">
                        <a:lumMod val="20000"/>
                        <a:lumOff val="80000"/>
                      </a:schemeClr>
                    </a:solidFill>
                  </a:tcPr>
                </a:tc>
                <a:extLst>
                  <a:ext uri="{0D108BD9-81ED-4DB2-BD59-A6C34878D82A}">
                    <a16:rowId xmlns:a16="http://schemas.microsoft.com/office/drawing/2014/main" val="667288323"/>
                  </a:ext>
                </a:extLst>
              </a:tr>
              <a:tr h="1080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20</a:t>
                      </a:r>
                      <a:endParaRPr kumimoji="0" lang="nb-NO" sz="1400" b="0" i="0" u="none" strike="noStrike" cap="none" normalizeH="0" baseline="0" dirty="0">
                        <a:ln>
                          <a:noFill/>
                        </a:ln>
                        <a:solidFill>
                          <a:schemeClr val="tx1"/>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1" i="0" u="none" strike="noStrike" cap="none" normalizeH="0" baseline="0" dirty="0">
                        <a:ln>
                          <a:noFill/>
                        </a:ln>
                        <a:solidFill>
                          <a:schemeClr val="tx1"/>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bg1">
                        <a:alpha val="25000"/>
                      </a:schemeClr>
                    </a:solidFill>
                  </a:tcPr>
                </a:tc>
                <a:extLst>
                  <a:ext uri="{0D108BD9-81ED-4DB2-BD59-A6C34878D82A}">
                    <a16:rowId xmlns:a16="http://schemas.microsoft.com/office/drawing/2014/main" val="124886428"/>
                  </a:ext>
                </a:extLst>
              </a:tr>
              <a:tr h="1080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21</a:t>
                      </a:r>
                      <a:endParaRPr kumimoji="0" lang="nb-NO" sz="1400" b="0" i="0" u="none" strike="noStrike" cap="none" normalizeH="0" baseline="0" dirty="0">
                        <a:ln>
                          <a:noFill/>
                        </a:ln>
                        <a:solidFill>
                          <a:schemeClr val="tx1"/>
                        </a:solidFill>
                        <a:effectLst/>
                        <a:latin typeface="+mn-l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2">
                        <a:lumMod val="20000"/>
                        <a:lumOff val="80000"/>
                      </a:schemeClr>
                    </a:solidFill>
                  </a:tcPr>
                </a:tc>
                <a:extLst>
                  <a:ext uri="{0D108BD9-81ED-4DB2-BD59-A6C34878D82A}">
                    <a16:rowId xmlns:a16="http://schemas.microsoft.com/office/drawing/2014/main" val="2988833876"/>
                  </a:ext>
                </a:extLst>
              </a:tr>
              <a:tr h="11261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22</a:t>
                      </a: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alpha val="20000"/>
                      </a:schemeClr>
                    </a:solidFill>
                  </a:tcPr>
                </a:tc>
                <a:extLst>
                  <a:ext uri="{0D108BD9-81ED-4DB2-BD59-A6C34878D82A}">
                    <a16:rowId xmlns:a16="http://schemas.microsoft.com/office/drawing/2014/main" val="1077972731"/>
                  </a:ext>
                </a:extLst>
              </a:tr>
            </a:tbl>
          </a:graphicData>
        </a:graphic>
      </p:graphicFrame>
      <p:sp>
        <p:nvSpPr>
          <p:cNvPr id="3" name="Femkant 2"/>
          <p:cNvSpPr/>
          <p:nvPr/>
        </p:nvSpPr>
        <p:spPr>
          <a:xfrm>
            <a:off x="509407" y="6379602"/>
            <a:ext cx="1225859" cy="432048"/>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sz="1000" i="0" dirty="0">
                <a:solidFill>
                  <a:srgbClr val="FF0000"/>
                </a:solidFill>
              </a:rPr>
              <a:t>MILJØVEKA</a:t>
            </a:r>
          </a:p>
        </p:txBody>
      </p:sp>
      <p:pic>
        <p:nvPicPr>
          <p:cNvPr id="7" name="Picture 2" descr="Ballonger Fargerike Bursdag - Gratis bilde på Pixabay">
            <a:extLst>
              <a:ext uri="{FF2B5EF4-FFF2-40B4-BE49-F238E27FC236}">
                <a16:creationId xmlns:a16="http://schemas.microsoft.com/office/drawing/2014/main" id="{189EFFB9-5ADA-3294-E4B5-03C7EB3785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5126" y="2881705"/>
            <a:ext cx="413113" cy="812680"/>
          </a:xfrm>
          <a:prstGeom prst="rect">
            <a:avLst/>
          </a:prstGeom>
          <a:noFill/>
          <a:extLst>
            <a:ext uri="{909E8E84-426E-40DD-AFC4-6F175D3DCCD1}">
              <a14:hiddenFill xmlns:a14="http://schemas.microsoft.com/office/drawing/2010/main">
                <a:solidFill>
                  <a:srgbClr val="FFFFFF"/>
                </a:solidFill>
              </a14:hiddenFill>
            </a:ext>
          </a:extLst>
        </p:spPr>
      </p:pic>
      <p:sp>
        <p:nvSpPr>
          <p:cNvPr id="9" name="Plassholder for lysbildenummer 8">
            <a:extLst>
              <a:ext uri="{FF2B5EF4-FFF2-40B4-BE49-F238E27FC236}">
                <a16:creationId xmlns:a16="http://schemas.microsoft.com/office/drawing/2014/main" id="{37C67F50-A582-95D7-5541-8B2E69AF104A}"/>
              </a:ext>
            </a:extLst>
          </p:cNvPr>
          <p:cNvSpPr>
            <a:spLocks noGrp="1"/>
          </p:cNvSpPr>
          <p:nvPr>
            <p:ph type="sldNum" sz="quarter" idx="12"/>
          </p:nvPr>
        </p:nvSpPr>
        <p:spPr>
          <a:xfrm>
            <a:off x="8453688" y="6480034"/>
            <a:ext cx="486352" cy="320675"/>
          </a:xfrm>
        </p:spPr>
        <p:txBody>
          <a:bodyPr/>
          <a:lstStyle/>
          <a:p>
            <a:pPr>
              <a:defRPr/>
            </a:pPr>
            <a:fld id="{17695755-AB53-4B1A-BD8C-98284F71CC2D}" type="slidenum">
              <a:rPr lang="en-US" smtClean="0"/>
              <a:pPr>
                <a:defRPr/>
              </a:pPr>
              <a:t>34</a:t>
            </a:fld>
            <a:endParaRPr lang="en-US" dirty="0"/>
          </a:p>
        </p:txBody>
      </p:sp>
      <p:pic>
        <p:nvPicPr>
          <p:cNvPr id="8" name="Picture 2" descr="Ballonger Fargerike Bursdag - Gratis bilde på Pixabay">
            <a:extLst>
              <a:ext uri="{FF2B5EF4-FFF2-40B4-BE49-F238E27FC236}">
                <a16:creationId xmlns:a16="http://schemas.microsoft.com/office/drawing/2014/main" id="{07DFF176-B6CC-F7FF-7712-C00B1B5803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05126" y="6107621"/>
            <a:ext cx="385053" cy="75748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17. mai-feiring i Torrevieja | Sjømannskirken">
            <a:extLst>
              <a:ext uri="{FF2B5EF4-FFF2-40B4-BE49-F238E27FC236}">
                <a16:creationId xmlns:a16="http://schemas.microsoft.com/office/drawing/2014/main" id="{CAB99327-8B88-ABBB-15A8-38B138BF2FF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9150" y="67914"/>
            <a:ext cx="2025018" cy="1146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Blomstre Sol Vår - Gratis foto på Pixabay">
            <a:extLst>
              <a:ext uri="{FF2B5EF4-FFF2-40B4-BE49-F238E27FC236}">
                <a16:creationId xmlns:a16="http://schemas.microsoft.com/office/drawing/2014/main" id="{B60C8E40-E9D5-F74E-E79A-20E86786B18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04" y="136134"/>
            <a:ext cx="1592462" cy="10616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20000"/>
                <a:lumOff val="80000"/>
              </a:schemeClr>
            </a:gs>
            <a:gs pos="35000">
              <a:schemeClr val="accent4">
                <a:lumMod val="0"/>
                <a:lumOff val="100000"/>
              </a:schemeClr>
            </a:gs>
            <a:gs pos="100000">
              <a:schemeClr val="accent2">
                <a:lumMod val="60000"/>
                <a:lumOff val="4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2770" name="Tittel 1"/>
          <p:cNvSpPr>
            <a:spLocks noGrp="1"/>
          </p:cNvSpPr>
          <p:nvPr>
            <p:ph type="title"/>
          </p:nvPr>
        </p:nvSpPr>
        <p:spPr>
          <a:xfrm>
            <a:off x="251520" y="167573"/>
            <a:ext cx="4968552" cy="666328"/>
          </a:xfrm>
        </p:spPr>
        <p:txBody>
          <a:bodyPr/>
          <a:lstStyle/>
          <a:p>
            <a:r>
              <a:rPr lang="nb-NO" altLang="nb-NO" b="1" dirty="0"/>
              <a:t>Barn sin </a:t>
            </a:r>
            <a:r>
              <a:rPr lang="nb-NO" altLang="nb-NO" b="1" dirty="0" err="1"/>
              <a:t>medverknad</a:t>
            </a:r>
            <a:endParaRPr lang="nb-NO" altLang="nb-NO" b="1" dirty="0"/>
          </a:p>
        </p:txBody>
      </p:sp>
      <p:sp>
        <p:nvSpPr>
          <p:cNvPr id="32771" name="Plassholder for innhold 2"/>
          <p:cNvSpPr>
            <a:spLocks noGrp="1"/>
          </p:cNvSpPr>
          <p:nvPr>
            <p:ph sz="quarter" idx="1"/>
          </p:nvPr>
        </p:nvSpPr>
        <p:spPr>
          <a:xfrm>
            <a:off x="5220072" y="2377427"/>
            <a:ext cx="3394719" cy="2562374"/>
          </a:xfrm>
          <a:solidFill>
            <a:schemeClr val="bg1"/>
          </a:solidFill>
        </p:spPr>
        <p:txBody>
          <a:bodyPr/>
          <a:lstStyle/>
          <a:p>
            <a:pPr marL="0" indent="0">
              <a:buNone/>
            </a:pPr>
            <a:r>
              <a:rPr lang="nn-NO" altLang="nb-NO" sz="1700" dirty="0">
                <a:cs typeface="Arial" pitchFamily="34" charset="0"/>
              </a:rPr>
              <a:t>Barna kan medverka i barnehagekvardagen på ulike måtar i dei sakene dei forstår konsekvensane av vala dei gjer. </a:t>
            </a:r>
          </a:p>
          <a:p>
            <a:pPr marL="0" indent="0">
              <a:buNone/>
            </a:pPr>
            <a:r>
              <a:rPr lang="nn-NO" altLang="nb-NO" sz="1700" dirty="0">
                <a:cs typeface="Arial" pitchFamily="34" charset="0"/>
              </a:rPr>
              <a:t>Personalet er merksame på å ta barna sin medverknad på alvor.  Det føreset god kommunikasjon mellom barna og personalet og mellom personalet og foreldra. </a:t>
            </a:r>
            <a:endParaRPr lang="nb-NO" altLang="nb-NO" sz="1700" dirty="0"/>
          </a:p>
          <a:p>
            <a:pPr marL="0" indent="0">
              <a:buNone/>
            </a:pPr>
            <a:endParaRPr lang="nn-NO" sz="1200" i="1" dirty="0"/>
          </a:p>
        </p:txBody>
      </p:sp>
      <p:sp>
        <p:nvSpPr>
          <p:cNvPr id="3" name="Rektangel 2"/>
          <p:cNvSpPr/>
          <p:nvPr/>
        </p:nvSpPr>
        <p:spPr>
          <a:xfrm>
            <a:off x="237118" y="1048919"/>
            <a:ext cx="4754321" cy="5662640"/>
          </a:xfrm>
          <a:prstGeom prst="rect">
            <a:avLst/>
          </a:prstGeom>
          <a:solidFill>
            <a:schemeClr val="bg1"/>
          </a:solidFill>
        </p:spPr>
        <p:txBody>
          <a:bodyPr wrap="square">
            <a:spAutoFit/>
          </a:bodyPr>
          <a:lstStyle/>
          <a:p>
            <a:pPr>
              <a:lnSpc>
                <a:spcPct val="110000"/>
              </a:lnSpc>
              <a:spcBef>
                <a:spcPts val="600"/>
              </a:spcBef>
              <a:spcAft>
                <a:spcPts val="1000"/>
              </a:spcAft>
            </a:pPr>
            <a:r>
              <a:rPr lang="nn-NO" sz="1700" i="0" dirty="0">
                <a:solidFill>
                  <a:schemeClr val="tx1"/>
                </a:solidFill>
                <a:latin typeface="+mn-lt"/>
                <a:ea typeface="Constantia" panose="02030602050306030303" pitchFamily="18" charset="0"/>
                <a:cs typeface="Times New Roman" panose="02020603050405020304" pitchFamily="18" charset="0"/>
              </a:rPr>
              <a:t>Barna har rett til å få gje utrykk for si meining om kvardagen i barnehagen. Personalet må leggja til rette for at barna deltek i planlegging og vurdering av aktivitetar. Personalet skal vera medvitne på dei ulike uttrykksmåtane barn har, og leggja til rette for medverknad på måtar som er tilpassa alder, erfaringar og dei føresetnader barna har.</a:t>
            </a:r>
            <a:endParaRPr lang="nb-NO" sz="1700" i="0" dirty="0">
              <a:solidFill>
                <a:schemeClr val="tx1"/>
              </a:solidFill>
              <a:latin typeface="+mn-lt"/>
              <a:ea typeface="Constantia" panose="02030602050306030303" pitchFamily="18" charset="0"/>
              <a:cs typeface="Times New Roman" panose="02020603050405020304" pitchFamily="18" charset="0"/>
            </a:endParaRPr>
          </a:p>
          <a:p>
            <a:pPr>
              <a:lnSpc>
                <a:spcPct val="110000"/>
              </a:lnSpc>
              <a:spcBef>
                <a:spcPts val="600"/>
              </a:spcBef>
              <a:spcAft>
                <a:spcPts val="1000"/>
              </a:spcAft>
            </a:pPr>
            <a:r>
              <a:rPr lang="nn-NO" sz="1700" i="0" dirty="0">
                <a:solidFill>
                  <a:schemeClr val="tx1"/>
                </a:solidFill>
                <a:latin typeface="+mn-lt"/>
                <a:ea typeface="Constantia" panose="02030602050306030303" pitchFamily="18" charset="0"/>
                <a:cs typeface="Times New Roman" panose="02020603050405020304" pitchFamily="18" charset="0"/>
              </a:rPr>
              <a:t>I Ulvik barnehage har Kvasshovden og  Vassfjøra samlingar der barna vert tekne med i planlegging og vurdering. Kristinuten og Onen arbeider meir i høve observasjon av barna sitt kroppsspråk og merkar godt om og når aktivitetar fengjer dei små.</a:t>
            </a:r>
          </a:p>
          <a:p>
            <a:pPr>
              <a:lnSpc>
                <a:spcPct val="110000"/>
              </a:lnSpc>
              <a:spcBef>
                <a:spcPts val="600"/>
              </a:spcBef>
              <a:spcAft>
                <a:spcPts val="1000"/>
              </a:spcAft>
            </a:pPr>
            <a:r>
              <a:rPr lang="nn-NO" sz="1700" i="0" dirty="0">
                <a:solidFill>
                  <a:schemeClr val="tx1"/>
                </a:solidFill>
                <a:latin typeface="+mn-lt"/>
                <a:ea typeface="Constantia" panose="02030602050306030303" pitchFamily="18" charset="0"/>
                <a:cs typeface="Times New Roman" panose="02020603050405020304" pitchFamily="18" charset="0"/>
              </a:rPr>
              <a:t>Slike observasjonar er viktige for alle aldersgrupper, og er ein viktig del av personalet sitt grunnlag for planlegging og tilrettelegging av pedagogisk og praktisk arbeid.</a:t>
            </a:r>
            <a:br>
              <a:rPr lang="nn-NO" sz="1700" i="0" dirty="0">
                <a:solidFill>
                  <a:schemeClr val="tx1"/>
                </a:solidFill>
                <a:latin typeface="+mn-lt"/>
                <a:ea typeface="Constantia" panose="02030602050306030303" pitchFamily="18" charset="0"/>
                <a:cs typeface="Times New Roman" panose="02020603050405020304" pitchFamily="18" charset="0"/>
              </a:rPr>
            </a:br>
            <a:r>
              <a:rPr lang="nn-NO" sz="1700" i="0" dirty="0">
                <a:solidFill>
                  <a:schemeClr val="tx1"/>
                </a:solidFill>
                <a:latin typeface="Gill Sans MT" panose="020B0502020104020203" pitchFamily="34" charset="0"/>
                <a:ea typeface="Constantia" panose="02030602050306030303" pitchFamily="18" charset="0"/>
                <a:cs typeface="Times New Roman" panose="02020603050405020304" pitchFamily="18" charset="0"/>
              </a:rPr>
              <a:t>Dei eldste barna deltek i barnesamtalar med ein vaksen det siste året i barnehagen.</a:t>
            </a:r>
            <a:endParaRPr lang="nb-NO" sz="1700" i="0" dirty="0">
              <a:solidFill>
                <a:schemeClr val="tx1"/>
              </a:solidFill>
              <a:latin typeface="Gill Sans MT" panose="020B0502020104020203" pitchFamily="34" charset="0"/>
              <a:ea typeface="Constantia" panose="02030602050306030303" pitchFamily="18" charset="0"/>
              <a:cs typeface="Times New Roman" panose="02020603050405020304" pitchFamily="18" charset="0"/>
            </a:endParaRPr>
          </a:p>
        </p:txBody>
      </p:sp>
      <p:sp>
        <p:nvSpPr>
          <p:cNvPr id="4" name="Rektangel 3"/>
          <p:cNvSpPr/>
          <p:nvPr/>
        </p:nvSpPr>
        <p:spPr>
          <a:xfrm>
            <a:off x="5220071" y="5174264"/>
            <a:ext cx="3394719" cy="15581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nn-NO" sz="1500" dirty="0">
                <a:solidFill>
                  <a:schemeClr val="tx1"/>
                </a:solidFill>
              </a:rPr>
              <a:t>Personalet skal ta utgangspunkt i barna sine erfaringar, interesser og synspunkt og initiativ i det daglege arbeidet i barnehagen og ved val og gjennomføring av aktivitetar.</a:t>
            </a:r>
            <a:endParaRPr lang="nb-NO" sz="1500" dirty="0">
              <a:solidFill>
                <a:schemeClr val="tx1"/>
              </a:solidFill>
            </a:endParaRPr>
          </a:p>
          <a:p>
            <a:pPr marL="0" indent="0">
              <a:buNone/>
            </a:pPr>
            <a:r>
              <a:rPr lang="nn-NO" sz="1500" dirty="0">
                <a:solidFill>
                  <a:schemeClr val="tx1"/>
                </a:solidFill>
              </a:rPr>
              <a:t>Rammeplan s. 43.</a:t>
            </a:r>
            <a:endParaRPr lang="nb-NO" sz="1500" dirty="0">
              <a:solidFill>
                <a:schemeClr val="tx1"/>
              </a:solidFill>
            </a:endParaRPr>
          </a:p>
          <a:p>
            <a:pPr algn="ctr"/>
            <a:endParaRPr lang="nn-NO" dirty="0"/>
          </a:p>
        </p:txBody>
      </p:sp>
      <p:pic>
        <p:nvPicPr>
          <p:cNvPr id="1026" name="Picture 2" descr="Barns medvirkning - Min stemme">
            <a:extLst>
              <a:ext uri="{FF2B5EF4-FFF2-40B4-BE49-F238E27FC236}">
                <a16:creationId xmlns:a16="http://schemas.microsoft.com/office/drawing/2014/main" id="{8F7B681C-3357-C352-E7BA-C4CF1F71F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409" y="168123"/>
            <a:ext cx="3010044" cy="2069405"/>
          </a:xfrm>
          <a:prstGeom prst="rect">
            <a:avLst/>
          </a:prstGeom>
          <a:noFill/>
          <a:extLst>
            <a:ext uri="{909E8E84-426E-40DD-AFC4-6F175D3DCCD1}">
              <a14:hiddenFill xmlns:a14="http://schemas.microsoft.com/office/drawing/2010/main">
                <a:solidFill>
                  <a:srgbClr val="FFFFFF"/>
                </a:solidFill>
              </a14:hiddenFill>
            </a:ext>
          </a:extLst>
        </p:spPr>
      </p:pic>
      <p:sp>
        <p:nvSpPr>
          <p:cNvPr id="5" name="Plassholder for lysbildenummer 4">
            <a:extLst>
              <a:ext uri="{FF2B5EF4-FFF2-40B4-BE49-F238E27FC236}">
                <a16:creationId xmlns:a16="http://schemas.microsoft.com/office/drawing/2014/main" id="{7EAAA604-7D40-1379-09E4-0368A12F635A}"/>
              </a:ext>
            </a:extLst>
          </p:cNvPr>
          <p:cNvSpPr>
            <a:spLocks noGrp="1"/>
          </p:cNvSpPr>
          <p:nvPr>
            <p:ph type="sldNum" sz="quarter" idx="12"/>
          </p:nvPr>
        </p:nvSpPr>
        <p:spPr>
          <a:xfrm>
            <a:off x="8614790" y="6367298"/>
            <a:ext cx="502841" cy="365125"/>
          </a:xfrm>
        </p:spPr>
        <p:txBody>
          <a:bodyPr/>
          <a:lstStyle/>
          <a:p>
            <a:pPr>
              <a:defRPr/>
            </a:pPr>
            <a:fld id="{17695755-AB53-4B1A-BD8C-98284F71CC2D}"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3037216808"/>
              </p:ext>
            </p:extLst>
          </p:nvPr>
        </p:nvGraphicFramePr>
        <p:xfrm>
          <a:off x="724881" y="1369622"/>
          <a:ext cx="8207310" cy="5359933"/>
        </p:xfrm>
        <a:graphic>
          <a:graphicData uri="http://schemas.openxmlformats.org/drawingml/2006/table">
            <a:tbl>
              <a:tblPr/>
              <a:tblGrid>
                <a:gridCol w="1158652">
                  <a:extLst>
                    <a:ext uri="{9D8B030D-6E8A-4147-A177-3AD203B41FA5}">
                      <a16:colId xmlns:a16="http://schemas.microsoft.com/office/drawing/2014/main" val="20000"/>
                    </a:ext>
                  </a:extLst>
                </a:gridCol>
                <a:gridCol w="1086236">
                  <a:extLst>
                    <a:ext uri="{9D8B030D-6E8A-4147-A177-3AD203B41FA5}">
                      <a16:colId xmlns:a16="http://schemas.microsoft.com/office/drawing/2014/main" val="20001"/>
                    </a:ext>
                  </a:extLst>
                </a:gridCol>
                <a:gridCol w="1086236">
                  <a:extLst>
                    <a:ext uri="{9D8B030D-6E8A-4147-A177-3AD203B41FA5}">
                      <a16:colId xmlns:a16="http://schemas.microsoft.com/office/drawing/2014/main" val="20002"/>
                    </a:ext>
                  </a:extLst>
                </a:gridCol>
                <a:gridCol w="1479182">
                  <a:extLst>
                    <a:ext uri="{9D8B030D-6E8A-4147-A177-3AD203B41FA5}">
                      <a16:colId xmlns:a16="http://schemas.microsoft.com/office/drawing/2014/main" val="20003"/>
                    </a:ext>
                  </a:extLst>
                </a:gridCol>
                <a:gridCol w="1557093">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903807">
                  <a:extLst>
                    <a:ext uri="{9D8B030D-6E8A-4147-A177-3AD203B41FA5}">
                      <a16:colId xmlns:a16="http://schemas.microsoft.com/office/drawing/2014/main" val="20006"/>
                    </a:ext>
                  </a:extLst>
                </a:gridCol>
              </a:tblGrid>
              <a:tr h="3126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a:cs typeface="Arial" pitchFamily="34" charset="0"/>
                        </a:rPr>
                        <a:t>Måndag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9" marR="81289" marT="40641" marB="40641"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a:cs typeface="Arial" pitchFamily="34" charset="0"/>
                        </a:rPr>
                        <a:t>Tysdag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9" marR="81289" marT="40641" marB="40641"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Onsdag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9" marR="81289" marT="40641" marB="40641"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Torsdag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9" marR="81289" marT="40641" marB="40641"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Fredag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9" marR="81289" marT="40641" marB="40641"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a:cs typeface="Arial" pitchFamily="34" charset="0"/>
                        </a:rPr>
                        <a:t>Laurdag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9" marR="81289" marT="40641" marB="40641"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a:cs typeface="Arial" pitchFamily="34" charset="0"/>
                        </a:rPr>
                        <a:t>Sundag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9" marR="81289" marT="40641" marB="40641"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82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200" b="0" i="0" u="none" strike="noStrike" cap="none" normalizeH="0" baseline="0" dirty="0">
                        <a:ln>
                          <a:noFill/>
                        </a:ln>
                        <a:solidFill>
                          <a:srgbClr val="FF0000"/>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200" b="0" i="0" u="none" strike="noStrike" cap="none" normalizeH="0" baseline="0" dirty="0">
                        <a:ln>
                          <a:noFill/>
                        </a:ln>
                        <a:solidFill>
                          <a:srgbClr val="FF0000"/>
                        </a:solidFill>
                        <a:effectLst/>
                        <a:latin typeface="Gill Sans MT"/>
                        <a:cs typeface="Arial" pitchFamily="34" charset="0"/>
                      </a:endParaRPr>
                    </a:p>
                  </a:txBody>
                  <a:tcPr marL="81289" marR="81289" marT="40641" marB="40641" horzOverflow="overflow">
                    <a:lnL>
                      <a:noFill/>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9" marR="81289" marT="40641" marB="40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9" marR="81289" marT="40641" marB="40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9" marR="81289" marT="40641" marB="40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9" marR="81289" marT="40641" marB="40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a:t>
                      </a:r>
                    </a:p>
                  </a:txBody>
                  <a:tcPr marL="81289" marR="81289" marT="40641" marB="40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2.</a:t>
                      </a:r>
                    </a:p>
                  </a:txBody>
                  <a:tcPr marL="81289" marR="81289" marT="40641" marB="40641" horzOverflow="overflow">
                    <a:lnL w="12700" cap="flat" cmpd="sng" algn="ctr">
                      <a:solidFill>
                        <a:schemeClr val="bg1"/>
                      </a:solidFill>
                      <a:prstDash val="solid"/>
                      <a:round/>
                      <a:headEnd type="none" w="med" len="med"/>
                      <a:tailEnd type="none" w="med" len="med"/>
                    </a:lnL>
                    <a:lnR>
                      <a:noFill/>
                    </a:lnR>
                    <a:lnT w="12700" cap="flat" cmpd="sng" algn="ctr">
                      <a:solidFill>
                        <a:srgbClr val="D2DA7A"/>
                      </a:solidFill>
                      <a:prstDash val="solid"/>
                      <a:round/>
                      <a:headEnd type="none" w="med" len="med"/>
                      <a:tailEnd type="none" w="med" len="med"/>
                    </a:lnT>
                    <a:lnB>
                      <a:noFill/>
                    </a:lnB>
                    <a:lnTlToBr>
                      <a:noFill/>
                    </a:lnTlToBr>
                    <a:lnBlToTr>
                      <a:noFill/>
                    </a:lnBlToTr>
                    <a:solidFill>
                      <a:schemeClr val="accent3">
                        <a:lumMod val="60000"/>
                        <a:lumOff val="40000"/>
                        <a:alpha val="19000"/>
                      </a:schemeClr>
                    </a:solidFill>
                  </a:tcPr>
                </a:tc>
                <a:extLst>
                  <a:ext uri="{0D108BD9-81ED-4DB2-BD59-A6C34878D82A}">
                    <a16:rowId xmlns:a16="http://schemas.microsoft.com/office/drawing/2014/main" val="10001"/>
                  </a:ext>
                </a:extLst>
              </a:tr>
              <a:tr h="919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3.</a:t>
                      </a:r>
                    </a:p>
                  </a:txBody>
                  <a:tcPr marL="81289" marR="81289" marT="40641" marB="40641"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4.</a:t>
                      </a:r>
                    </a:p>
                  </a:txBody>
                  <a:tcPr marL="81289" marR="81289" marT="40641" marB="40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5.</a:t>
                      </a:r>
                    </a:p>
                  </a:txBody>
                  <a:tcPr marL="81289" marR="81289" marT="40641" marB="40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00B050"/>
                          </a:solidFill>
                          <a:effectLst/>
                          <a:latin typeface="Gill Sans MT"/>
                          <a:cs typeface="Arial" pitchFamily="34" charset="0"/>
                        </a:rPr>
                        <a:t>Vetteavslutning</a:t>
                      </a:r>
                    </a:p>
                  </a:txBody>
                  <a:tcPr marL="81289" marR="81289" marT="40641" marB="40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7.</a:t>
                      </a:r>
                    </a:p>
                  </a:txBody>
                  <a:tcPr marL="81289" marR="81289" marT="40641" marB="40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a:cs typeface="Arial" pitchFamily="34" charset="0"/>
                        </a:rPr>
                        <a:t>Sigurd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a:cs typeface="Arial" pitchFamily="34" charset="0"/>
                        </a:rPr>
                        <a:t>2 år</a:t>
                      </a:r>
                    </a:p>
                  </a:txBody>
                  <a:tcPr marL="81289" marR="81289" marT="40641" marB="40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9.</a:t>
                      </a:r>
                    </a:p>
                  </a:txBody>
                  <a:tcPr marL="81289" marR="81289" marT="40641" marB="40641"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F1F5">
                        <a:alpha val="0"/>
                      </a:srgbClr>
                    </a:solidFill>
                  </a:tcPr>
                </a:tc>
                <a:extLst>
                  <a:ext uri="{0D108BD9-81ED-4DB2-BD59-A6C34878D82A}">
                    <a16:rowId xmlns:a16="http://schemas.microsoft.com/office/drawing/2014/main" val="10002"/>
                  </a:ext>
                </a:extLst>
              </a:tr>
              <a:tr h="11275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10.</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nb-NO" sz="1400" b="0" i="0" u="none" strike="noStrike" cap="none" normalizeH="0" baseline="0" dirty="0">
                        <a:ln>
                          <a:noFill/>
                        </a:ln>
                        <a:solidFill>
                          <a:schemeClr val="tx1"/>
                        </a:solidFill>
                        <a:effectLst/>
                        <a:latin typeface="+mn-lt"/>
                        <a:cs typeface="Arial" pitchFamily="34" charset="0"/>
                      </a:endParaRPr>
                    </a:p>
                  </a:txBody>
                  <a:tcPr marL="81289" marR="81289" marT="40641" marB="40641"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9" marR="81289" marT="40641" marB="40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9" marR="81289" marT="40641" marB="40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9" marR="81289" marT="40641" marB="40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14.</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a:cs typeface="Arial" pitchFamily="34" charset="0"/>
                      </a:endParaRPr>
                    </a:p>
                  </a:txBody>
                  <a:tcPr marL="81289" marR="81289" marT="40641" marB="40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15.</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9" marR="81289" marT="40641" marB="40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16.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  </a:t>
                      </a:r>
                    </a:p>
                  </a:txBody>
                  <a:tcPr marL="81289" marR="81289" marT="40641" marB="40641"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3">
                        <a:lumMod val="75000"/>
                        <a:alpha val="19000"/>
                      </a:schemeClr>
                    </a:solidFill>
                  </a:tcPr>
                </a:tc>
                <a:extLst>
                  <a:ext uri="{0D108BD9-81ED-4DB2-BD59-A6C34878D82A}">
                    <a16:rowId xmlns:a16="http://schemas.microsoft.com/office/drawing/2014/main" val="10003"/>
                  </a:ext>
                </a:extLst>
              </a:tr>
              <a:tr h="1094982">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chemeClr val="tx1"/>
                          </a:solidFill>
                          <a:effectLst/>
                          <a:latin typeface="Gill Sans MT"/>
                          <a:cs typeface="Arial" pitchFamily="34" charset="0"/>
                        </a:rPr>
                        <a:t>17.</a:t>
                      </a:r>
                    </a:p>
                  </a:txBody>
                  <a:tcPr marL="81289" marR="81289" marT="40641" marB="40641"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18.</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9" marR="81289" marT="40641" marB="40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mn-lt"/>
                          <a:cs typeface="Arial" pitchFamily="34" charset="0"/>
                        </a:rPr>
                        <a:t>Kristoffer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mn-lt"/>
                          <a:cs typeface="Arial" pitchFamily="34" charset="0"/>
                        </a:rPr>
                        <a:t>5 år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9" marR="81289" marT="40641" marB="40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9" marR="81289" marT="40641" marB="40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Planleggingsdag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Barnehagen stengt</a:t>
                      </a:r>
                    </a:p>
                  </a:txBody>
                  <a:tcPr marL="81289" marR="81289" marT="40641" marB="40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22.</a:t>
                      </a:r>
                    </a:p>
                  </a:txBody>
                  <a:tcPr marL="81289" marR="81289" marT="40641" marB="40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23.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a:cs typeface="Arial" pitchFamily="34" charset="0"/>
                      </a:endParaRPr>
                    </a:p>
                  </a:txBody>
                  <a:tcPr marL="81289" marR="81289" marT="40641" marB="40641"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F1F5">
                        <a:alpha val="15000"/>
                      </a:srgbClr>
                    </a:solidFill>
                  </a:tcPr>
                </a:tc>
                <a:extLst>
                  <a:ext uri="{0D108BD9-81ED-4DB2-BD59-A6C34878D82A}">
                    <a16:rowId xmlns:a16="http://schemas.microsoft.com/office/drawing/2014/main" val="10004"/>
                  </a:ext>
                </a:extLst>
              </a:tr>
              <a:tr h="11275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24. </a:t>
                      </a:r>
                      <a:endParaRPr kumimoji="0" lang="nb-NO" sz="1400" b="0" i="0" u="none" strike="noStrike" cap="none" normalizeH="0" baseline="0" dirty="0">
                        <a:ln>
                          <a:noFill/>
                        </a:ln>
                        <a:solidFill>
                          <a:schemeClr val="tx1"/>
                        </a:solidFill>
                        <a:effectLst/>
                        <a:latin typeface="Gill Sans MT"/>
                        <a:cs typeface="Arial" pitchFamily="34" charset="0"/>
                      </a:endParaRPr>
                    </a:p>
                  </a:txBody>
                  <a:tcPr marL="81289" marR="81289" marT="40641" marB="40641" horzOverflow="overflow">
                    <a:lnL>
                      <a:noFill/>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25.</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a:cs typeface="Arial" pitchFamily="34" charset="0"/>
                      </a:endParaRPr>
                    </a:p>
                  </a:txBody>
                  <a:tcPr marL="81289" marR="81289" marT="40641" marB="40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mn-lt"/>
                          <a:cs typeface="Arial" pitchFamily="34" charset="0"/>
                        </a:rPr>
                        <a:t>Ravn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mn-lt"/>
                          <a:cs typeface="Arial" pitchFamily="34" charset="0"/>
                        </a:rPr>
                        <a:t>6 år</a:t>
                      </a:r>
                      <a:endParaRPr kumimoji="0" lang="nb-NO" sz="1400" b="1" i="0" u="none" strike="noStrike" cap="none" normalizeH="0" baseline="0" dirty="0">
                        <a:ln>
                          <a:noFill/>
                        </a:ln>
                        <a:solidFill>
                          <a:schemeClr val="tx1"/>
                        </a:solidFill>
                        <a:effectLst/>
                        <a:latin typeface="Gill Sans MT"/>
                        <a:cs typeface="Arial" pitchFamily="34" charset="0"/>
                      </a:endParaRPr>
                    </a:p>
                  </a:txBody>
                  <a:tcPr marL="81289" marR="81289" marT="40641" marB="40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27.</a:t>
                      </a:r>
                    </a:p>
                  </a:txBody>
                  <a:tcPr marL="81289" marR="81289" marT="40641" marB="40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28.</a:t>
                      </a:r>
                    </a:p>
                  </a:txBody>
                  <a:tcPr marL="81289" marR="81289" marT="40641" marB="40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29.</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9" marR="81289" marT="40641" marB="40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30.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mn-lt"/>
                        <a:cs typeface="Arial" pitchFamily="34" charset="0"/>
                      </a:endParaRPr>
                    </a:p>
                  </a:txBody>
                  <a:tcPr marL="81289" marR="81289" marT="40641" marB="40641" horzOverflow="overflow">
                    <a:lnL w="12700"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chemeClr val="accent3">
                        <a:lumMod val="75000"/>
                        <a:alpha val="20000"/>
                      </a:schemeClr>
                    </a:solidFill>
                  </a:tcPr>
                </a:tc>
                <a:extLst>
                  <a:ext uri="{0D108BD9-81ED-4DB2-BD59-A6C34878D82A}">
                    <a16:rowId xmlns:a16="http://schemas.microsoft.com/office/drawing/2014/main" val="10005"/>
                  </a:ext>
                </a:extLst>
              </a:tr>
            </a:tbl>
          </a:graphicData>
        </a:graphic>
      </p:graphicFrame>
      <p:sp>
        <p:nvSpPr>
          <p:cNvPr id="35843" name="Title 1"/>
          <p:cNvSpPr>
            <a:spLocks noGrp="1"/>
          </p:cNvSpPr>
          <p:nvPr>
            <p:ph type="title"/>
          </p:nvPr>
        </p:nvSpPr>
        <p:spPr>
          <a:xfrm>
            <a:off x="1601673" y="490052"/>
            <a:ext cx="2530475" cy="585788"/>
          </a:xfrm>
        </p:spPr>
        <p:txBody>
          <a:bodyPr/>
          <a:lstStyle/>
          <a:p>
            <a:pPr eaLnBrk="1" hangingPunct="1"/>
            <a:r>
              <a:rPr lang="en-US" altLang="nb-NO" dirty="0" err="1"/>
              <a:t>Juni</a:t>
            </a:r>
            <a:r>
              <a:rPr lang="en-US" altLang="nb-NO" dirty="0"/>
              <a:t> 2024   </a:t>
            </a:r>
          </a:p>
        </p:txBody>
      </p:sp>
      <p:pic>
        <p:nvPicPr>
          <p:cNvPr id="35905" name="Picture 70" descr="C:\Users\Eva\AppData\Local\Microsoft\Windows\Temporary Internet Files\Content.IE5\181I9IIB\MC9003361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30490">
            <a:off x="6039891" y="5819166"/>
            <a:ext cx="72866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Ballonger Fargerike Bursdag - Gratis bilde på Pixabay">
            <a:extLst>
              <a:ext uri="{FF2B5EF4-FFF2-40B4-BE49-F238E27FC236}">
                <a16:creationId xmlns:a16="http://schemas.microsoft.com/office/drawing/2014/main" id="{908D4579-57E0-4C2B-8A3F-F2271A610F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9513" y="5621488"/>
            <a:ext cx="3887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Ballonger Fargerike Bursdag - Gratis bilde på Pixabay">
            <a:extLst>
              <a:ext uri="{FF2B5EF4-FFF2-40B4-BE49-F238E27FC236}">
                <a16:creationId xmlns:a16="http://schemas.microsoft.com/office/drawing/2014/main" id="{49F3FC0D-45C5-443D-B6C4-53CDA9AD6B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9468" y="4513421"/>
            <a:ext cx="3887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4" name="Bilde 3">
            <a:extLst>
              <a:ext uri="{FF2B5EF4-FFF2-40B4-BE49-F238E27FC236}">
                <a16:creationId xmlns:a16="http://schemas.microsoft.com/office/drawing/2014/main" id="{524FDC40-4DAF-4AE4-96C5-EF9668BD810A}"/>
              </a:ext>
            </a:extLst>
          </p:cNvPr>
          <p:cNvPicPr>
            <a:picLocks noChangeAspect="1"/>
          </p:cNvPicPr>
          <p:nvPr/>
        </p:nvPicPr>
        <p:blipFill>
          <a:blip r:embed="rId5"/>
          <a:stretch>
            <a:fillRect/>
          </a:stretch>
        </p:blipFill>
        <p:spPr>
          <a:xfrm>
            <a:off x="4139981" y="3720331"/>
            <a:ext cx="1211779" cy="648072"/>
          </a:xfrm>
          <a:prstGeom prst="rect">
            <a:avLst/>
          </a:prstGeom>
        </p:spPr>
      </p:pic>
      <p:pic>
        <p:nvPicPr>
          <p:cNvPr id="16" name="Picture 2" descr="Ballonger Fargerike Bursdag - Gratis bilde på Pixabay">
            <a:extLst>
              <a:ext uri="{FF2B5EF4-FFF2-40B4-BE49-F238E27FC236}">
                <a16:creationId xmlns:a16="http://schemas.microsoft.com/office/drawing/2014/main" id="{F016C2F3-EA00-4A51-8289-137E507D58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7318" y="2489695"/>
            <a:ext cx="388725" cy="764704"/>
          </a:xfrm>
          <a:prstGeom prst="rect">
            <a:avLst/>
          </a:prstGeom>
          <a:noFill/>
          <a:extLst>
            <a:ext uri="{909E8E84-426E-40DD-AFC4-6F175D3DCCD1}">
              <a14:hiddenFill xmlns:a14="http://schemas.microsoft.com/office/drawing/2010/main">
                <a:solidFill>
                  <a:srgbClr val="FFFFFF"/>
                </a:solidFill>
              </a14:hiddenFill>
            </a:ext>
          </a:extLst>
        </p:spPr>
      </p:pic>
      <p:sp>
        <p:nvSpPr>
          <p:cNvPr id="17" name="Ellipse 16">
            <a:extLst>
              <a:ext uri="{FF2B5EF4-FFF2-40B4-BE49-F238E27FC236}">
                <a16:creationId xmlns:a16="http://schemas.microsoft.com/office/drawing/2014/main" id="{0B0FD85D-9662-4B35-A87C-53CC17B53909}"/>
              </a:ext>
            </a:extLst>
          </p:cNvPr>
          <p:cNvSpPr/>
          <p:nvPr/>
        </p:nvSpPr>
        <p:spPr>
          <a:xfrm>
            <a:off x="4248715" y="145886"/>
            <a:ext cx="3353350" cy="1076314"/>
          </a:xfrm>
          <a:prstGeom prst="ellipse">
            <a:avLst/>
          </a:prstGeom>
          <a:gradFill>
            <a:gsLst>
              <a:gs pos="92720">
                <a:schemeClr val="accent5">
                  <a:lumMod val="20000"/>
                  <a:lumOff val="80000"/>
                </a:schemeClr>
              </a:gs>
              <a:gs pos="59531">
                <a:schemeClr val="accent3">
                  <a:lumMod val="20000"/>
                  <a:lumOff val="80000"/>
                </a:schemeClr>
              </a:gs>
              <a:gs pos="0">
                <a:schemeClr val="accent3">
                  <a:lumMod val="20000"/>
                  <a:lumOff val="80000"/>
                </a:schemeClr>
              </a:gs>
              <a:gs pos="35000">
                <a:schemeClr val="accent5">
                  <a:lumMod val="0"/>
                  <a:lumOff val="100000"/>
                </a:schemeClr>
              </a:gs>
              <a:gs pos="100000">
                <a:schemeClr val="accent3">
                  <a:lumMod val="20000"/>
                  <a:lumOff val="80000"/>
                </a:schemeClr>
              </a:gs>
            </a:gsLst>
            <a:path path="circle">
              <a:fillToRect l="50000" t="-80000" r="50000" b="180000"/>
            </a:path>
          </a:gra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1800" b="1" dirty="0">
                <a:solidFill>
                  <a:srgbClr val="FF0000"/>
                </a:solidFill>
                <a:effectLst>
                  <a:outerShdw blurRad="38100" dist="38100" dir="2700000" algn="tl">
                    <a:srgbClr val="000000">
                      <a:alpha val="43137"/>
                    </a:srgbClr>
                  </a:outerShdw>
                </a:effectLst>
              </a:rPr>
              <a:t>R</a:t>
            </a:r>
            <a:r>
              <a:rPr lang="nb-NO" sz="1800" b="1" dirty="0">
                <a:solidFill>
                  <a:srgbClr val="FFC000"/>
                </a:solidFill>
                <a:effectLst>
                  <a:outerShdw blurRad="38100" dist="38100" dir="2700000" algn="tl">
                    <a:srgbClr val="000000">
                      <a:alpha val="43137"/>
                    </a:srgbClr>
                  </a:outerShdw>
                </a:effectLst>
              </a:rPr>
              <a:t>E</a:t>
            </a:r>
            <a:r>
              <a:rPr lang="nb-NO" sz="1800" b="1" dirty="0">
                <a:solidFill>
                  <a:srgbClr val="FFFF00"/>
                </a:solidFill>
                <a:effectLst>
                  <a:outerShdw blurRad="38100" dist="38100" dir="2700000" algn="tl">
                    <a:srgbClr val="000000">
                      <a:alpha val="43137"/>
                    </a:srgbClr>
                  </a:outerShdw>
                </a:effectLst>
              </a:rPr>
              <a:t>G</a:t>
            </a:r>
            <a:r>
              <a:rPr lang="nb-NO" sz="1800" b="1" dirty="0">
                <a:solidFill>
                  <a:srgbClr val="92D050"/>
                </a:solidFill>
                <a:effectLst>
                  <a:outerShdw blurRad="38100" dist="38100" dir="2700000" algn="tl">
                    <a:srgbClr val="000000">
                      <a:alpha val="43137"/>
                    </a:srgbClr>
                  </a:outerShdw>
                </a:effectLst>
              </a:rPr>
              <a:t>N</a:t>
            </a:r>
            <a:r>
              <a:rPr lang="nb-NO" sz="1800" b="1" dirty="0">
                <a:solidFill>
                  <a:srgbClr val="00B050"/>
                </a:solidFill>
                <a:effectLst>
                  <a:outerShdw blurRad="38100" dist="38100" dir="2700000" algn="tl">
                    <a:srgbClr val="000000">
                      <a:alpha val="43137"/>
                    </a:srgbClr>
                  </a:outerShdw>
                </a:effectLst>
              </a:rPr>
              <a:t>B</a:t>
            </a:r>
            <a:r>
              <a:rPr lang="nb-NO" sz="1800" b="1" dirty="0">
                <a:solidFill>
                  <a:srgbClr val="00B0F0"/>
                </a:solidFill>
                <a:effectLst>
                  <a:outerShdw blurRad="38100" dist="38100" dir="2700000" algn="tl">
                    <a:srgbClr val="000000">
                      <a:alpha val="43137"/>
                    </a:srgbClr>
                  </a:outerShdw>
                </a:effectLst>
              </a:rPr>
              <a:t>O</a:t>
            </a:r>
            <a:r>
              <a:rPr lang="nb-NO" sz="1800" b="1" dirty="0">
                <a:solidFill>
                  <a:srgbClr val="0070C0"/>
                </a:solidFill>
                <a:effectLst>
                  <a:outerShdw blurRad="38100" dist="38100" dir="2700000" algn="tl">
                    <a:srgbClr val="000000">
                      <a:alpha val="43137"/>
                    </a:srgbClr>
                  </a:outerShdw>
                </a:effectLst>
              </a:rPr>
              <a:t>G</a:t>
            </a:r>
            <a:r>
              <a:rPr lang="nb-NO" sz="1800" b="1" dirty="0">
                <a:solidFill>
                  <a:srgbClr val="7030A0"/>
                </a:solidFill>
                <a:effectLst>
                  <a:outerShdw blurRad="38100" dist="38100" dir="2700000" algn="tl">
                    <a:srgbClr val="000000">
                      <a:alpha val="43137"/>
                    </a:srgbClr>
                  </a:outerShdw>
                </a:effectLst>
              </a:rPr>
              <a:t>E</a:t>
            </a:r>
            <a:r>
              <a:rPr lang="nn-NO" sz="1800" b="1" dirty="0">
                <a:solidFill>
                  <a:srgbClr val="FF0000"/>
                </a:solidFill>
                <a:effectLst>
                  <a:outerShdw blurRad="38100" dist="38100" dir="2700000" algn="tl">
                    <a:srgbClr val="000000">
                      <a:alpha val="43137"/>
                    </a:srgbClr>
                  </a:outerShdw>
                </a:effectLst>
              </a:rPr>
              <a:t>M</a:t>
            </a:r>
            <a:r>
              <a:rPr lang="nn-NO" sz="1800" b="1" dirty="0">
                <a:solidFill>
                  <a:srgbClr val="FFC000"/>
                </a:solidFill>
                <a:effectLst>
                  <a:outerShdw blurRad="38100" dist="38100" dir="2700000" algn="tl">
                    <a:srgbClr val="000000">
                      <a:alpha val="43137"/>
                    </a:srgbClr>
                  </a:outerShdw>
                </a:effectLst>
              </a:rPr>
              <a:t>Å</a:t>
            </a:r>
            <a:r>
              <a:rPr lang="nn-NO" sz="1800" b="1" dirty="0">
                <a:solidFill>
                  <a:srgbClr val="FFFF00"/>
                </a:solidFill>
                <a:effectLst>
                  <a:outerShdw blurRad="38100" dist="38100" dir="2700000" algn="tl">
                    <a:srgbClr val="000000">
                      <a:alpha val="43137"/>
                    </a:srgbClr>
                  </a:outerShdw>
                </a:effectLst>
              </a:rPr>
              <a:t>N</a:t>
            </a:r>
            <a:r>
              <a:rPr lang="nn-NO" sz="1800" b="1" dirty="0">
                <a:solidFill>
                  <a:srgbClr val="92D050"/>
                </a:solidFill>
                <a:effectLst>
                  <a:outerShdw blurRad="38100" dist="38100" dir="2700000" algn="tl">
                    <a:srgbClr val="000000">
                      <a:alpha val="43137"/>
                    </a:srgbClr>
                  </a:outerShdw>
                </a:effectLst>
              </a:rPr>
              <a:t>A</a:t>
            </a:r>
            <a:r>
              <a:rPr lang="nn-NO" sz="1800" b="1" dirty="0">
                <a:solidFill>
                  <a:srgbClr val="00B0F0"/>
                </a:solidFill>
                <a:effectLst>
                  <a:outerShdw blurRad="38100" dist="38100" dir="2700000" algn="tl">
                    <a:srgbClr val="000000">
                      <a:alpha val="43137"/>
                    </a:srgbClr>
                  </a:outerShdw>
                </a:effectLst>
              </a:rPr>
              <a:t>D</a:t>
            </a:r>
          </a:p>
          <a:p>
            <a:pPr algn="ctr"/>
            <a:r>
              <a:rPr lang="nn-NO" sz="1400" dirty="0">
                <a:solidFill>
                  <a:schemeClr val="tx1"/>
                </a:solidFill>
                <a:effectLst>
                  <a:outerShdw blurRad="38100" dist="38100" dir="2700000" algn="tl">
                    <a:srgbClr val="000000">
                      <a:alpha val="43137"/>
                    </a:srgbClr>
                  </a:outerShdw>
                </a:effectLst>
              </a:rPr>
              <a:t>Fokus på mangfald og filosofi</a:t>
            </a:r>
            <a:endParaRPr lang="nb-NO" sz="1400" dirty="0">
              <a:solidFill>
                <a:schemeClr val="tx1"/>
              </a:solidFill>
              <a:effectLst>
                <a:outerShdw blurRad="38100" dist="38100" dir="2700000" algn="tl">
                  <a:srgbClr val="000000">
                    <a:alpha val="43137"/>
                  </a:srgbClr>
                </a:outerShdw>
              </a:effectLst>
            </a:endParaRPr>
          </a:p>
        </p:txBody>
      </p:sp>
      <p:sp>
        <p:nvSpPr>
          <p:cNvPr id="19" name="Femkant 1">
            <a:extLst>
              <a:ext uri="{FF2B5EF4-FFF2-40B4-BE49-F238E27FC236}">
                <a16:creationId xmlns:a16="http://schemas.microsoft.com/office/drawing/2014/main" id="{01EB1D38-03CC-415E-A343-DC448F23DF86}"/>
              </a:ext>
            </a:extLst>
          </p:cNvPr>
          <p:cNvSpPr/>
          <p:nvPr/>
        </p:nvSpPr>
        <p:spPr>
          <a:xfrm>
            <a:off x="90964" y="6206396"/>
            <a:ext cx="2392803" cy="429687"/>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sz="1400" b="1" dirty="0">
                <a:solidFill>
                  <a:srgbClr val="FF0000"/>
                </a:solidFill>
              </a:rPr>
              <a:t>Sommarferie i grunnskulen</a:t>
            </a:r>
          </a:p>
        </p:txBody>
      </p:sp>
      <p:graphicFrame>
        <p:nvGraphicFramePr>
          <p:cNvPr id="3" name="Tabell 2">
            <a:extLst>
              <a:ext uri="{FF2B5EF4-FFF2-40B4-BE49-F238E27FC236}">
                <a16:creationId xmlns:a16="http://schemas.microsoft.com/office/drawing/2014/main" id="{41B6EA6D-C243-5333-FCC6-31FA6BD1E107}"/>
              </a:ext>
            </a:extLst>
          </p:cNvPr>
          <p:cNvGraphicFramePr>
            <a:graphicFrameLocks noGrp="1"/>
          </p:cNvGraphicFramePr>
          <p:nvPr>
            <p:extLst>
              <p:ext uri="{D42A27DB-BD31-4B8C-83A1-F6EECF244321}">
                <p14:modId xmlns:p14="http://schemas.microsoft.com/office/powerpoint/2010/main" val="2129659870"/>
              </p:ext>
            </p:extLst>
          </p:nvPr>
        </p:nvGraphicFramePr>
        <p:xfrm>
          <a:off x="59214" y="1367845"/>
          <a:ext cx="674308" cy="5347585"/>
        </p:xfrm>
        <a:graphic>
          <a:graphicData uri="http://schemas.openxmlformats.org/drawingml/2006/table">
            <a:tbl>
              <a:tblPr/>
              <a:tblGrid>
                <a:gridCol w="674308">
                  <a:extLst>
                    <a:ext uri="{9D8B030D-6E8A-4147-A177-3AD203B41FA5}">
                      <a16:colId xmlns:a16="http://schemas.microsoft.com/office/drawing/2014/main" val="2796650096"/>
                    </a:ext>
                  </a:extLst>
                </a:gridCol>
              </a:tblGrid>
              <a:tr h="3127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Veke</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7" marR="81287" marT="40635" marB="40635"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6775768"/>
                  </a:ext>
                </a:extLst>
              </a:tr>
              <a:tr h="7402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22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w="12700" cap="flat" cmpd="sng" algn="ctr">
                      <a:solidFill>
                        <a:srgbClr val="D2DA7A"/>
                      </a:solidFill>
                      <a:prstDash val="solid"/>
                      <a:round/>
                      <a:headEnd type="none" w="med" len="med"/>
                      <a:tailEnd type="none" w="med" len="med"/>
                    </a:lnT>
                    <a:lnB>
                      <a:noFill/>
                    </a:lnB>
                    <a:lnTlToBr>
                      <a:noFill/>
                    </a:lnTlToBr>
                    <a:lnBlToTr>
                      <a:noFill/>
                    </a:lnBlToTr>
                    <a:solidFill>
                      <a:schemeClr val="accent3">
                        <a:lumMod val="60000"/>
                        <a:lumOff val="40000"/>
                        <a:alpha val="23000"/>
                      </a:schemeClr>
                    </a:solidFill>
                  </a:tcPr>
                </a:tc>
                <a:extLst>
                  <a:ext uri="{0D108BD9-81ED-4DB2-BD59-A6C34878D82A}">
                    <a16:rowId xmlns:a16="http://schemas.microsoft.com/office/drawing/2014/main" val="244227171"/>
                  </a:ext>
                </a:extLst>
              </a:tr>
              <a:tr h="9123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23</a:t>
                      </a:r>
                      <a:endParaRPr kumimoji="0" lang="nb-NO" sz="1400" b="0" i="0" u="none" strike="noStrike" cap="none" normalizeH="0" baseline="0" dirty="0">
                        <a:ln>
                          <a:noFill/>
                        </a:ln>
                        <a:solidFill>
                          <a:srgbClr val="FF0000"/>
                        </a:solidFill>
                        <a:effectLst/>
                        <a:latin typeface="+mn-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1" i="0" u="none" strike="noStrike" cap="none" normalizeH="0" baseline="0" dirty="0">
                        <a:ln>
                          <a:noFill/>
                        </a:ln>
                        <a:solidFill>
                          <a:srgbClr val="FF0000"/>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3219928453"/>
                  </a:ext>
                </a:extLst>
              </a:tr>
              <a:tr h="1152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24</a:t>
                      </a:r>
                      <a:endParaRPr kumimoji="0" lang="nb-NO" sz="1400" b="0" i="0" u="none" strike="noStrike" cap="none" normalizeH="0" baseline="0" dirty="0">
                        <a:ln>
                          <a:noFill/>
                        </a:ln>
                        <a:solidFill>
                          <a:schemeClr val="tx1"/>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1" i="0" u="none" strike="noStrike" cap="none" normalizeH="0" baseline="0" dirty="0">
                        <a:ln>
                          <a:noFill/>
                        </a:ln>
                        <a:solidFill>
                          <a:schemeClr val="tx1"/>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3">
                        <a:lumMod val="60000"/>
                        <a:lumOff val="40000"/>
                        <a:alpha val="25000"/>
                      </a:schemeClr>
                    </a:solidFill>
                  </a:tcPr>
                </a:tc>
                <a:extLst>
                  <a:ext uri="{0D108BD9-81ED-4DB2-BD59-A6C34878D82A}">
                    <a16:rowId xmlns:a16="http://schemas.microsoft.com/office/drawing/2014/main" val="3528623327"/>
                  </a:ext>
                </a:extLst>
              </a:tr>
              <a:tr h="1080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25</a:t>
                      </a:r>
                      <a:endParaRPr kumimoji="0" lang="nb-NO" sz="1400" b="0" i="0" u="none" strike="noStrike" cap="none" normalizeH="0" baseline="0" dirty="0">
                        <a:ln>
                          <a:noFill/>
                        </a:ln>
                        <a:solidFill>
                          <a:schemeClr val="tx1"/>
                        </a:solidFill>
                        <a:effectLst/>
                        <a:latin typeface="+mn-l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813110900"/>
                  </a:ext>
                </a:extLst>
              </a:tr>
              <a:tr h="11261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26</a:t>
                      </a: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20000"/>
                      </a:schemeClr>
                    </a:solidFill>
                  </a:tcPr>
                </a:tc>
                <a:extLst>
                  <a:ext uri="{0D108BD9-81ED-4DB2-BD59-A6C34878D82A}">
                    <a16:rowId xmlns:a16="http://schemas.microsoft.com/office/drawing/2014/main" val="99861366"/>
                  </a:ext>
                </a:extLst>
              </a:tr>
            </a:tbl>
          </a:graphicData>
        </a:graphic>
      </p:graphicFrame>
      <p:sp>
        <p:nvSpPr>
          <p:cNvPr id="7" name="Plassholder for lysbildenummer 6">
            <a:extLst>
              <a:ext uri="{FF2B5EF4-FFF2-40B4-BE49-F238E27FC236}">
                <a16:creationId xmlns:a16="http://schemas.microsoft.com/office/drawing/2014/main" id="{709C5385-99D5-3AAE-46D2-4A72E72865EF}"/>
              </a:ext>
            </a:extLst>
          </p:cNvPr>
          <p:cNvSpPr>
            <a:spLocks noGrp="1"/>
          </p:cNvSpPr>
          <p:nvPr>
            <p:ph type="sldNum" sz="quarter" idx="12"/>
          </p:nvPr>
        </p:nvSpPr>
        <p:spPr>
          <a:xfrm>
            <a:off x="8357342" y="6350305"/>
            <a:ext cx="574849" cy="365125"/>
          </a:xfrm>
        </p:spPr>
        <p:txBody>
          <a:bodyPr/>
          <a:lstStyle/>
          <a:p>
            <a:pPr>
              <a:defRPr/>
            </a:pPr>
            <a:fld id="{17695755-AB53-4B1A-BD8C-98284F71CC2D}" type="slidenum">
              <a:rPr lang="en-US" smtClean="0"/>
              <a:pPr>
                <a:defRPr/>
              </a:pPr>
              <a:t>36</a:t>
            </a:fld>
            <a:endParaRPr lang="en-US" dirty="0"/>
          </a:p>
        </p:txBody>
      </p:sp>
      <p:sp>
        <p:nvSpPr>
          <p:cNvPr id="2" name="Femkant 2">
            <a:extLst>
              <a:ext uri="{FF2B5EF4-FFF2-40B4-BE49-F238E27FC236}">
                <a16:creationId xmlns:a16="http://schemas.microsoft.com/office/drawing/2014/main" id="{9CB0ECED-154E-736B-8663-97EDCC8898FD}"/>
              </a:ext>
            </a:extLst>
          </p:cNvPr>
          <p:cNvSpPr/>
          <p:nvPr/>
        </p:nvSpPr>
        <p:spPr>
          <a:xfrm>
            <a:off x="562373" y="1988840"/>
            <a:ext cx="1225859" cy="432048"/>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sz="1000" i="0" dirty="0">
                <a:solidFill>
                  <a:srgbClr val="FF0000"/>
                </a:solidFill>
              </a:rPr>
              <a:t>MILJØVEKA</a:t>
            </a:r>
          </a:p>
        </p:txBody>
      </p:sp>
      <p:pic>
        <p:nvPicPr>
          <p:cNvPr id="5" name="Picture 71" descr="C:\Users\Eva\AppData\Local\Microsoft\Windows\Temporary Internet Files\Content.IE5\VOGMTCWE\MC900334490[1].wmf">
            <a:extLst>
              <a:ext uri="{FF2B5EF4-FFF2-40B4-BE49-F238E27FC236}">
                <a16:creationId xmlns:a16="http://schemas.microsoft.com/office/drawing/2014/main" id="{71719417-73C8-F12B-3430-730C59D397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1332" y="2788468"/>
            <a:ext cx="96361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Kontrastmaske indstillelig (small) | Shop Love Stuff">
            <a:extLst>
              <a:ext uri="{FF2B5EF4-FFF2-40B4-BE49-F238E27FC236}">
                <a16:creationId xmlns:a16="http://schemas.microsoft.com/office/drawing/2014/main" id="{EA40B3F0-1404-20B1-C0D5-848801AA0BF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24177">
            <a:off x="7896836" y="223537"/>
            <a:ext cx="921012" cy="9210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Kontrastmaske indstillelig (small) | Shop Love Stuff">
            <a:extLst>
              <a:ext uri="{FF2B5EF4-FFF2-40B4-BE49-F238E27FC236}">
                <a16:creationId xmlns:a16="http://schemas.microsoft.com/office/drawing/2014/main" id="{A7494D0F-DF70-5C3A-4289-2F4FC907932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593861">
            <a:off x="327104" y="223536"/>
            <a:ext cx="921012" cy="921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2">
                <a:lumMod val="75000"/>
              </a:schemeClr>
            </a:gs>
            <a:gs pos="35000">
              <a:schemeClr val="accent3">
                <a:lumMod val="0"/>
                <a:lumOff val="100000"/>
              </a:schemeClr>
            </a:gs>
            <a:gs pos="100000">
              <a:schemeClr val="bg2">
                <a:lumMod val="5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0482" name="Tittel 1"/>
          <p:cNvSpPr>
            <a:spLocks noGrp="1"/>
          </p:cNvSpPr>
          <p:nvPr>
            <p:ph type="title"/>
          </p:nvPr>
        </p:nvSpPr>
        <p:spPr>
          <a:xfrm>
            <a:off x="323528" y="0"/>
            <a:ext cx="5400600" cy="998388"/>
          </a:xfrm>
        </p:spPr>
        <p:txBody>
          <a:bodyPr/>
          <a:lstStyle/>
          <a:p>
            <a:r>
              <a:rPr lang="nb-NO" altLang="nb-NO" b="1" dirty="0" err="1"/>
              <a:t>Språkleg</a:t>
            </a:r>
            <a:r>
              <a:rPr lang="nb-NO" altLang="nb-NO" b="1" dirty="0"/>
              <a:t> kompetanse</a:t>
            </a:r>
          </a:p>
        </p:txBody>
      </p:sp>
      <p:pic>
        <p:nvPicPr>
          <p:cNvPr id="7" name="Picture 9" descr="C:\Users\Eva\AppData\Local\Microsoft\Windows\Temporary Internet Files\Content.IE5\BP5AZSIN\MC900123321[1].wmf">
            <a:extLst>
              <a:ext uri="{FF2B5EF4-FFF2-40B4-BE49-F238E27FC236}">
                <a16:creationId xmlns:a16="http://schemas.microsoft.com/office/drawing/2014/main" id="{300C6CFF-90D9-4FAF-B621-EC3511782C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30775">
            <a:off x="7332833" y="2713673"/>
            <a:ext cx="1610540" cy="187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97654D48-9CB4-475B-A418-B3B9081B68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1346" y="122652"/>
            <a:ext cx="1607458" cy="1136384"/>
          </a:xfrm>
          <a:prstGeom prst="rect">
            <a:avLst/>
          </a:prstGeom>
          <a:noFill/>
        </p:spPr>
      </p:pic>
      <p:sp>
        <p:nvSpPr>
          <p:cNvPr id="3" name="Rektangel 2">
            <a:extLst>
              <a:ext uri="{FF2B5EF4-FFF2-40B4-BE49-F238E27FC236}">
                <a16:creationId xmlns:a16="http://schemas.microsoft.com/office/drawing/2014/main" id="{1D00C818-EF8B-D289-E67E-38667629E144}"/>
              </a:ext>
            </a:extLst>
          </p:cNvPr>
          <p:cNvSpPr/>
          <p:nvPr/>
        </p:nvSpPr>
        <p:spPr>
          <a:xfrm>
            <a:off x="107504" y="1102575"/>
            <a:ext cx="7200800" cy="56687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indent="0">
              <a:buNone/>
            </a:pPr>
            <a:r>
              <a:rPr lang="nn-NO" altLang="nb-NO" sz="1800" i="0" dirty="0">
                <a:cs typeface="Arial" panose="020B0604020202020204" pitchFamily="34" charset="0"/>
              </a:rPr>
              <a:t>Småbarnsalderen er den grunnleggjande perioden for språkutvikling.</a:t>
            </a:r>
            <a:endParaRPr lang="nb-NO" altLang="nb-NO" sz="1800" i="0" dirty="0">
              <a:cs typeface="Arial" panose="020B0604020202020204" pitchFamily="34" charset="0"/>
            </a:endParaRPr>
          </a:p>
          <a:p>
            <a:pPr marL="0" indent="0">
              <a:buNone/>
            </a:pPr>
            <a:r>
              <a:rPr lang="nn-NO" altLang="nb-NO" sz="1800" i="0" dirty="0">
                <a:cs typeface="Arial" panose="020B0604020202020204" pitchFamily="34" charset="0"/>
              </a:rPr>
              <a:t>Samhandling gjennom kroppsspråk og leik med lydar er ein vesentleg del av måten barnet nærmar seg andre menneske på.  At vaksne oppfattar og stadfester uttrykket til barnet og samtidig set ord på inntrykka og opplevingane, er avgjerande for korleis talespråket utviklar seg vidare.</a:t>
            </a:r>
            <a:endParaRPr lang="nb-NO" altLang="nb-NO" sz="1800" i="0" dirty="0">
              <a:cs typeface="Arial" panose="020B0604020202020204" pitchFamily="34" charset="0"/>
            </a:endParaRPr>
          </a:p>
          <a:p>
            <a:pPr marL="0" indent="0">
              <a:buNone/>
            </a:pPr>
            <a:r>
              <a:rPr lang="nn-NO" altLang="nb-NO" sz="1800" i="0" dirty="0">
                <a:cs typeface="Arial" panose="020B0604020202020204" pitchFamily="34" charset="0"/>
              </a:rPr>
              <a:t>Morsmålet er viktig for opplevinga av eigen identitet og meistring på mange område. Eit godt utvikla morsmål er ein grunnleggjande føresetnad for den vidare språklege utviklinga, også når det gjeld skriftspråk og leseforståing.</a:t>
            </a:r>
            <a:endParaRPr lang="nb-NO" altLang="nb-NO" sz="1800" i="0" dirty="0">
              <a:cs typeface="Arial" panose="020B0604020202020204" pitchFamily="34" charset="0"/>
            </a:endParaRPr>
          </a:p>
          <a:p>
            <a:pPr marL="0" indent="0">
              <a:buNone/>
            </a:pPr>
            <a:r>
              <a:rPr lang="nn-NO" altLang="nb-NO" sz="1800" i="0" dirty="0">
                <a:cs typeface="Arial" panose="020B0604020202020204" pitchFamily="34" charset="0"/>
              </a:rPr>
              <a:t>Barnehagen skal støtte at barna brukar morsmålet sitt og samtidig arbeida aktivt med å fremje den språklege kompetansen til barna. Samtalar, høgtlesing og varierte aktivitetar er viktig både i barnehagekvardagen og heime.</a:t>
            </a:r>
            <a:r>
              <a:rPr lang="nn-NO" sz="1800" i="0" dirty="0">
                <a:cs typeface="Arial" panose="020B0604020202020204" pitchFamily="34" charset="0"/>
              </a:rPr>
              <a:t> </a:t>
            </a:r>
          </a:p>
          <a:p>
            <a:pPr marL="0" indent="0">
              <a:buNone/>
            </a:pPr>
            <a:r>
              <a:rPr lang="nn-NO" sz="1800" i="0" dirty="0">
                <a:cs typeface="Arial" panose="020B0604020202020204" pitchFamily="34" charset="0"/>
              </a:rPr>
              <a:t>Barnehagen skal hjelpa barna til å utvikla alle sider ved språket sitt, det verbale og det kroppslege. Me skal leggja til rette for at barna blir kjent med forteljing, bøker, songar og at dei sjølve får utvikla si evne til å uttrykkja seg gjennom språket. Dette fagområdet er gjennomgåande i alle aktivitetar barnehagen har.</a:t>
            </a:r>
            <a:endParaRPr lang="nb-NO" sz="1800" i="0" dirty="0">
              <a:cs typeface="Arial" panose="020B0604020202020204" pitchFamily="34" charset="0"/>
            </a:endParaRPr>
          </a:p>
          <a:p>
            <a:pPr marL="0" indent="0">
              <a:buNone/>
            </a:pPr>
            <a:r>
              <a:rPr lang="nb-NO" altLang="nb-NO" sz="1800" i="0" dirty="0"/>
              <a:t>Me </a:t>
            </a:r>
            <a:r>
              <a:rPr lang="nb-NO" altLang="nb-NO" sz="1800" i="0" dirty="0" err="1"/>
              <a:t>nyttar</a:t>
            </a:r>
            <a:r>
              <a:rPr lang="nb-NO" altLang="nb-NO" sz="1800" i="0" dirty="0"/>
              <a:t> ulike </a:t>
            </a:r>
            <a:r>
              <a:rPr lang="nb-NO" altLang="nb-NO" sz="1800" i="0" dirty="0" err="1"/>
              <a:t>verkty</a:t>
            </a:r>
            <a:r>
              <a:rPr lang="nb-NO" altLang="nb-NO" sz="1800" i="0" dirty="0"/>
              <a:t> som: Grep om begrep, Bravo, </a:t>
            </a:r>
            <a:r>
              <a:rPr lang="nb-NO" altLang="nb-NO" sz="1800" i="0" dirty="0" err="1"/>
              <a:t>Grøne</a:t>
            </a:r>
            <a:r>
              <a:rPr lang="nb-NO" altLang="nb-NO" sz="1800" i="0" dirty="0"/>
              <a:t> </a:t>
            </a:r>
            <a:r>
              <a:rPr lang="nb-NO" altLang="nb-NO" sz="1800" i="0" dirty="0" err="1"/>
              <a:t>tankar</a:t>
            </a:r>
            <a:r>
              <a:rPr lang="nb-NO" altLang="nb-NO" sz="1800" i="0" dirty="0"/>
              <a:t>, glade barn mm. </a:t>
            </a:r>
          </a:p>
          <a:p>
            <a:pPr marL="0" indent="0">
              <a:buNone/>
            </a:pPr>
            <a:r>
              <a:rPr lang="nb-NO" altLang="nb-NO" sz="1800" i="0" dirty="0"/>
              <a:t>Kjelde: Rammeplanen</a:t>
            </a:r>
          </a:p>
        </p:txBody>
      </p:sp>
      <p:sp>
        <p:nvSpPr>
          <p:cNvPr id="4" name="Plassholder for lysbildenummer 3">
            <a:extLst>
              <a:ext uri="{FF2B5EF4-FFF2-40B4-BE49-F238E27FC236}">
                <a16:creationId xmlns:a16="http://schemas.microsoft.com/office/drawing/2014/main" id="{27C72B57-E6D8-8F66-BC28-76906EB371C2}"/>
              </a:ext>
            </a:extLst>
          </p:cNvPr>
          <p:cNvSpPr>
            <a:spLocks noGrp="1"/>
          </p:cNvSpPr>
          <p:nvPr>
            <p:ph type="sldNum" sz="quarter" idx="12"/>
          </p:nvPr>
        </p:nvSpPr>
        <p:spPr>
          <a:xfrm>
            <a:off x="8525783" y="6422662"/>
            <a:ext cx="502841" cy="365125"/>
          </a:xfrm>
        </p:spPr>
        <p:txBody>
          <a:bodyPr/>
          <a:lstStyle/>
          <a:p>
            <a:pPr>
              <a:defRPr/>
            </a:pPr>
            <a:fld id="{17695755-AB53-4B1A-BD8C-98284F71CC2D}" type="slidenum">
              <a:rPr lang="en-US" smtClean="0"/>
              <a:pPr>
                <a:defRPr/>
              </a:pPr>
              <a:t>37</a:t>
            </a:fld>
            <a:endParaRPr lang="en-US" dirty="0"/>
          </a:p>
        </p:txBody>
      </p:sp>
      <p:pic>
        <p:nvPicPr>
          <p:cNvPr id="2" name="Picture 11" descr="C:\Users\Eva\AppData\Local\Microsoft\Windows\Temporary Internet Files\Content.IE5\181I9IIB\MC900346907[1].wmf">
            <a:extLst>
              <a:ext uri="{FF2B5EF4-FFF2-40B4-BE49-F238E27FC236}">
                <a16:creationId xmlns:a16="http://schemas.microsoft.com/office/drawing/2014/main" id="{01466398-DB2B-9852-B785-0BBD160F03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0090" y="45996"/>
            <a:ext cx="1108075" cy="103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7891" name="Title 1"/>
          <p:cNvSpPr>
            <a:spLocks noGrp="1"/>
          </p:cNvSpPr>
          <p:nvPr>
            <p:ph type="title"/>
          </p:nvPr>
        </p:nvSpPr>
        <p:spPr>
          <a:xfrm>
            <a:off x="1915175" y="190221"/>
            <a:ext cx="2733675" cy="882650"/>
          </a:xfrm>
        </p:spPr>
        <p:txBody>
          <a:bodyPr/>
          <a:lstStyle/>
          <a:p>
            <a:pPr eaLnBrk="1" hangingPunct="1"/>
            <a:r>
              <a:rPr lang="en-US" altLang="nb-NO" dirty="0" err="1"/>
              <a:t>Juli</a:t>
            </a:r>
            <a:r>
              <a:rPr lang="en-US" altLang="nb-NO" dirty="0"/>
              <a:t> 2024</a:t>
            </a:r>
          </a:p>
        </p:txBody>
      </p:sp>
      <p:graphicFrame>
        <p:nvGraphicFramePr>
          <p:cNvPr id="29758" name="Group 62"/>
          <p:cNvGraphicFramePr>
            <a:graphicFrameLocks noGrp="1"/>
          </p:cNvGraphicFramePr>
          <p:nvPr>
            <p:ph sz="quarter" idx="1"/>
            <p:extLst>
              <p:ext uri="{D42A27DB-BD31-4B8C-83A1-F6EECF244321}">
                <p14:modId xmlns:p14="http://schemas.microsoft.com/office/powerpoint/2010/main" val="4053708159"/>
              </p:ext>
            </p:extLst>
          </p:nvPr>
        </p:nvGraphicFramePr>
        <p:xfrm>
          <a:off x="742221" y="1216605"/>
          <a:ext cx="8205900" cy="5170058"/>
        </p:xfrm>
        <a:graphic>
          <a:graphicData uri="http://schemas.openxmlformats.org/drawingml/2006/table">
            <a:tbl>
              <a:tblPr/>
              <a:tblGrid>
                <a:gridCol w="1116995">
                  <a:extLst>
                    <a:ext uri="{9D8B030D-6E8A-4147-A177-3AD203B41FA5}">
                      <a16:colId xmlns:a16="http://schemas.microsoft.com/office/drawing/2014/main" val="20000"/>
                    </a:ext>
                  </a:extLst>
                </a:gridCol>
                <a:gridCol w="1056600">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690228">
                  <a:extLst>
                    <a:ext uri="{9D8B030D-6E8A-4147-A177-3AD203B41FA5}">
                      <a16:colId xmlns:a16="http://schemas.microsoft.com/office/drawing/2014/main" val="20003"/>
                    </a:ext>
                  </a:extLst>
                </a:gridCol>
                <a:gridCol w="1180494">
                  <a:extLst>
                    <a:ext uri="{9D8B030D-6E8A-4147-A177-3AD203B41FA5}">
                      <a16:colId xmlns:a16="http://schemas.microsoft.com/office/drawing/2014/main" val="20004"/>
                    </a:ext>
                  </a:extLst>
                </a:gridCol>
                <a:gridCol w="1111054">
                  <a:extLst>
                    <a:ext uri="{9D8B030D-6E8A-4147-A177-3AD203B41FA5}">
                      <a16:colId xmlns:a16="http://schemas.microsoft.com/office/drawing/2014/main" val="20005"/>
                    </a:ext>
                  </a:extLst>
                </a:gridCol>
                <a:gridCol w="1186433">
                  <a:extLst>
                    <a:ext uri="{9D8B030D-6E8A-4147-A177-3AD203B41FA5}">
                      <a16:colId xmlns:a16="http://schemas.microsoft.com/office/drawing/2014/main" val="20006"/>
                    </a:ext>
                  </a:extLst>
                </a:gridCol>
              </a:tblGrid>
              <a:tr h="2859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a:cs typeface="Arial" pitchFamily="34" charset="0"/>
                        </a:rPr>
                        <a:t>Måndag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36" marB="40636"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a:cs typeface="Arial" pitchFamily="34" charset="0"/>
                        </a:rPr>
                        <a:t>Tysdag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36" marB="40636"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Onsdag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36" marB="40636"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Torsdag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36" marB="40636"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Fredag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36" marB="40636"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a:cs typeface="Arial" pitchFamily="34" charset="0"/>
                        </a:rPr>
                        <a:t>Laurdag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36" marB="40636"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a:cs typeface="Arial" pitchFamily="34" charset="0"/>
                        </a:rPr>
                        <a:t>Sundag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0" marR="81280" marT="40636" marB="40636"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69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a:t>
                      </a:r>
                    </a:p>
                  </a:txBody>
                  <a:tcPr marL="81280" marR="81280" marT="40636" marB="40636" horzOverflow="overflow">
                    <a:lnL>
                      <a:noFill/>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a:cs typeface="Arial"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3.</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chemeClr val="tx1"/>
                          </a:solidFill>
                          <a:effectLst/>
                          <a:latin typeface="Gill Sans MT"/>
                          <a:cs typeface="Arial" pitchFamily="34" charset="0"/>
                        </a:rPr>
                        <a:t>4.</a:t>
                      </a:r>
                      <a:r>
                        <a:rPr kumimoji="0" lang="nb-NO" sz="1400" b="0" i="0" u="none" strike="noStrike" cap="none" normalizeH="0" baseline="0" dirty="0">
                          <a:ln>
                            <a:noFill/>
                          </a:ln>
                          <a:solidFill>
                            <a:schemeClr val="tx1"/>
                          </a:solidFill>
                          <a:effectLst/>
                          <a:latin typeface="+mn-lt"/>
                          <a:cs typeface="Arial" pitchFamily="34" charset="0"/>
                        </a:rPr>
                        <a:t> Vilde 5 år</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chemeClr val="tx1"/>
                          </a:solidFill>
                          <a:effectLst/>
                          <a:latin typeface="+mn-lt"/>
                          <a:cs typeface="Arial" pitchFamily="34" charset="0"/>
                        </a:rPr>
                        <a:t>   Yasser 5 år</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err="1">
                          <a:ln>
                            <a:noFill/>
                          </a:ln>
                          <a:solidFill>
                            <a:srgbClr val="FF0000"/>
                          </a:solidFill>
                          <a:effectLst/>
                          <a:latin typeface="+mn-lt"/>
                          <a:cs typeface="Arial" pitchFamily="34" charset="0"/>
                        </a:rPr>
                        <a:t>Hennar</a:t>
                      </a:r>
                      <a:r>
                        <a:rPr kumimoji="0" lang="nb-NO" sz="1400" b="1" i="0" u="none" strike="noStrike" cap="none" normalizeH="0" baseline="0" dirty="0">
                          <a:ln>
                            <a:noFill/>
                          </a:ln>
                          <a:solidFill>
                            <a:srgbClr val="FF0000"/>
                          </a:solidFill>
                          <a:effectLst/>
                          <a:latin typeface="+mn-lt"/>
                          <a:cs typeface="Arial" pitchFamily="34" charset="0"/>
                        </a:rPr>
                        <a:t> Majestet Dronningen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mn-lt"/>
                          <a:cs typeface="Arial" pitchFamily="34" charset="0"/>
                        </a:rPr>
                        <a:t>87 år.</a:t>
                      </a:r>
                      <a:endParaRPr kumimoji="0" lang="nb-NO" sz="1400" b="1" i="0" u="none" strike="noStrike" cap="none" normalizeH="0" baseline="0" dirty="0">
                        <a:ln>
                          <a:noFill/>
                        </a:ln>
                        <a:solidFill>
                          <a:schemeClr val="tx1"/>
                        </a:solidFill>
                        <a:effectLst/>
                        <a:latin typeface="Gill Sans MT"/>
                        <a:cs typeface="Arial"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5.</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mn-lt"/>
                          <a:cs typeface="Arial" pitchFamily="34" charset="0"/>
                        </a:rPr>
                        <a:t>6.</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200" b="1" i="0" u="none" strike="noStrike" cap="none" normalizeH="0" baseline="0" dirty="0">
                          <a:ln>
                            <a:noFill/>
                          </a:ln>
                          <a:solidFill>
                            <a:srgbClr val="FF0000"/>
                          </a:solidFill>
                          <a:effectLst/>
                          <a:latin typeface="Gill Sans MT"/>
                          <a:cs typeface="Arial" pitchFamily="34" charset="0"/>
                        </a:rPr>
                        <a:t>7.</a:t>
                      </a:r>
                    </a:p>
                  </a:txBody>
                  <a:tcPr marL="81280" marR="81280" marT="40636" marB="40636" horzOverflow="overflow">
                    <a:lnL w="12700" cap="flat" cmpd="sng" algn="ctr">
                      <a:solidFill>
                        <a:schemeClr val="bg1"/>
                      </a:solidFill>
                      <a:prstDash val="solid"/>
                      <a:round/>
                      <a:headEnd type="none" w="med" len="med"/>
                      <a:tailEnd type="none" w="med" len="med"/>
                    </a:lnL>
                    <a:lnR>
                      <a:noFill/>
                    </a:lnR>
                    <a:lnT w="12700" cap="flat" cmpd="sng" algn="ctr">
                      <a:solidFill>
                        <a:srgbClr val="D2DA7A"/>
                      </a:solidFill>
                      <a:prstDash val="solid"/>
                      <a:round/>
                      <a:headEnd type="none" w="med" len="med"/>
                      <a:tailEnd type="none" w="med" len="med"/>
                    </a:lnT>
                    <a:lnB>
                      <a:noFill/>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8576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200" b="1" i="0" u="none" strike="noStrike" cap="none" normalizeH="0" baseline="0" dirty="0">
                          <a:ln>
                            <a:noFill/>
                          </a:ln>
                          <a:solidFill>
                            <a:schemeClr val="tx1"/>
                          </a:solidFill>
                          <a:effectLst/>
                          <a:latin typeface="+mn-lt"/>
                          <a:cs typeface="Arial" pitchFamily="34" charset="0"/>
                        </a:rPr>
                        <a:t>8.</a:t>
                      </a:r>
                    </a:p>
                  </a:txBody>
                  <a:tcPr marL="81280" marR="81280" marT="40636" marB="40636"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chemeClr val="tx1"/>
                          </a:solidFill>
                          <a:effectLst/>
                          <a:latin typeface="Gill Sans MT"/>
                          <a:cs typeface="Arial" pitchFamily="34" charset="0"/>
                        </a:rPr>
                        <a:t>9.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chemeClr val="tx1"/>
                          </a:solidFill>
                          <a:effectLst/>
                          <a:latin typeface="+mn-lt"/>
                          <a:cs typeface="Arial" pitchFamily="34" charset="0"/>
                        </a:rPr>
                        <a:t>Marta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chemeClr val="tx1"/>
                          </a:solidFill>
                          <a:effectLst/>
                          <a:latin typeface="+mn-lt"/>
                          <a:cs typeface="Arial" pitchFamily="34" charset="0"/>
                        </a:rPr>
                        <a:t>6 år</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a:cs typeface="Arial"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err="1">
                          <a:ln>
                            <a:noFill/>
                          </a:ln>
                          <a:solidFill>
                            <a:schemeClr val="tx1"/>
                          </a:solidFill>
                          <a:effectLst/>
                          <a:latin typeface="Gill Sans MT"/>
                          <a:cs typeface="Arial" pitchFamily="34" charset="0"/>
                        </a:rPr>
                        <a:t>Réjus</a:t>
                      </a:r>
                      <a:r>
                        <a:rPr kumimoji="0" lang="nb-NO" sz="1400" b="0" i="0" u="none" strike="noStrike" cap="none" normalizeH="0" baseline="0" dirty="0">
                          <a:ln>
                            <a:noFill/>
                          </a:ln>
                          <a:solidFill>
                            <a:schemeClr val="tx1"/>
                          </a:solidFill>
                          <a:effectLst/>
                          <a:latin typeface="Gill Sans MT"/>
                          <a:cs typeface="Arial" pitchFamily="34" charset="0"/>
                        </a:rPr>
                        <a:t> 2 år</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a:cs typeface="Arial"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1" i="0" u="none" strike="noStrike" cap="none" normalizeH="0" baseline="0" dirty="0">
                          <a:ln>
                            <a:noFill/>
                          </a:ln>
                          <a:solidFill>
                            <a:schemeClr val="tx1"/>
                          </a:solidFill>
                          <a:effectLst/>
                          <a:latin typeface="Gill Sans MT"/>
                          <a:cs typeface="Arial" pitchFamily="34" charset="0"/>
                        </a:rPr>
                        <a:t>13.</a:t>
                      </a:r>
                      <a:r>
                        <a:rPr kumimoji="0" lang="nb-NO" sz="1400" b="0" i="0" u="none" strike="noStrike" cap="none" normalizeH="0" baseline="0" dirty="0">
                          <a:ln>
                            <a:noFill/>
                          </a:ln>
                          <a:solidFill>
                            <a:schemeClr val="tx1"/>
                          </a:solidFill>
                          <a:effectLst/>
                          <a:latin typeface="+mn-lt"/>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14.</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rgbClr val="FF0000"/>
                        </a:solidFill>
                        <a:effectLst/>
                        <a:latin typeface="Gill Sans MT"/>
                        <a:cs typeface="Arial"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F1F5">
                        <a:alpha val="20000"/>
                      </a:srgbClr>
                    </a:solidFill>
                  </a:tcPr>
                </a:tc>
                <a:extLst>
                  <a:ext uri="{0D108BD9-81ED-4DB2-BD59-A6C34878D82A}">
                    <a16:rowId xmlns:a16="http://schemas.microsoft.com/office/drawing/2014/main" val="10002"/>
                  </a:ext>
                </a:extLst>
              </a:tr>
              <a:tr h="5850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15.</a:t>
                      </a:r>
                    </a:p>
                  </a:txBody>
                  <a:tcPr marL="81280" marR="81280" marT="40636" marB="40636"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16.</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17.</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18.</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a:cs typeface="Arial"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19.</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20.</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21.</a:t>
                      </a:r>
                      <a:endParaRPr kumimoji="0" lang="nb-NO" sz="1400" b="0" i="0" u="none" strike="noStrike" cap="none" normalizeH="0" baseline="0" dirty="0">
                        <a:ln>
                          <a:noFill/>
                        </a:ln>
                        <a:solidFill>
                          <a:srgbClr val="FF0000"/>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a:cs typeface="Arial"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2">
                        <a:lumMod val="40000"/>
                        <a:lumOff val="60000"/>
                      </a:schemeClr>
                    </a:solidFill>
                  </a:tcPr>
                </a:tc>
                <a:extLst>
                  <a:ext uri="{0D108BD9-81ED-4DB2-BD59-A6C34878D82A}">
                    <a16:rowId xmlns:a16="http://schemas.microsoft.com/office/drawing/2014/main" val="10003"/>
                  </a:ext>
                </a:extLst>
              </a:tr>
              <a:tr h="78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22.</a:t>
                      </a:r>
                    </a:p>
                  </a:txBody>
                  <a:tcPr marL="81280" marR="81280" marT="40636" marB="40636"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err="1">
                          <a:ln>
                            <a:noFill/>
                          </a:ln>
                          <a:solidFill>
                            <a:schemeClr val="tx1"/>
                          </a:solidFill>
                          <a:effectLst/>
                          <a:latin typeface="+mn-lt"/>
                          <a:cs typeface="Arial" pitchFamily="34" charset="0"/>
                        </a:rPr>
                        <a:t>Kevinas</a:t>
                      </a:r>
                      <a:endParaRPr kumimoji="0" lang="nb-NO" sz="1400" b="0" i="0" u="none" strike="noStrike" cap="none" normalizeH="0" baseline="0" dirty="0">
                        <a:ln>
                          <a:noFill/>
                        </a:ln>
                        <a:solidFill>
                          <a:schemeClr val="tx1"/>
                        </a:solidFill>
                        <a:effectLst/>
                        <a:latin typeface="+mn-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mn-lt"/>
                          <a:cs typeface="Arial" pitchFamily="34" charset="0"/>
                        </a:rPr>
                        <a:t>5 år</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24.</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25.</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26.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chemeClr val="tx1"/>
                          </a:solidFill>
                          <a:effectLst/>
                          <a:latin typeface="Gill Sans MT"/>
                          <a:cs typeface="Arial" pitchFamily="34" charset="0"/>
                        </a:rPr>
                        <a:t>Sigve 4 år</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27.</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28.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chemeClr val="tx1"/>
                          </a:solidFill>
                          <a:effectLst/>
                          <a:latin typeface="+mn-lt"/>
                          <a:cs typeface="Arial" pitchFamily="34" charset="0"/>
                        </a:rPr>
                        <a:t>Laura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chemeClr val="tx1"/>
                          </a:solidFill>
                          <a:effectLst/>
                          <a:latin typeface="+mn-lt"/>
                          <a:cs typeface="Arial" pitchFamily="34" charset="0"/>
                        </a:rPr>
                        <a:t>4 år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      </a:t>
                      </a:r>
                    </a:p>
                  </a:txBody>
                  <a:tcPr marL="81280" marR="81280" marT="40636" marB="40636"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F1F5">
                        <a:alpha val="19000"/>
                      </a:srgbClr>
                    </a:solidFill>
                  </a:tcPr>
                </a:tc>
                <a:extLst>
                  <a:ext uri="{0D108BD9-81ED-4DB2-BD59-A6C34878D82A}">
                    <a16:rowId xmlns:a16="http://schemas.microsoft.com/office/drawing/2014/main" val="10004"/>
                  </a:ext>
                </a:extLst>
              </a:tr>
              <a:tr h="10938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29.</a:t>
                      </a:r>
                      <a:endParaRPr kumimoji="0" lang="nb-NO" sz="1400" b="1" i="0" u="none" strike="noStrike" cap="none" normalizeH="0" baseline="0" dirty="0">
                        <a:ln>
                          <a:noFill/>
                        </a:ln>
                        <a:solidFill>
                          <a:schemeClr val="tx1"/>
                        </a:solidFill>
                        <a:effectLst/>
                        <a:latin typeface="+mn-lt"/>
                        <a:cs typeface="Arial" pitchFamily="34" charset="0"/>
                      </a:endParaRPr>
                    </a:p>
                  </a:txBody>
                  <a:tcPr marL="81280" marR="81280" marT="40636" marB="40636"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30.</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31.</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40000"/>
                        <a:lumOff val="60000"/>
                      </a:schemeClr>
                    </a:solidFill>
                  </a:tcPr>
                </a:tc>
                <a:tc>
                  <a:txBody>
                    <a:bodyPr/>
                    <a:lstStyle/>
                    <a:p>
                      <a:endParaRPr lang="nn-NO" sz="1400" b="1" dirty="0"/>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40000"/>
                        <a:lumOff val="60000"/>
                      </a:schemeClr>
                    </a:solidFill>
                  </a:tcPr>
                </a:tc>
                <a:tc>
                  <a:txBody>
                    <a:bodyPr/>
                    <a:lstStyle/>
                    <a:p>
                      <a:endParaRPr lang="nb-NO" sz="1400" b="1" dirty="0"/>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40000"/>
                        <a:lumOff val="60000"/>
                      </a:schemeClr>
                    </a:solidFill>
                  </a:tcPr>
                </a:tc>
                <a:tc>
                  <a:txBody>
                    <a:bodyPr/>
                    <a:lstStyle/>
                    <a:p>
                      <a:endParaRPr lang="nn-NO" sz="1400" b="1" dirty="0"/>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rgbClr val="FF0000"/>
                        </a:solidFill>
                        <a:effectLst/>
                        <a:latin typeface="Gill Sans MT"/>
                        <a:cs typeface="Arial"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2">
                        <a:lumMod val="40000"/>
                        <a:lumOff val="60000"/>
                      </a:schemeClr>
                    </a:solidFill>
                  </a:tcPr>
                </a:tc>
                <a:extLst>
                  <a:ext uri="{0D108BD9-81ED-4DB2-BD59-A6C34878D82A}">
                    <a16:rowId xmlns:a16="http://schemas.microsoft.com/office/drawing/2014/main" val="10005"/>
                  </a:ext>
                </a:extLst>
              </a:tr>
            </a:tbl>
          </a:graphicData>
        </a:graphic>
      </p:graphicFrame>
      <p:pic>
        <p:nvPicPr>
          <p:cNvPr id="37949" name="Picture 15" descr="C:\Users\Eva\AppData\Local\Microsoft\Windows\Temporary Internet Files\Content.IE5\CVVONDHT\MC90034690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384" y="2054516"/>
            <a:ext cx="45878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p:cNvSpPr/>
          <p:nvPr/>
        </p:nvSpPr>
        <p:spPr>
          <a:xfrm>
            <a:off x="2723838" y="4554686"/>
            <a:ext cx="2282578" cy="646331"/>
          </a:xfrm>
          <a:prstGeom prst="rect">
            <a:avLst/>
          </a:prstGeom>
          <a:noFill/>
        </p:spPr>
        <p:txBody>
          <a:bodyPr wrap="square" lIns="91440" tIns="45720" rIns="91440" bIns="45720">
            <a:spAutoFit/>
          </a:bodyPr>
          <a:lstStyle/>
          <a:p>
            <a:pPr algn="ctr"/>
            <a:r>
              <a:rPr lang="nb-NO" sz="1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BARNEHAGEN FERIESTENGT</a:t>
            </a:r>
          </a:p>
        </p:txBody>
      </p:sp>
      <p:sp>
        <p:nvSpPr>
          <p:cNvPr id="3" name="Rektangel 2"/>
          <p:cNvSpPr/>
          <p:nvPr/>
        </p:nvSpPr>
        <p:spPr>
          <a:xfrm>
            <a:off x="2301734" y="5747180"/>
            <a:ext cx="2359527" cy="646331"/>
          </a:xfrm>
          <a:prstGeom prst="rect">
            <a:avLst/>
          </a:prstGeom>
          <a:noFill/>
        </p:spPr>
        <p:txBody>
          <a:bodyPr wrap="square" lIns="91440" tIns="45720" rIns="91440" bIns="45720">
            <a:spAutoFit/>
          </a:bodyPr>
          <a:lstStyle/>
          <a:p>
            <a:pPr algn="ctr"/>
            <a:r>
              <a:rPr lang="nb-NO" sz="1800" b="1" dirty="0">
                <a:ln w="9525">
                  <a:solidFill>
                    <a:schemeClr val="bg1"/>
                  </a:solidFill>
                  <a:prstDash val="solid"/>
                </a:ln>
                <a:solidFill>
                  <a:schemeClr val="tx1"/>
                </a:solidFill>
                <a:effectLst>
                  <a:outerShdw blurRad="12700" dist="38100" dir="2700000" algn="tl" rotWithShape="0">
                    <a:schemeClr val="bg1">
                      <a:lumMod val="50000"/>
                    </a:schemeClr>
                  </a:outerShdw>
                </a:effectLst>
              </a:rPr>
              <a:t>B</a:t>
            </a:r>
            <a:r>
              <a:rPr lang="nb-NO" sz="1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ARNEHAGEN </a:t>
            </a:r>
          </a:p>
          <a:p>
            <a:pPr algn="ctr"/>
            <a:r>
              <a:rPr lang="nb-NO" sz="1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FERIESTENGT</a:t>
            </a:r>
          </a:p>
        </p:txBody>
      </p:sp>
      <p:pic>
        <p:nvPicPr>
          <p:cNvPr id="10" name="Picture 2" descr="Ballonger Fargerike Bursdag - Gratis bilde på Pixabay">
            <a:extLst>
              <a:ext uri="{FF2B5EF4-FFF2-40B4-BE49-F238E27FC236}">
                <a16:creationId xmlns:a16="http://schemas.microsoft.com/office/drawing/2014/main" id="{08655645-725D-432F-B16E-2C63C99F3C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0808" y="2815628"/>
            <a:ext cx="3887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Ballonger Fargerike Bursdag - Gratis bilde på Pixabay">
            <a:extLst>
              <a:ext uri="{FF2B5EF4-FFF2-40B4-BE49-F238E27FC236}">
                <a16:creationId xmlns:a16="http://schemas.microsoft.com/office/drawing/2014/main" id="{4927E1B3-CCDC-4674-9264-B4AA1E5F8C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2875" y="2826459"/>
            <a:ext cx="3887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allonger Fargerike Bursdag - Gratis bilde på Pixabay">
            <a:extLst>
              <a:ext uri="{FF2B5EF4-FFF2-40B4-BE49-F238E27FC236}">
                <a16:creationId xmlns:a16="http://schemas.microsoft.com/office/drawing/2014/main" id="{F40853FE-FF8C-462A-9033-EA05DE6D2C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125" y="4206819"/>
            <a:ext cx="3887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Ballonger Fargerike Bursdag - Gratis bilde på Pixabay">
            <a:extLst>
              <a:ext uri="{FF2B5EF4-FFF2-40B4-BE49-F238E27FC236}">
                <a16:creationId xmlns:a16="http://schemas.microsoft.com/office/drawing/2014/main" id="{E0E7F901-5195-496B-B0D5-D0DF1C9182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9797" y="4270856"/>
            <a:ext cx="3887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15" name="Bilde 8" descr="ikon+norsk+flagg[1].jpg">
            <a:extLst>
              <a:ext uri="{FF2B5EF4-FFF2-40B4-BE49-F238E27FC236}">
                <a16:creationId xmlns:a16="http://schemas.microsoft.com/office/drawing/2014/main" id="{0CAB4022-2983-4057-BA9F-BCD05588F1A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79718" y="2293428"/>
            <a:ext cx="518918" cy="48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Ballonger Fargerike Bursdag - Gratis bilde på Pixabay">
            <a:extLst>
              <a:ext uri="{FF2B5EF4-FFF2-40B4-BE49-F238E27FC236}">
                <a16:creationId xmlns:a16="http://schemas.microsoft.com/office/drawing/2014/main" id="{A1B7B3FD-147F-45BC-9A01-18927020DB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6695" y="1504124"/>
            <a:ext cx="3887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Ballonger Fargerike Bursdag - Gratis bilde på Pixabay">
            <a:extLst>
              <a:ext uri="{FF2B5EF4-FFF2-40B4-BE49-F238E27FC236}">
                <a16:creationId xmlns:a16="http://schemas.microsoft.com/office/drawing/2014/main" id="{12D0E828-CF29-40F6-B72D-DE368771BB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2152" y="4277165"/>
            <a:ext cx="388725" cy="764704"/>
          </a:xfrm>
          <a:prstGeom prst="rect">
            <a:avLst/>
          </a:prstGeom>
          <a:noFill/>
          <a:extLst>
            <a:ext uri="{909E8E84-426E-40DD-AFC4-6F175D3DCCD1}">
              <a14:hiddenFill xmlns:a14="http://schemas.microsoft.com/office/drawing/2010/main">
                <a:solidFill>
                  <a:srgbClr val="FFFFFF"/>
                </a:solidFill>
              </a14:hiddenFill>
            </a:ext>
          </a:extLst>
        </p:spPr>
      </p:pic>
      <p:sp>
        <p:nvSpPr>
          <p:cNvPr id="4" name="Pil: høyre 3">
            <a:extLst>
              <a:ext uri="{FF2B5EF4-FFF2-40B4-BE49-F238E27FC236}">
                <a16:creationId xmlns:a16="http://schemas.microsoft.com/office/drawing/2014/main" id="{5776FD28-1531-C0DA-C944-BEEE0778FCB1}"/>
              </a:ext>
            </a:extLst>
          </p:cNvPr>
          <p:cNvSpPr/>
          <p:nvPr/>
        </p:nvSpPr>
        <p:spPr>
          <a:xfrm>
            <a:off x="4946320" y="4782460"/>
            <a:ext cx="1468807" cy="432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5" name="Pil: høyre 4">
            <a:extLst>
              <a:ext uri="{FF2B5EF4-FFF2-40B4-BE49-F238E27FC236}">
                <a16:creationId xmlns:a16="http://schemas.microsoft.com/office/drawing/2014/main" id="{64675673-6003-B297-D9A8-C4ED2AE8E405}"/>
              </a:ext>
            </a:extLst>
          </p:cNvPr>
          <p:cNvSpPr/>
          <p:nvPr/>
        </p:nvSpPr>
        <p:spPr>
          <a:xfrm>
            <a:off x="4599853" y="5909088"/>
            <a:ext cx="1653272" cy="502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6" name="Pil: venstre 5">
            <a:extLst>
              <a:ext uri="{FF2B5EF4-FFF2-40B4-BE49-F238E27FC236}">
                <a16:creationId xmlns:a16="http://schemas.microsoft.com/office/drawing/2014/main" id="{C8CEBC09-0517-CAE6-6173-10FBA810E96E}"/>
              </a:ext>
            </a:extLst>
          </p:cNvPr>
          <p:cNvSpPr/>
          <p:nvPr/>
        </p:nvSpPr>
        <p:spPr>
          <a:xfrm>
            <a:off x="742820" y="4806854"/>
            <a:ext cx="1145641" cy="4574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19" name="Pil: venstre 18">
            <a:extLst>
              <a:ext uri="{FF2B5EF4-FFF2-40B4-BE49-F238E27FC236}">
                <a16:creationId xmlns:a16="http://schemas.microsoft.com/office/drawing/2014/main" id="{1008EF8B-D4D2-C23C-15F4-71C6B6B76FC8}"/>
              </a:ext>
            </a:extLst>
          </p:cNvPr>
          <p:cNvSpPr/>
          <p:nvPr/>
        </p:nvSpPr>
        <p:spPr>
          <a:xfrm>
            <a:off x="817501" y="5925491"/>
            <a:ext cx="1653272" cy="4574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a:p>
        </p:txBody>
      </p:sp>
      <p:graphicFrame>
        <p:nvGraphicFramePr>
          <p:cNvPr id="7" name="Tabell 6">
            <a:extLst>
              <a:ext uri="{FF2B5EF4-FFF2-40B4-BE49-F238E27FC236}">
                <a16:creationId xmlns:a16="http://schemas.microsoft.com/office/drawing/2014/main" id="{89AB46A1-78B0-A010-3E9B-F5E800D54759}"/>
              </a:ext>
            </a:extLst>
          </p:cNvPr>
          <p:cNvGraphicFramePr>
            <a:graphicFrameLocks noGrp="1"/>
          </p:cNvGraphicFramePr>
          <p:nvPr>
            <p:extLst>
              <p:ext uri="{D42A27DB-BD31-4B8C-83A1-F6EECF244321}">
                <p14:modId xmlns:p14="http://schemas.microsoft.com/office/powerpoint/2010/main" val="1255258806"/>
              </p:ext>
            </p:extLst>
          </p:nvPr>
        </p:nvGraphicFramePr>
        <p:xfrm>
          <a:off x="67913" y="1209859"/>
          <a:ext cx="674308" cy="5217539"/>
        </p:xfrm>
        <a:graphic>
          <a:graphicData uri="http://schemas.openxmlformats.org/drawingml/2006/table">
            <a:tbl>
              <a:tblPr/>
              <a:tblGrid>
                <a:gridCol w="674308">
                  <a:extLst>
                    <a:ext uri="{9D8B030D-6E8A-4147-A177-3AD203B41FA5}">
                      <a16:colId xmlns:a16="http://schemas.microsoft.com/office/drawing/2014/main" val="1620709714"/>
                    </a:ext>
                  </a:extLst>
                </a:gridCol>
              </a:tblGrid>
              <a:tr h="3127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Veke</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7" marR="81287" marT="40635" marB="40635"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77696491"/>
                  </a:ext>
                </a:extLst>
              </a:tr>
              <a:tr h="11936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27</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w="12700" cap="flat" cmpd="sng" algn="ctr">
                      <a:solidFill>
                        <a:srgbClr val="D2DA7A"/>
                      </a:solidFill>
                      <a:prstDash val="solid"/>
                      <a:round/>
                      <a:headEnd type="none" w="med" len="med"/>
                      <a:tailEnd type="none" w="med" len="med"/>
                    </a:lnT>
                    <a:lnB>
                      <a:noFill/>
                    </a:lnB>
                    <a:lnTlToBr>
                      <a:noFill/>
                    </a:lnTlToBr>
                    <a:lnBlToTr>
                      <a:noFill/>
                    </a:lnBlToTr>
                    <a:solidFill>
                      <a:schemeClr val="accent2">
                        <a:lumMod val="75000"/>
                        <a:alpha val="23000"/>
                      </a:schemeClr>
                    </a:solidFill>
                  </a:tcPr>
                </a:tc>
                <a:extLst>
                  <a:ext uri="{0D108BD9-81ED-4DB2-BD59-A6C34878D82A}">
                    <a16:rowId xmlns:a16="http://schemas.microsoft.com/office/drawing/2014/main" val="1996917350"/>
                  </a:ext>
                </a:extLst>
              </a:tr>
              <a:tr h="846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28</a:t>
                      </a:r>
                      <a:endParaRPr kumimoji="0" lang="nb-NO" sz="1400" b="0" i="0" u="none" strike="noStrike" cap="none" normalizeH="0" baseline="0" dirty="0">
                        <a:ln>
                          <a:noFill/>
                        </a:ln>
                        <a:solidFill>
                          <a:srgbClr val="FF0000"/>
                        </a:solidFill>
                        <a:effectLst/>
                        <a:latin typeface="+mn-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1" i="0" u="none" strike="noStrike" cap="none" normalizeH="0" baseline="0" dirty="0">
                        <a:ln>
                          <a:noFill/>
                        </a:ln>
                        <a:solidFill>
                          <a:srgbClr val="FF0000"/>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3568936642"/>
                  </a:ext>
                </a:extLst>
              </a:tr>
              <a:tr h="5721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29</a:t>
                      </a:r>
                      <a:endParaRPr kumimoji="0" lang="nb-NO" sz="1400" b="0" i="0" u="none" strike="noStrike" cap="none" normalizeH="0" baseline="0" dirty="0">
                        <a:ln>
                          <a:noFill/>
                        </a:ln>
                        <a:solidFill>
                          <a:schemeClr val="tx1"/>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2">
                        <a:lumMod val="75000"/>
                        <a:alpha val="25000"/>
                      </a:schemeClr>
                    </a:solidFill>
                  </a:tcPr>
                </a:tc>
                <a:extLst>
                  <a:ext uri="{0D108BD9-81ED-4DB2-BD59-A6C34878D82A}">
                    <a16:rowId xmlns:a16="http://schemas.microsoft.com/office/drawing/2014/main" val="66778485"/>
                  </a:ext>
                </a:extLst>
              </a:tr>
              <a:tr h="1084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30</a:t>
                      </a:r>
                      <a:endParaRPr kumimoji="0" lang="nb-NO" sz="1400" b="0" i="0" u="none" strike="noStrike" cap="none" normalizeH="0" baseline="0" dirty="0">
                        <a:ln>
                          <a:noFill/>
                        </a:ln>
                        <a:solidFill>
                          <a:schemeClr val="tx1"/>
                        </a:solidFill>
                        <a:effectLst/>
                        <a:latin typeface="+mn-l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2993111418"/>
                  </a:ext>
                </a:extLst>
              </a:tr>
              <a:tr h="11261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31</a:t>
                      </a: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alpha val="20000"/>
                      </a:schemeClr>
                    </a:solidFill>
                  </a:tcPr>
                </a:tc>
                <a:extLst>
                  <a:ext uri="{0D108BD9-81ED-4DB2-BD59-A6C34878D82A}">
                    <a16:rowId xmlns:a16="http://schemas.microsoft.com/office/drawing/2014/main" val="3951756866"/>
                  </a:ext>
                </a:extLst>
              </a:tr>
            </a:tbl>
          </a:graphicData>
        </a:graphic>
      </p:graphicFrame>
      <p:pic>
        <p:nvPicPr>
          <p:cNvPr id="2050" name="Picture 2" descr="Bilde Sjøstjerner Natur Sommer Sand Skjell Briller 3840x2160">
            <a:extLst>
              <a:ext uri="{FF2B5EF4-FFF2-40B4-BE49-F238E27FC236}">
                <a16:creationId xmlns:a16="http://schemas.microsoft.com/office/drawing/2014/main" id="{9082174F-5B96-6275-47A6-FEBD92D1D07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9260" y="36976"/>
            <a:ext cx="2023781" cy="11383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OL-nivå 1">
            <a:extLst>
              <a:ext uri="{FF2B5EF4-FFF2-40B4-BE49-F238E27FC236}">
                <a16:creationId xmlns:a16="http://schemas.microsoft.com/office/drawing/2014/main" id="{1116BFF3-4CDB-58D1-10E2-37AA2163F2F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4293" y="116150"/>
            <a:ext cx="1075855" cy="10758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OL-nivå 1">
            <a:extLst>
              <a:ext uri="{FF2B5EF4-FFF2-40B4-BE49-F238E27FC236}">
                <a16:creationId xmlns:a16="http://schemas.microsoft.com/office/drawing/2014/main" id="{F3184872-EEB7-4760-2F67-4CDB37A56EB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28959" y="58246"/>
            <a:ext cx="1075855" cy="1075855"/>
          </a:xfrm>
          <a:prstGeom prst="rect">
            <a:avLst/>
          </a:prstGeom>
          <a:noFill/>
          <a:extLst>
            <a:ext uri="{909E8E84-426E-40DD-AFC4-6F175D3DCCD1}">
              <a14:hiddenFill xmlns:a14="http://schemas.microsoft.com/office/drawing/2010/main">
                <a:solidFill>
                  <a:srgbClr val="FFFFFF"/>
                </a:solidFill>
              </a14:hiddenFill>
            </a:ext>
          </a:extLst>
        </p:spPr>
      </p:pic>
      <p:sp>
        <p:nvSpPr>
          <p:cNvPr id="14" name="Plassholder for lysbildenummer 13">
            <a:extLst>
              <a:ext uri="{FF2B5EF4-FFF2-40B4-BE49-F238E27FC236}">
                <a16:creationId xmlns:a16="http://schemas.microsoft.com/office/drawing/2014/main" id="{17AFBB48-89FD-87D7-F8FC-1C13A2B41808}"/>
              </a:ext>
            </a:extLst>
          </p:cNvPr>
          <p:cNvSpPr>
            <a:spLocks noGrp="1"/>
          </p:cNvSpPr>
          <p:nvPr>
            <p:ph type="sldNum" sz="quarter" idx="12"/>
          </p:nvPr>
        </p:nvSpPr>
        <p:spPr>
          <a:xfrm>
            <a:off x="8445280" y="6458150"/>
            <a:ext cx="502841" cy="365125"/>
          </a:xfrm>
        </p:spPr>
        <p:txBody>
          <a:bodyPr/>
          <a:lstStyle/>
          <a:p>
            <a:pPr>
              <a:defRPr/>
            </a:pPr>
            <a:fld id="{17695755-AB53-4B1A-BD8C-98284F71CC2D}"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5B065A2-8487-6BA7-46DB-7EF4C2AAB52E}"/>
              </a:ext>
            </a:extLst>
          </p:cNvPr>
          <p:cNvSpPr>
            <a:spLocks noGrp="1"/>
          </p:cNvSpPr>
          <p:nvPr>
            <p:ph sz="quarter" idx="1"/>
          </p:nvPr>
        </p:nvSpPr>
        <p:spPr>
          <a:xfrm>
            <a:off x="0" y="0"/>
            <a:ext cx="9144000" cy="6876000"/>
          </a:xfrm>
          <a:solidFill>
            <a:schemeClr val="bg2">
              <a:lumMod val="90000"/>
            </a:schemeClr>
          </a:solidFill>
        </p:spPr>
        <p:txBody>
          <a:bodyPr numCol="3"/>
          <a:lstStyle/>
          <a:p>
            <a:pPr marL="0" indent="0">
              <a:lnSpc>
                <a:spcPct val="107000"/>
              </a:lnSpc>
              <a:spcAft>
                <a:spcPts val="800"/>
              </a:spcAft>
              <a:buNone/>
            </a:pPr>
            <a:r>
              <a:rPr lang="nn-NO" sz="1800" b="1" dirty="0">
                <a:effectLst/>
                <a:latin typeface="Calibri" panose="020F0502020204030204" pitchFamily="34" charset="0"/>
                <a:ea typeface="Calibri" panose="020F0502020204030204" pitchFamily="34" charset="0"/>
                <a:cs typeface="Times New Roman" panose="02020603050405020304" pitchFamily="18" charset="0"/>
              </a:rPr>
              <a:t>ULVIKA-SONGJEN</a:t>
            </a:r>
          </a:p>
          <a:p>
            <a:pPr marL="0" indent="0">
              <a:spcAft>
                <a:spcPts val="800"/>
              </a:spcAft>
              <a:buNone/>
            </a:pPr>
            <a:r>
              <a:rPr lang="nn-NO" sz="1300" dirty="0">
                <a:effectLst/>
                <a:ea typeface="Calibri" panose="020F0502020204030204" pitchFamily="34" charset="0"/>
                <a:cs typeface="Times New Roman" panose="02020603050405020304" pitchFamily="18" charset="0"/>
              </a:rPr>
              <a:t>Ho løyne seg så </a:t>
            </a:r>
            <a:r>
              <a:rPr lang="nn-NO" sz="1300" dirty="0" err="1">
                <a:effectLst/>
                <a:ea typeface="Calibri" panose="020F0502020204030204" pitchFamily="34" charset="0"/>
                <a:cs typeface="Times New Roman" panose="02020603050405020304" pitchFamily="18" charset="0"/>
              </a:rPr>
              <a:t>bljug</a:t>
            </a:r>
            <a:r>
              <a:rPr lang="nn-NO" sz="1300" dirty="0">
                <a:effectLst/>
                <a:ea typeface="Calibri" panose="020F0502020204030204" pitchFamily="34" charset="0"/>
                <a:cs typeface="Times New Roman" panose="02020603050405020304" pitchFamily="18" charset="0"/>
              </a:rPr>
              <a:t> </a:t>
            </a:r>
            <a:r>
              <a:rPr lang="nn-NO" sz="1300" dirty="0" err="1">
                <a:effectLst/>
                <a:ea typeface="Calibri" panose="020F0502020204030204" pitchFamily="34" charset="0"/>
                <a:cs typeface="Times New Roman" panose="02020603050405020304" pitchFamily="18" charset="0"/>
              </a:rPr>
              <a:t>burtum</a:t>
            </a:r>
            <a:r>
              <a:rPr lang="nn-NO" sz="1300" dirty="0">
                <a:effectLst/>
                <a:ea typeface="Calibri" panose="020F0502020204030204" pitchFamily="34" charset="0"/>
                <a:cs typeface="Times New Roman" panose="02020603050405020304" pitchFamily="18" charset="0"/>
              </a:rPr>
              <a:t> </a:t>
            </a:r>
            <a:r>
              <a:rPr lang="nn-NO" sz="1300" dirty="0" err="1">
                <a:effectLst/>
                <a:ea typeface="Calibri" panose="020F0502020204030204" pitchFamily="34" charset="0"/>
                <a:cs typeface="Times New Roman" panose="02020603050405020304" pitchFamily="18" charset="0"/>
              </a:rPr>
              <a:t>viddo</a:t>
            </a:r>
            <a:r>
              <a:rPr lang="nn-NO" sz="1300" dirty="0">
                <a:effectLst/>
                <a:ea typeface="Calibri" panose="020F0502020204030204" pitchFamily="34" charset="0"/>
                <a:cs typeface="Times New Roman" panose="02020603050405020304" pitchFamily="18" charset="0"/>
              </a:rPr>
              <a:t> i vest</a:t>
            </a:r>
          </a:p>
          <a:p>
            <a:pPr marL="0" indent="0">
              <a:spcAft>
                <a:spcPts val="800"/>
              </a:spcAft>
              <a:buNone/>
            </a:pPr>
            <a:r>
              <a:rPr lang="nn-NO" sz="1300" dirty="0">
                <a:ea typeface="Calibri" panose="020F0502020204030204" pitchFamily="34" charset="0"/>
                <a:cs typeface="Times New Roman" panose="02020603050405020304" pitchFamily="18" charset="0"/>
              </a:rPr>
              <a:t>e</a:t>
            </a:r>
            <a:r>
              <a:rPr lang="nn-NO" sz="1300" dirty="0">
                <a:effectLst/>
                <a:ea typeface="Calibri" panose="020F0502020204030204" pitchFamily="34" charset="0"/>
                <a:cs typeface="Times New Roman" panose="02020603050405020304" pitchFamily="18" charset="0"/>
              </a:rPr>
              <a:t>i venare </a:t>
            </a:r>
            <a:r>
              <a:rPr lang="nn-NO" sz="1300" dirty="0" err="1">
                <a:effectLst/>
                <a:ea typeface="Calibri" panose="020F0502020204030204" pitchFamily="34" charset="0"/>
                <a:cs typeface="Times New Roman" panose="02020603050405020304" pitchFamily="18" charset="0"/>
              </a:rPr>
              <a:t>ingjensta</a:t>
            </a:r>
            <a:r>
              <a:rPr lang="nn-NO" sz="1300" dirty="0">
                <a:effectLst/>
                <a:ea typeface="Calibri" panose="020F0502020204030204" pitchFamily="34" charset="0"/>
                <a:cs typeface="Times New Roman" panose="02020603050405020304" pitchFamily="18" charset="0"/>
              </a:rPr>
              <a:t> eg minnest,</a:t>
            </a:r>
          </a:p>
          <a:p>
            <a:pPr marL="0" indent="0">
              <a:spcAft>
                <a:spcPts val="800"/>
              </a:spcAft>
              <a:buNone/>
            </a:pPr>
            <a:r>
              <a:rPr lang="nn-NO" sz="1300" dirty="0" err="1">
                <a:effectLst/>
                <a:ea typeface="Calibri" panose="020F0502020204030204" pitchFamily="34" charset="0"/>
                <a:cs typeface="Times New Roman" panose="02020603050405020304" pitchFamily="18" charset="0"/>
              </a:rPr>
              <a:t>Frao</a:t>
            </a:r>
            <a:r>
              <a:rPr lang="nn-NO" sz="1300" dirty="0">
                <a:effectLst/>
                <a:ea typeface="Calibri" panose="020F0502020204030204" pitchFamily="34" charset="0"/>
                <a:cs typeface="Times New Roman" panose="02020603050405020304" pitchFamily="18" charset="0"/>
              </a:rPr>
              <a:t> </a:t>
            </a:r>
            <a:r>
              <a:rPr lang="nn-NO" sz="1300" dirty="0" err="1">
                <a:effectLst/>
                <a:ea typeface="Calibri" panose="020F0502020204030204" pitchFamily="34" charset="0"/>
                <a:cs typeface="Times New Roman" panose="02020603050405020304" pitchFamily="18" charset="0"/>
              </a:rPr>
              <a:t>floarmaol</a:t>
            </a:r>
            <a:r>
              <a:rPr lang="nn-NO" sz="1300" dirty="0">
                <a:effectLst/>
                <a:ea typeface="Calibri" panose="020F0502020204030204" pitchFamily="34" charset="0"/>
                <a:cs typeface="Times New Roman" panose="02020603050405020304" pitchFamily="18" charset="0"/>
              </a:rPr>
              <a:t> te fjelltrom ho</a:t>
            </a:r>
          </a:p>
          <a:p>
            <a:pPr marL="0" indent="0">
              <a:spcAft>
                <a:spcPts val="800"/>
              </a:spcAft>
              <a:buNone/>
            </a:pPr>
            <a:r>
              <a:rPr lang="nn-NO" sz="1300" dirty="0">
                <a:effectLst/>
                <a:ea typeface="Calibri" panose="020F0502020204030204" pitchFamily="34" charset="0"/>
                <a:cs typeface="Times New Roman" panose="02020603050405020304" pitchFamily="18" charset="0"/>
              </a:rPr>
              <a:t>budde seg te fest</a:t>
            </a:r>
          </a:p>
          <a:p>
            <a:pPr marL="0" indent="0">
              <a:spcAft>
                <a:spcPts val="800"/>
              </a:spcAft>
              <a:buNone/>
            </a:pPr>
            <a:r>
              <a:rPr lang="nn-NO" sz="1300" dirty="0">
                <a:effectLst/>
                <a:ea typeface="Calibri" panose="020F0502020204030204" pitchFamily="34" charset="0"/>
                <a:cs typeface="Times New Roman" panose="02020603050405020304" pitchFamily="18" charset="0"/>
              </a:rPr>
              <a:t>Å finare buna </a:t>
            </a:r>
            <a:r>
              <a:rPr lang="nn-NO" sz="1300" dirty="0" err="1">
                <a:effectLst/>
                <a:ea typeface="Calibri" panose="020F0502020204030204" pitchFamily="34" charset="0"/>
                <a:cs typeface="Times New Roman" panose="02020603050405020304" pitchFamily="18" charset="0"/>
              </a:rPr>
              <a:t>injke</a:t>
            </a:r>
            <a:r>
              <a:rPr lang="nn-NO" sz="1300" dirty="0">
                <a:effectLst/>
                <a:ea typeface="Calibri" panose="020F0502020204030204" pitchFamily="34" charset="0"/>
                <a:cs typeface="Times New Roman" panose="02020603050405020304" pitchFamily="18" charset="0"/>
              </a:rPr>
              <a:t> finnest.</a:t>
            </a:r>
          </a:p>
          <a:p>
            <a:pPr marL="0" indent="0">
              <a:spcAft>
                <a:spcPts val="800"/>
              </a:spcAft>
              <a:buNone/>
            </a:pPr>
            <a:r>
              <a:rPr lang="nn-NO" sz="1300" dirty="0">
                <a:effectLst/>
                <a:ea typeface="Calibri" panose="020F0502020204030204" pitchFamily="34" charset="0"/>
                <a:cs typeface="Times New Roman" panose="02020603050405020304" pitchFamily="18" charset="0"/>
              </a:rPr>
              <a:t>Me` </a:t>
            </a:r>
            <a:r>
              <a:rPr lang="nn-NO" sz="1300" dirty="0" err="1">
                <a:effectLst/>
                <a:ea typeface="Calibri" panose="020F0502020204030204" pitchFamily="34" charset="0"/>
                <a:cs typeface="Times New Roman" panose="02020603050405020304" pitchFamily="18" charset="0"/>
              </a:rPr>
              <a:t>kodlane</a:t>
            </a:r>
            <a:r>
              <a:rPr lang="nn-NO" sz="1300" dirty="0">
                <a:effectLst/>
                <a:ea typeface="Calibri" panose="020F0502020204030204" pitchFamily="34" charset="0"/>
                <a:cs typeface="Times New Roman" panose="02020603050405020304" pitchFamily="18" charset="0"/>
              </a:rPr>
              <a:t> sto skaute i rekkje å ra</a:t>
            </a:r>
          </a:p>
          <a:p>
            <a:pPr marL="0" indent="0">
              <a:spcAft>
                <a:spcPts val="800"/>
              </a:spcAft>
              <a:buNone/>
            </a:pPr>
            <a:r>
              <a:rPr lang="nn-NO" sz="1300" dirty="0">
                <a:ea typeface="Calibri" panose="020F0502020204030204" pitchFamily="34" charset="0"/>
                <a:cs typeface="Times New Roman" panose="02020603050405020304" pitchFamily="18" charset="0"/>
              </a:rPr>
              <a:t>å</a:t>
            </a:r>
            <a:r>
              <a:rPr lang="nn-NO" sz="1300" dirty="0">
                <a:effectLst/>
                <a:ea typeface="Calibri" panose="020F0502020204030204" pitchFamily="34" charset="0"/>
                <a:cs typeface="Times New Roman" panose="02020603050405020304" pitchFamily="18" charset="0"/>
              </a:rPr>
              <a:t> </a:t>
            </a:r>
            <a:r>
              <a:rPr lang="nn-NO" sz="1300" dirty="0" err="1">
                <a:effectLst/>
                <a:ea typeface="Calibri" panose="020F0502020204030204" pitchFamily="34" charset="0"/>
                <a:cs typeface="Times New Roman" panose="02020603050405020304" pitchFamily="18" charset="0"/>
              </a:rPr>
              <a:t>krotasylle</a:t>
            </a:r>
            <a:r>
              <a:rPr lang="nn-NO" sz="1300" dirty="0">
                <a:effectLst/>
                <a:ea typeface="Calibri" panose="020F0502020204030204" pitchFamily="34" charset="0"/>
                <a:cs typeface="Times New Roman" panose="02020603050405020304" pitchFamily="18" charset="0"/>
              </a:rPr>
              <a:t> sildra </a:t>
            </a:r>
            <a:r>
              <a:rPr lang="nn-NO" sz="1300" dirty="0" err="1">
                <a:effectLst/>
                <a:ea typeface="Calibri" panose="020F0502020204030204" pitchFamily="34" charset="0"/>
                <a:cs typeface="Times New Roman" panose="02020603050405020304" pitchFamily="18" charset="0"/>
              </a:rPr>
              <a:t>frao</a:t>
            </a:r>
            <a:r>
              <a:rPr lang="nn-NO" sz="1300" dirty="0">
                <a:effectLst/>
                <a:ea typeface="Calibri" panose="020F0502020204030204" pitchFamily="34" charset="0"/>
                <a:cs typeface="Times New Roman" panose="02020603050405020304" pitchFamily="18" charset="0"/>
              </a:rPr>
              <a:t> </a:t>
            </a:r>
            <a:r>
              <a:rPr lang="nn-NO" sz="1300" dirty="0" err="1">
                <a:effectLst/>
                <a:ea typeface="Calibri" panose="020F0502020204030204" pitchFamily="34" charset="0"/>
                <a:cs typeface="Times New Roman" panose="02020603050405020304" pitchFamily="18" charset="0"/>
              </a:rPr>
              <a:t>upser</a:t>
            </a:r>
            <a:r>
              <a:rPr lang="nn-NO" sz="1300" dirty="0">
                <a:effectLst/>
                <a:ea typeface="Calibri" panose="020F0502020204030204" pitchFamily="34" charset="0"/>
                <a:cs typeface="Times New Roman" panose="02020603050405020304" pitchFamily="18" charset="0"/>
              </a:rPr>
              <a:t> å sva</a:t>
            </a:r>
          </a:p>
          <a:p>
            <a:pPr marL="0" indent="0">
              <a:spcAft>
                <a:spcPts val="800"/>
              </a:spcAft>
              <a:buNone/>
            </a:pPr>
            <a:r>
              <a:rPr lang="nb-NO" sz="1300" dirty="0">
                <a:ea typeface="Calibri" panose="020F0502020204030204" pitchFamily="34" charset="0"/>
                <a:cs typeface="Times New Roman" panose="02020603050405020304" pitchFamily="18" charset="0"/>
              </a:rPr>
              <a:t>å</a:t>
            </a:r>
            <a:r>
              <a:rPr lang="nb-NO" sz="1300" dirty="0">
                <a:effectLst/>
                <a:ea typeface="Calibri" panose="020F0502020204030204" pitchFamily="34" charset="0"/>
                <a:cs typeface="Times New Roman" panose="02020603050405020304" pitchFamily="18" charset="0"/>
              </a:rPr>
              <a:t> fjorden la seg </a:t>
            </a:r>
            <a:r>
              <a:rPr lang="nb-NO" sz="1300" dirty="0" err="1">
                <a:effectLst/>
                <a:ea typeface="Calibri" panose="020F0502020204030204" pitchFamily="34" charset="0"/>
                <a:cs typeface="Times New Roman" panose="02020603050405020304" pitchFamily="18" charset="0"/>
              </a:rPr>
              <a:t>glodren</a:t>
            </a:r>
            <a:r>
              <a:rPr lang="nb-NO" sz="1300" dirty="0">
                <a:effectLst/>
                <a:ea typeface="Calibri" panose="020F0502020204030204" pitchFamily="34" charset="0"/>
                <a:cs typeface="Times New Roman" panose="02020603050405020304" pitchFamily="18" charset="0"/>
              </a:rPr>
              <a:t> å glitra.</a:t>
            </a:r>
            <a:endParaRPr lang="nn-NO" sz="1300" dirty="0">
              <a:effectLst/>
              <a:ea typeface="Calibri" panose="020F0502020204030204" pitchFamily="34" charset="0"/>
              <a:cs typeface="Times New Roman" panose="02020603050405020304" pitchFamily="18" charset="0"/>
            </a:endParaRPr>
          </a:p>
          <a:p>
            <a:pPr>
              <a:spcAft>
                <a:spcPts val="800"/>
              </a:spcAft>
            </a:pPr>
            <a:endParaRPr lang="nn-NO" sz="1300" dirty="0">
              <a:effectLst/>
              <a:ea typeface="Calibri" panose="020F0502020204030204" pitchFamily="34" charset="0"/>
              <a:cs typeface="Times New Roman" panose="02020603050405020304" pitchFamily="18" charset="0"/>
            </a:endParaRPr>
          </a:p>
          <a:p>
            <a:pPr marL="0" indent="0">
              <a:spcAft>
                <a:spcPts val="800"/>
              </a:spcAft>
              <a:buNone/>
            </a:pPr>
            <a:r>
              <a:rPr lang="nn-NO" sz="1300" dirty="0">
                <a:effectLst/>
                <a:ea typeface="Calibri" panose="020F0502020204030204" pitchFamily="34" charset="0"/>
                <a:cs typeface="Times New Roman" panose="02020603050405020304" pitchFamily="18" charset="0"/>
              </a:rPr>
              <a:t>Å </a:t>
            </a:r>
            <a:r>
              <a:rPr lang="nn-NO" sz="1300" dirty="0" err="1">
                <a:effectLst/>
                <a:ea typeface="Calibri" panose="020F0502020204030204" pitchFamily="34" charset="0"/>
                <a:cs typeface="Times New Roman" panose="02020603050405020304" pitchFamily="18" charset="0"/>
              </a:rPr>
              <a:t>solæ</a:t>
            </a:r>
            <a:r>
              <a:rPr lang="nn-NO" sz="1300" dirty="0">
                <a:effectLst/>
                <a:ea typeface="Calibri" panose="020F0502020204030204" pitchFamily="34" charset="0"/>
                <a:cs typeface="Times New Roman" panose="02020603050405020304" pitchFamily="18" charset="0"/>
              </a:rPr>
              <a:t> gav seg stunder å </a:t>
            </a:r>
            <a:r>
              <a:rPr lang="nn-NO" sz="1300" dirty="0" err="1">
                <a:effectLst/>
                <a:ea typeface="Calibri" panose="020F0502020204030204" pitchFamily="34" charset="0"/>
                <a:cs typeface="Times New Roman" panose="02020603050405020304" pitchFamily="18" charset="0"/>
              </a:rPr>
              <a:t>tøydde</a:t>
            </a:r>
            <a:r>
              <a:rPr lang="nn-NO" sz="1300" dirty="0">
                <a:effectLst/>
                <a:ea typeface="Calibri" panose="020F0502020204030204" pitchFamily="34" charset="0"/>
                <a:cs typeface="Times New Roman" panose="02020603050405020304" pitchFamily="18" charset="0"/>
              </a:rPr>
              <a:t> seg ned</a:t>
            </a:r>
          </a:p>
          <a:p>
            <a:pPr marL="0" indent="0">
              <a:spcAft>
                <a:spcPts val="800"/>
              </a:spcAft>
              <a:buNone/>
            </a:pPr>
            <a:r>
              <a:rPr lang="nn-NO" sz="1300" dirty="0">
                <a:effectLst/>
                <a:ea typeface="Calibri" panose="020F0502020204030204" pitchFamily="34" charset="0"/>
                <a:cs typeface="Times New Roman" panose="02020603050405020304" pitchFamily="18" charset="0"/>
              </a:rPr>
              <a:t>Te da so </a:t>
            </a:r>
            <a:r>
              <a:rPr lang="nn-NO" sz="1300" dirty="0" err="1">
                <a:effectLst/>
                <a:ea typeface="Calibri" panose="020F0502020204030204" pitchFamily="34" charset="0"/>
                <a:cs typeface="Times New Roman" panose="02020603050405020304" pitchFamily="18" charset="0"/>
              </a:rPr>
              <a:t>sku</a:t>
            </a:r>
            <a:r>
              <a:rPr lang="nn-NO" sz="1300" dirty="0">
                <a:effectLst/>
                <a:ea typeface="Calibri" panose="020F0502020204030204" pitchFamily="34" charset="0"/>
                <a:cs typeface="Times New Roman" panose="02020603050405020304" pitchFamily="18" charset="0"/>
              </a:rPr>
              <a:t>` livna å </a:t>
            </a:r>
            <a:r>
              <a:rPr lang="nn-NO" sz="1300" dirty="0" err="1">
                <a:effectLst/>
                <a:ea typeface="Calibri" panose="020F0502020204030204" pitchFamily="34" charset="0"/>
                <a:cs typeface="Times New Roman" panose="02020603050405020304" pitchFamily="18" charset="0"/>
              </a:rPr>
              <a:t>sku</a:t>
            </a:r>
            <a:r>
              <a:rPr lang="nn-NO" sz="1300" dirty="0">
                <a:effectLst/>
                <a:ea typeface="Calibri" panose="020F0502020204030204" pitchFamily="34" charset="0"/>
                <a:cs typeface="Times New Roman" panose="02020603050405020304" pitchFamily="18" charset="0"/>
              </a:rPr>
              <a:t>` spretta.          </a:t>
            </a:r>
          </a:p>
          <a:p>
            <a:pPr marL="0" indent="0">
              <a:spcAft>
                <a:spcPts val="800"/>
              </a:spcAft>
              <a:buNone/>
            </a:pPr>
            <a:r>
              <a:rPr lang="nn-NO" sz="1300" dirty="0" err="1">
                <a:effectLst/>
                <a:ea typeface="Calibri" panose="020F0502020204030204" pitchFamily="34" charset="0"/>
                <a:cs typeface="Times New Roman" panose="02020603050405020304" pitchFamily="18" charset="0"/>
              </a:rPr>
              <a:t>Naor</a:t>
            </a:r>
            <a:r>
              <a:rPr lang="nn-NO" sz="1300" dirty="0">
                <a:effectLst/>
                <a:ea typeface="Calibri" panose="020F0502020204030204" pitchFamily="34" charset="0"/>
                <a:cs typeface="Times New Roman" panose="02020603050405020304" pitchFamily="18" charset="0"/>
              </a:rPr>
              <a:t> kvelda-råen minka tok nutane te </a:t>
            </a:r>
          </a:p>
          <a:p>
            <a:pPr marL="0" indent="0">
              <a:spcAft>
                <a:spcPts val="800"/>
              </a:spcAft>
              <a:buNone/>
            </a:pPr>
            <a:r>
              <a:rPr lang="nn-NO" sz="1300" dirty="0">
                <a:effectLst/>
                <a:ea typeface="Calibri" panose="020F0502020204030204" pitchFamily="34" charset="0"/>
                <a:cs typeface="Times New Roman" panose="02020603050405020304" pitchFamily="18" charset="0"/>
              </a:rPr>
              <a:t>Å </a:t>
            </a:r>
            <a:r>
              <a:rPr lang="nn-NO" sz="1300" dirty="0" err="1">
                <a:effectLst/>
                <a:ea typeface="Calibri" panose="020F0502020204030204" pitchFamily="34" charset="0"/>
                <a:cs typeface="Times New Roman" panose="02020603050405020304" pitchFamily="18" charset="0"/>
              </a:rPr>
              <a:t>vørmde</a:t>
            </a:r>
            <a:r>
              <a:rPr lang="nn-NO" sz="1300" dirty="0">
                <a:effectLst/>
                <a:ea typeface="Calibri" panose="020F0502020204030204" pitchFamily="34" charset="0"/>
                <a:cs typeface="Times New Roman" panose="02020603050405020304" pitchFamily="18" charset="0"/>
              </a:rPr>
              <a:t> </a:t>
            </a:r>
            <a:r>
              <a:rPr lang="nn-NO" sz="1300" dirty="0" err="1">
                <a:effectLst/>
                <a:ea typeface="Calibri" panose="020F0502020204030204" pitchFamily="34" charset="0"/>
                <a:cs typeface="Times New Roman" panose="02020603050405020304" pitchFamily="18" charset="0"/>
              </a:rPr>
              <a:t>um</a:t>
            </a:r>
            <a:r>
              <a:rPr lang="nn-NO" sz="1300" dirty="0">
                <a:effectLst/>
                <a:ea typeface="Calibri" panose="020F0502020204030204" pitchFamily="34" charset="0"/>
                <a:cs typeface="Times New Roman" panose="02020603050405020304" pitchFamily="18" charset="0"/>
              </a:rPr>
              <a:t> da so skulde vetta.</a:t>
            </a:r>
          </a:p>
          <a:p>
            <a:pPr marL="0" indent="0">
              <a:spcAft>
                <a:spcPts val="800"/>
              </a:spcAft>
              <a:buNone/>
            </a:pPr>
            <a:r>
              <a:rPr lang="nn-NO" sz="1300" dirty="0">
                <a:effectLst/>
                <a:ea typeface="Calibri" panose="020F0502020204030204" pitchFamily="34" charset="0"/>
                <a:cs typeface="Times New Roman" panose="02020603050405020304" pitchFamily="18" charset="0"/>
              </a:rPr>
              <a:t>Men lenger ut </a:t>
            </a:r>
            <a:r>
              <a:rPr lang="nn-NO" sz="1300" dirty="0" err="1">
                <a:effectLst/>
                <a:ea typeface="Calibri" panose="020F0502020204030204" pitchFamily="34" charset="0"/>
                <a:cs typeface="Times New Roman" panose="02020603050405020304" pitchFamily="18" charset="0"/>
              </a:rPr>
              <a:t>pao</a:t>
            </a:r>
            <a:r>
              <a:rPr lang="nn-NO" sz="1300" dirty="0">
                <a:effectLst/>
                <a:ea typeface="Calibri" panose="020F0502020204030204" pitchFamily="34" charset="0"/>
                <a:cs typeface="Times New Roman" panose="02020603050405020304" pitchFamily="18" charset="0"/>
              </a:rPr>
              <a:t> </a:t>
            </a:r>
            <a:r>
              <a:rPr lang="nn-NO" sz="1300" dirty="0" err="1">
                <a:effectLst/>
                <a:ea typeface="Calibri" panose="020F0502020204030204" pitchFamily="34" charset="0"/>
                <a:cs typeface="Times New Roman" panose="02020603050405020304" pitchFamily="18" charset="0"/>
              </a:rPr>
              <a:t>nottæ</a:t>
            </a:r>
            <a:r>
              <a:rPr lang="nn-NO" sz="1300" dirty="0">
                <a:effectLst/>
                <a:ea typeface="Calibri" panose="020F0502020204030204" pitchFamily="34" charset="0"/>
                <a:cs typeface="Times New Roman" panose="02020603050405020304" pitchFamily="18" charset="0"/>
              </a:rPr>
              <a:t> dei ok seg i hop,</a:t>
            </a:r>
          </a:p>
          <a:p>
            <a:pPr marL="0" indent="0">
              <a:spcAft>
                <a:spcPts val="800"/>
              </a:spcAft>
              <a:buNone/>
            </a:pPr>
            <a:r>
              <a:rPr lang="nn-NO" sz="1300" dirty="0">
                <a:ea typeface="Calibri" panose="020F0502020204030204" pitchFamily="34" charset="0"/>
                <a:cs typeface="Times New Roman" panose="02020603050405020304" pitchFamily="18" charset="0"/>
              </a:rPr>
              <a:t>d</a:t>
            </a:r>
            <a:r>
              <a:rPr lang="nn-NO" sz="1300" dirty="0">
                <a:effectLst/>
                <a:ea typeface="Calibri" panose="020F0502020204030204" pitchFamily="34" charset="0"/>
                <a:cs typeface="Times New Roman" panose="02020603050405020304" pitchFamily="18" charset="0"/>
              </a:rPr>
              <a:t>ei </a:t>
            </a:r>
            <a:r>
              <a:rPr lang="nn-NO" sz="1300" dirty="0" err="1">
                <a:effectLst/>
                <a:ea typeface="Calibri" panose="020F0502020204030204" pitchFamily="34" charset="0"/>
                <a:cs typeface="Times New Roman" panose="02020603050405020304" pitchFamily="18" charset="0"/>
              </a:rPr>
              <a:t>tottest</a:t>
            </a:r>
            <a:r>
              <a:rPr lang="nn-NO" sz="1300" dirty="0">
                <a:effectLst/>
                <a:ea typeface="Calibri" panose="020F0502020204030204" pitchFamily="34" charset="0"/>
                <a:cs typeface="Times New Roman" panose="02020603050405020304" pitchFamily="18" charset="0"/>
              </a:rPr>
              <a:t> </a:t>
            </a:r>
            <a:r>
              <a:rPr lang="nn-NO" sz="1300" dirty="0" err="1">
                <a:effectLst/>
                <a:ea typeface="Calibri" panose="020F0502020204030204" pitchFamily="34" charset="0"/>
                <a:cs typeface="Times New Roman" panose="02020603050405020304" pitchFamily="18" charset="0"/>
              </a:rPr>
              <a:t>fudla</a:t>
            </a:r>
            <a:r>
              <a:rPr lang="nn-NO" sz="1300" dirty="0">
                <a:effectLst/>
                <a:ea typeface="Calibri" panose="020F0502020204030204" pitchFamily="34" charset="0"/>
                <a:cs typeface="Times New Roman" panose="02020603050405020304" pitchFamily="18" charset="0"/>
              </a:rPr>
              <a:t> høyra eit kvinkande rop</a:t>
            </a:r>
          </a:p>
          <a:p>
            <a:pPr marL="0" indent="0">
              <a:spcAft>
                <a:spcPts val="800"/>
              </a:spcAft>
              <a:buNone/>
            </a:pPr>
            <a:r>
              <a:rPr lang="nn-NO" sz="1300" dirty="0" err="1">
                <a:ea typeface="Calibri" panose="020F0502020204030204" pitchFamily="34" charset="0"/>
                <a:cs typeface="Times New Roman" panose="02020603050405020304" pitchFamily="18" charset="0"/>
              </a:rPr>
              <a:t>u</a:t>
            </a:r>
            <a:r>
              <a:rPr lang="nn-NO" sz="1300" dirty="0" err="1">
                <a:effectLst/>
                <a:ea typeface="Calibri" panose="020F0502020204030204" pitchFamily="34" charset="0"/>
                <a:cs typeface="Times New Roman" panose="02020603050405020304" pitchFamily="18" charset="0"/>
              </a:rPr>
              <a:t>m</a:t>
            </a:r>
            <a:r>
              <a:rPr lang="nn-NO" sz="1300" dirty="0">
                <a:effectLst/>
                <a:ea typeface="Calibri" panose="020F0502020204030204" pitchFamily="34" charset="0"/>
                <a:cs typeface="Times New Roman" panose="02020603050405020304" pitchFamily="18" charset="0"/>
              </a:rPr>
              <a:t> livd fy dei vonar va vekte.</a:t>
            </a:r>
          </a:p>
          <a:p>
            <a:pPr marL="0" indent="0">
              <a:spcAft>
                <a:spcPts val="800"/>
              </a:spcAft>
              <a:buNone/>
            </a:pPr>
            <a:endParaRPr lang="nn-NO" sz="1300" dirty="0">
              <a:effectLst/>
              <a:ea typeface="Calibri" panose="020F0502020204030204" pitchFamily="34" charset="0"/>
              <a:cs typeface="Times New Roman" panose="02020603050405020304" pitchFamily="18" charset="0"/>
            </a:endParaRPr>
          </a:p>
          <a:p>
            <a:pPr marL="0" indent="0">
              <a:spcAft>
                <a:spcPts val="800"/>
              </a:spcAft>
              <a:buNone/>
            </a:pPr>
            <a:endParaRPr lang="nn-NO" sz="1300" dirty="0">
              <a:effectLst/>
              <a:ea typeface="Calibri" panose="020F0502020204030204" pitchFamily="34" charset="0"/>
              <a:cs typeface="Times New Roman" panose="02020603050405020304" pitchFamily="18" charset="0"/>
            </a:endParaRPr>
          </a:p>
          <a:p>
            <a:pPr marL="0" indent="0">
              <a:spcAft>
                <a:spcPts val="800"/>
              </a:spcAft>
              <a:buNone/>
            </a:pPr>
            <a:r>
              <a:rPr lang="nn-NO" sz="1300" dirty="0">
                <a:effectLst/>
                <a:ea typeface="Calibri" panose="020F0502020204030204" pitchFamily="34" charset="0"/>
                <a:cs typeface="Times New Roman" panose="02020603050405020304" pitchFamily="18" charset="0"/>
              </a:rPr>
              <a:t>So ok da te å bløma i </a:t>
            </a:r>
            <a:r>
              <a:rPr lang="nn-NO" sz="1300" dirty="0" err="1">
                <a:effectLst/>
                <a:ea typeface="Calibri" panose="020F0502020204030204" pitchFamily="34" charset="0"/>
                <a:cs typeface="Times New Roman" panose="02020603050405020304" pitchFamily="18" charset="0"/>
              </a:rPr>
              <a:t>hagje</a:t>
            </a:r>
            <a:r>
              <a:rPr lang="nn-NO" sz="1300" dirty="0">
                <a:effectLst/>
                <a:ea typeface="Calibri" panose="020F0502020204030204" pitchFamily="34" charset="0"/>
                <a:cs typeface="Times New Roman" panose="02020603050405020304" pitchFamily="18" charset="0"/>
              </a:rPr>
              <a:t> å li,</a:t>
            </a:r>
          </a:p>
          <a:p>
            <a:pPr marL="0" indent="0">
              <a:spcAft>
                <a:spcPts val="800"/>
              </a:spcAft>
              <a:buNone/>
            </a:pPr>
            <a:r>
              <a:rPr lang="nn-NO" sz="1300" dirty="0">
                <a:effectLst/>
                <a:ea typeface="Calibri" panose="020F0502020204030204" pitchFamily="34" charset="0"/>
                <a:cs typeface="Times New Roman" panose="02020603050405020304" pitchFamily="18" charset="0"/>
              </a:rPr>
              <a:t>Eit hildrande fargabrigde fløymde</a:t>
            </a:r>
          </a:p>
          <a:p>
            <a:pPr marL="0" indent="0">
              <a:spcAft>
                <a:spcPts val="800"/>
              </a:spcAft>
              <a:buNone/>
            </a:pPr>
            <a:r>
              <a:rPr lang="nn-NO" sz="1300" dirty="0" err="1">
                <a:effectLst/>
                <a:ea typeface="Calibri" panose="020F0502020204030204" pitchFamily="34" charset="0"/>
                <a:cs typeface="Times New Roman" panose="02020603050405020304" pitchFamily="18" charset="0"/>
              </a:rPr>
              <a:t>Me’Folgefonnæ</a:t>
            </a:r>
            <a:r>
              <a:rPr lang="nn-NO" sz="1300" dirty="0">
                <a:effectLst/>
                <a:ea typeface="Calibri" panose="020F0502020204030204" pitchFamily="34" charset="0"/>
                <a:cs typeface="Times New Roman" panose="02020603050405020304" pitchFamily="18" charset="0"/>
              </a:rPr>
              <a:t> speglande </a:t>
            </a:r>
            <a:r>
              <a:rPr lang="nn-NO" sz="1300" dirty="0" err="1">
                <a:effectLst/>
                <a:ea typeface="Calibri" panose="020F0502020204030204" pitchFamily="34" charset="0"/>
                <a:cs typeface="Times New Roman" panose="02020603050405020304" pitchFamily="18" charset="0"/>
              </a:rPr>
              <a:t>syllkaopo</a:t>
            </a:r>
            <a:r>
              <a:rPr lang="nn-NO" sz="1300" dirty="0">
                <a:effectLst/>
                <a:ea typeface="Calibri" panose="020F0502020204030204" pitchFamily="34" charset="0"/>
                <a:cs typeface="Times New Roman" panose="02020603050405020304" pitchFamily="18" charset="0"/>
              </a:rPr>
              <a:t> si</a:t>
            </a:r>
          </a:p>
          <a:p>
            <a:pPr marL="0" indent="0">
              <a:spcAft>
                <a:spcPts val="800"/>
              </a:spcAft>
              <a:buNone/>
            </a:pPr>
            <a:r>
              <a:rPr lang="nn-NO" sz="1300" dirty="0">
                <a:effectLst/>
                <a:ea typeface="Calibri" panose="020F0502020204030204" pitchFamily="34" charset="0"/>
                <a:cs typeface="Times New Roman" panose="02020603050405020304" pitchFamily="18" charset="0"/>
              </a:rPr>
              <a:t>Å Onen i </a:t>
            </a:r>
            <a:r>
              <a:rPr lang="nn-NO" sz="1300" dirty="0" err="1">
                <a:effectLst/>
                <a:ea typeface="Calibri" panose="020F0502020204030204" pitchFamily="34" charset="0"/>
                <a:cs typeface="Times New Roman" panose="02020603050405020304" pitchFamily="18" charset="0"/>
              </a:rPr>
              <a:t>solaglimen</a:t>
            </a:r>
            <a:r>
              <a:rPr lang="nn-NO" sz="1300" dirty="0">
                <a:effectLst/>
                <a:ea typeface="Calibri" panose="020F0502020204030204" pitchFamily="34" charset="0"/>
                <a:cs typeface="Times New Roman" panose="02020603050405020304" pitchFamily="18" charset="0"/>
              </a:rPr>
              <a:t> drøymde.</a:t>
            </a:r>
          </a:p>
          <a:p>
            <a:pPr marL="0" indent="0">
              <a:spcAft>
                <a:spcPts val="800"/>
              </a:spcAft>
              <a:buNone/>
            </a:pPr>
            <a:r>
              <a:rPr lang="nb-NO" sz="1300" dirty="0" err="1">
                <a:effectLst/>
                <a:ea typeface="Calibri" panose="020F0502020204030204" pitchFamily="34" charset="0"/>
                <a:cs typeface="Times New Roman" panose="02020603050405020304" pitchFamily="18" charset="0"/>
              </a:rPr>
              <a:t>Frao</a:t>
            </a:r>
            <a:r>
              <a:rPr lang="nb-NO" sz="1300" dirty="0">
                <a:effectLst/>
                <a:ea typeface="Calibri" panose="020F0502020204030204" pitchFamily="34" charset="0"/>
                <a:cs typeface="Times New Roman" panose="02020603050405020304" pitchFamily="18" charset="0"/>
              </a:rPr>
              <a:t> Seljestad te </a:t>
            </a:r>
            <a:r>
              <a:rPr lang="nb-NO" sz="1300" dirty="0" err="1">
                <a:effectLst/>
                <a:ea typeface="Calibri" panose="020F0502020204030204" pitchFamily="34" charset="0"/>
                <a:cs typeface="Times New Roman" panose="02020603050405020304" pitchFamily="18" charset="0"/>
              </a:rPr>
              <a:t>Moo</a:t>
            </a:r>
            <a:r>
              <a:rPr lang="nb-NO" sz="1300" dirty="0">
                <a:effectLst/>
                <a:ea typeface="Calibri" panose="020F0502020204030204" pitchFamily="34" charset="0"/>
                <a:cs typeface="Times New Roman" panose="02020603050405020304" pitchFamily="18" charset="0"/>
              </a:rPr>
              <a:t>, </a:t>
            </a:r>
            <a:r>
              <a:rPr lang="nb-NO" sz="1300" dirty="0" err="1">
                <a:effectLst/>
                <a:ea typeface="Calibri" panose="020F0502020204030204" pitchFamily="34" charset="0"/>
                <a:cs typeface="Times New Roman" panose="02020603050405020304" pitchFamily="18" charset="0"/>
              </a:rPr>
              <a:t>frao</a:t>
            </a:r>
            <a:r>
              <a:rPr lang="nb-NO" sz="1300" dirty="0">
                <a:effectLst/>
                <a:ea typeface="Calibri" panose="020F0502020204030204" pitchFamily="34" charset="0"/>
                <a:cs typeface="Times New Roman" panose="02020603050405020304" pitchFamily="18" charset="0"/>
              </a:rPr>
              <a:t> Steine te </a:t>
            </a:r>
            <a:r>
              <a:rPr lang="nb-NO" sz="1300" dirty="0" err="1">
                <a:effectLst/>
                <a:ea typeface="Calibri" panose="020F0502020204030204" pitchFamily="34" charset="0"/>
                <a:cs typeface="Times New Roman" panose="02020603050405020304" pitchFamily="18" charset="0"/>
              </a:rPr>
              <a:t>Sæ</a:t>
            </a:r>
            <a:endParaRPr lang="nn-NO" sz="1300" dirty="0">
              <a:effectLst/>
              <a:ea typeface="Calibri" panose="020F0502020204030204" pitchFamily="34" charset="0"/>
              <a:cs typeface="Times New Roman" panose="02020603050405020304" pitchFamily="18" charset="0"/>
            </a:endParaRPr>
          </a:p>
          <a:p>
            <a:pPr marL="0" indent="0">
              <a:spcAft>
                <a:spcPts val="800"/>
              </a:spcAft>
              <a:buNone/>
            </a:pPr>
            <a:r>
              <a:rPr lang="nb-NO" sz="1300" dirty="0">
                <a:effectLst/>
                <a:ea typeface="Calibri" panose="020F0502020204030204" pitchFamily="34" charset="0"/>
                <a:cs typeface="Times New Roman" panose="02020603050405020304" pitchFamily="18" charset="0"/>
              </a:rPr>
              <a:t>Sto </a:t>
            </a:r>
            <a:r>
              <a:rPr lang="nb-NO" sz="1300" dirty="0" err="1">
                <a:effectLst/>
                <a:ea typeface="Calibri" panose="020F0502020204030204" pitchFamily="34" charset="0"/>
                <a:cs typeface="Times New Roman" panose="02020603050405020304" pitchFamily="18" charset="0"/>
              </a:rPr>
              <a:t>gjemen</a:t>
            </a:r>
            <a:r>
              <a:rPr lang="nb-NO" sz="1300" dirty="0">
                <a:effectLst/>
                <a:ea typeface="Calibri" panose="020F0502020204030204" pitchFamily="34" charset="0"/>
                <a:cs typeface="Times New Roman" panose="02020603050405020304" pitchFamily="18" charset="0"/>
              </a:rPr>
              <a:t> </a:t>
            </a:r>
            <a:r>
              <a:rPr lang="nb-NO" sz="1300" dirty="0" err="1">
                <a:effectLst/>
                <a:ea typeface="Calibri" panose="020F0502020204030204" pitchFamily="34" charset="0"/>
                <a:cs typeface="Times New Roman" panose="02020603050405020304" pitchFamily="18" charset="0"/>
              </a:rPr>
              <a:t>ifrao</a:t>
            </a:r>
            <a:r>
              <a:rPr lang="nb-NO" sz="1300" dirty="0">
                <a:effectLst/>
                <a:ea typeface="Calibri" panose="020F0502020204030204" pitchFamily="34" charset="0"/>
                <a:cs typeface="Times New Roman" panose="02020603050405020304" pitchFamily="18" charset="0"/>
              </a:rPr>
              <a:t> </a:t>
            </a:r>
            <a:r>
              <a:rPr lang="nb-NO" sz="1300" dirty="0" err="1">
                <a:effectLst/>
                <a:ea typeface="Calibri" panose="020F0502020204030204" pitchFamily="34" charset="0"/>
                <a:cs typeface="Times New Roman" panose="02020603050405020304" pitchFamily="18" charset="0"/>
              </a:rPr>
              <a:t>bakkar</a:t>
            </a:r>
            <a:r>
              <a:rPr lang="nb-NO" sz="1300" dirty="0">
                <a:effectLst/>
                <a:ea typeface="Calibri" panose="020F0502020204030204" pitchFamily="34" charset="0"/>
                <a:cs typeface="Times New Roman" panose="02020603050405020304" pitchFamily="18" charset="0"/>
              </a:rPr>
              <a:t>, </a:t>
            </a:r>
            <a:r>
              <a:rPr lang="nb-NO" sz="1300" dirty="0" err="1">
                <a:effectLst/>
                <a:ea typeface="Calibri" panose="020F0502020204030204" pitchFamily="34" charset="0"/>
                <a:cs typeface="Times New Roman" panose="02020603050405020304" pitchFamily="18" charset="0"/>
              </a:rPr>
              <a:t>frao</a:t>
            </a:r>
            <a:r>
              <a:rPr lang="nb-NO" sz="1300" dirty="0">
                <a:effectLst/>
                <a:ea typeface="Calibri" panose="020F0502020204030204" pitchFamily="34" charset="0"/>
                <a:cs typeface="Times New Roman" panose="02020603050405020304" pitchFamily="18" charset="0"/>
              </a:rPr>
              <a:t> </a:t>
            </a:r>
            <a:r>
              <a:rPr lang="nb-NO" sz="1300" dirty="0" err="1">
                <a:effectLst/>
                <a:ea typeface="Calibri" panose="020F0502020204030204" pitchFamily="34" charset="0"/>
                <a:cs typeface="Times New Roman" panose="02020603050405020304" pitchFamily="18" charset="0"/>
              </a:rPr>
              <a:t>bøar</a:t>
            </a:r>
            <a:r>
              <a:rPr lang="nb-NO" sz="1300" dirty="0">
                <a:effectLst/>
                <a:ea typeface="Calibri" panose="020F0502020204030204" pitchFamily="34" charset="0"/>
                <a:cs typeface="Times New Roman" panose="02020603050405020304" pitchFamily="18" charset="0"/>
              </a:rPr>
              <a:t> å tre</a:t>
            </a:r>
          </a:p>
          <a:p>
            <a:pPr marL="0" indent="0">
              <a:spcAft>
                <a:spcPts val="800"/>
              </a:spcAft>
              <a:buNone/>
            </a:pPr>
            <a:r>
              <a:rPr lang="nb-NO" sz="1300" dirty="0">
                <a:ea typeface="Calibri" panose="020F0502020204030204" pitchFamily="34" charset="0"/>
                <a:cs typeface="Times New Roman" panose="02020603050405020304" pitchFamily="18" charset="0"/>
              </a:rPr>
              <a:t>I </a:t>
            </a:r>
            <a:r>
              <a:rPr lang="nb-NO" sz="1300" dirty="0" err="1">
                <a:ea typeface="Calibri" panose="020F0502020204030204" pitchFamily="34" charset="0"/>
                <a:cs typeface="Times New Roman" panose="02020603050405020304" pitchFamily="18" charset="0"/>
              </a:rPr>
              <a:t>traoe</a:t>
            </a:r>
            <a:r>
              <a:rPr lang="nb-NO" sz="1300" dirty="0">
                <a:ea typeface="Calibri" panose="020F0502020204030204" pitchFamily="34" charset="0"/>
                <a:cs typeface="Times New Roman" panose="02020603050405020304" pitchFamily="18" charset="0"/>
              </a:rPr>
              <a:t> ette live å </a:t>
            </a:r>
            <a:r>
              <a:rPr lang="nb-NO" sz="1300" dirty="0" err="1">
                <a:ea typeface="Calibri" panose="020F0502020204030204" pitchFamily="34" charset="0"/>
                <a:cs typeface="Times New Roman" panose="02020603050405020304" pitchFamily="18" charset="0"/>
              </a:rPr>
              <a:t>jiddra</a:t>
            </a:r>
            <a:endParaRPr lang="nn-NO" sz="1300" dirty="0">
              <a:effectLst/>
              <a:ea typeface="Calibri" panose="020F0502020204030204" pitchFamily="34" charset="0"/>
              <a:cs typeface="Times New Roman" panose="02020603050405020304" pitchFamily="18" charset="0"/>
            </a:endParaRPr>
          </a:p>
          <a:p>
            <a:pPr marL="0" indent="0">
              <a:spcAft>
                <a:spcPts val="800"/>
              </a:spcAft>
              <a:buNone/>
            </a:pPr>
            <a:endParaRPr lang="nn-NO" sz="1300" dirty="0">
              <a:ea typeface="Calibri" panose="020F0502020204030204" pitchFamily="34" charset="0"/>
              <a:cs typeface="Times New Roman" panose="02020603050405020304" pitchFamily="18" charset="0"/>
            </a:endParaRPr>
          </a:p>
          <a:p>
            <a:pPr marL="0" indent="0">
              <a:spcAft>
                <a:spcPts val="800"/>
              </a:spcAft>
              <a:buNone/>
            </a:pPr>
            <a:endParaRPr lang="nn-NO" sz="1300" dirty="0">
              <a:effectLst/>
              <a:ea typeface="Calibri" panose="020F0502020204030204" pitchFamily="34" charset="0"/>
              <a:cs typeface="Times New Roman" panose="02020603050405020304" pitchFamily="18" charset="0"/>
            </a:endParaRPr>
          </a:p>
          <a:p>
            <a:pPr marL="0" indent="0">
              <a:spcAft>
                <a:spcPts val="800"/>
              </a:spcAft>
              <a:buNone/>
            </a:pPr>
            <a:r>
              <a:rPr lang="nn-NO" sz="1300" dirty="0">
                <a:effectLst/>
                <a:ea typeface="Calibri" panose="020F0502020204030204" pitchFamily="34" charset="0"/>
                <a:cs typeface="Times New Roman" panose="02020603050405020304" pitchFamily="18" charset="0"/>
              </a:rPr>
              <a:t> Å </a:t>
            </a:r>
            <a:r>
              <a:rPr lang="nn-NO" sz="1300" dirty="0" err="1">
                <a:effectLst/>
                <a:ea typeface="Calibri" panose="020F0502020204030204" pitchFamily="34" charset="0"/>
                <a:cs typeface="Times New Roman" panose="02020603050405020304" pitchFamily="18" charset="0"/>
              </a:rPr>
              <a:t>ingjensta</a:t>
            </a:r>
            <a:r>
              <a:rPr lang="nn-NO" sz="1300" dirty="0">
                <a:effectLst/>
                <a:ea typeface="Calibri" panose="020F0502020204030204" pitchFamily="34" charset="0"/>
                <a:cs typeface="Times New Roman" panose="02020603050405020304" pitchFamily="18" charset="0"/>
              </a:rPr>
              <a:t> va </a:t>
            </a:r>
            <a:r>
              <a:rPr lang="nn-NO" sz="1300" dirty="0" err="1">
                <a:effectLst/>
                <a:ea typeface="Calibri" panose="020F0502020204030204" pitchFamily="34" charset="0"/>
                <a:cs typeface="Times New Roman" panose="02020603050405020304" pitchFamily="18" charset="0"/>
              </a:rPr>
              <a:t>kviddren</a:t>
            </a:r>
            <a:r>
              <a:rPr lang="nn-NO" sz="1300" dirty="0">
                <a:effectLst/>
                <a:ea typeface="Calibri" panose="020F0502020204030204" pitchFamily="34" charset="0"/>
                <a:cs typeface="Times New Roman" panose="02020603050405020304" pitchFamily="18" charset="0"/>
              </a:rPr>
              <a:t> i rinde å kjos</a:t>
            </a:r>
          </a:p>
          <a:p>
            <a:pPr marL="0" indent="0">
              <a:spcAft>
                <a:spcPts val="800"/>
              </a:spcAft>
              <a:buNone/>
            </a:pPr>
            <a:r>
              <a:rPr lang="nn-NO" sz="1300" dirty="0">
                <a:ea typeface="Calibri" panose="020F0502020204030204" pitchFamily="34" charset="0"/>
                <a:cs typeface="Times New Roman" panose="02020603050405020304" pitchFamily="18" charset="0"/>
              </a:rPr>
              <a:t>s</a:t>
            </a:r>
            <a:r>
              <a:rPr lang="nn-NO" sz="1300" dirty="0">
                <a:effectLst/>
                <a:ea typeface="Calibri" panose="020F0502020204030204" pitchFamily="34" charset="0"/>
                <a:cs typeface="Times New Roman" panose="02020603050405020304" pitchFamily="18" charset="0"/>
              </a:rPr>
              <a:t>o </a:t>
            </a:r>
            <a:r>
              <a:rPr lang="nn-NO" sz="1300" dirty="0" err="1">
                <a:effectLst/>
                <a:ea typeface="Calibri" panose="020F0502020204030204" pitchFamily="34" charset="0"/>
                <a:cs typeface="Times New Roman" panose="02020603050405020304" pitchFamily="18" charset="0"/>
              </a:rPr>
              <a:t>kaote</a:t>
            </a:r>
            <a:r>
              <a:rPr lang="nn-NO" sz="1300" dirty="0">
                <a:effectLst/>
                <a:ea typeface="Calibri" panose="020F0502020204030204" pitchFamily="34" charset="0"/>
                <a:cs typeface="Times New Roman" panose="02020603050405020304" pitchFamily="18" charset="0"/>
              </a:rPr>
              <a:t> å fuglane so sæle,</a:t>
            </a:r>
          </a:p>
          <a:p>
            <a:pPr marL="0" indent="0">
              <a:spcAft>
                <a:spcPts val="800"/>
              </a:spcAft>
              <a:buNone/>
            </a:pPr>
            <a:r>
              <a:rPr lang="nn-NO" sz="1300" dirty="0">
                <a:effectLst/>
                <a:ea typeface="Calibri" panose="020F0502020204030204" pitchFamily="34" charset="0"/>
                <a:cs typeface="Times New Roman" panose="02020603050405020304" pitchFamily="18" charset="0"/>
              </a:rPr>
              <a:t>Å </a:t>
            </a:r>
            <a:r>
              <a:rPr lang="nn-NO" sz="1300" dirty="0" err="1">
                <a:effectLst/>
                <a:ea typeface="Calibri" panose="020F0502020204030204" pitchFamily="34" charset="0"/>
                <a:cs typeface="Times New Roman" panose="02020603050405020304" pitchFamily="18" charset="0"/>
              </a:rPr>
              <a:t>ingjensta</a:t>
            </a:r>
            <a:r>
              <a:rPr lang="nn-NO" sz="1300" dirty="0">
                <a:effectLst/>
                <a:ea typeface="Calibri" panose="020F0502020204030204" pitchFamily="34" charset="0"/>
                <a:cs typeface="Times New Roman" panose="02020603050405020304" pitchFamily="18" charset="0"/>
              </a:rPr>
              <a:t> va susen or elv elde os</a:t>
            </a:r>
          </a:p>
          <a:p>
            <a:pPr marL="0" indent="0">
              <a:spcAft>
                <a:spcPts val="800"/>
              </a:spcAft>
              <a:buNone/>
            </a:pPr>
            <a:r>
              <a:rPr lang="nn-NO" sz="1300" dirty="0">
                <a:ea typeface="Calibri" panose="020F0502020204030204" pitchFamily="34" charset="0"/>
                <a:cs typeface="Times New Roman" panose="02020603050405020304" pitchFamily="18" charset="0"/>
              </a:rPr>
              <a:t>s</a:t>
            </a:r>
            <a:r>
              <a:rPr lang="nn-NO" sz="1300" dirty="0">
                <a:effectLst/>
                <a:ea typeface="Calibri" panose="020F0502020204030204" pitchFamily="34" charset="0"/>
                <a:cs typeface="Times New Roman" panose="02020603050405020304" pitchFamily="18" charset="0"/>
              </a:rPr>
              <a:t>o djupe å </a:t>
            </a:r>
            <a:r>
              <a:rPr lang="nn-NO" sz="1300" dirty="0" err="1">
                <a:effectLst/>
                <a:ea typeface="Calibri" panose="020F0502020204030204" pitchFamily="34" charset="0"/>
                <a:cs typeface="Times New Roman" panose="02020603050405020304" pitchFamily="18" charset="0"/>
              </a:rPr>
              <a:t>løyndafudl</a:t>
            </a:r>
            <a:r>
              <a:rPr lang="nn-NO" sz="1300" dirty="0">
                <a:effectLst/>
                <a:ea typeface="Calibri" panose="020F0502020204030204" pitchFamily="34" charset="0"/>
                <a:cs typeface="Times New Roman" panose="02020603050405020304" pitchFamily="18" charset="0"/>
              </a:rPr>
              <a:t> i mæle, </a:t>
            </a:r>
          </a:p>
          <a:p>
            <a:pPr marL="0" indent="0">
              <a:spcAft>
                <a:spcPts val="800"/>
              </a:spcAft>
              <a:buNone/>
            </a:pPr>
            <a:r>
              <a:rPr lang="nn-NO" sz="1300" dirty="0">
                <a:ea typeface="Calibri" panose="020F0502020204030204" pitchFamily="34" charset="0"/>
                <a:cs typeface="Times New Roman" panose="02020603050405020304" pitchFamily="18" charset="0"/>
              </a:rPr>
              <a:t>å</a:t>
            </a:r>
            <a:r>
              <a:rPr lang="nn-NO" sz="1300" dirty="0">
                <a:effectLst/>
                <a:ea typeface="Calibri" panose="020F0502020204030204" pitchFamily="34" charset="0"/>
                <a:cs typeface="Times New Roman" panose="02020603050405020304" pitchFamily="18" charset="0"/>
              </a:rPr>
              <a:t> himmelen so høge, å lukte so </a:t>
            </a:r>
            <a:r>
              <a:rPr lang="nn-NO" sz="1300" dirty="0" err="1">
                <a:effectLst/>
                <a:ea typeface="Calibri" panose="020F0502020204030204" pitchFamily="34" charset="0"/>
                <a:cs typeface="Times New Roman" panose="02020603050405020304" pitchFamily="18" charset="0"/>
              </a:rPr>
              <a:t>blao</a:t>
            </a:r>
            <a:r>
              <a:rPr lang="nn-NO" sz="1300" dirty="0">
                <a:effectLst/>
                <a:ea typeface="Calibri" panose="020F0502020204030204" pitchFamily="34" charset="0"/>
                <a:cs typeface="Times New Roman" panose="02020603050405020304" pitchFamily="18" charset="0"/>
              </a:rPr>
              <a:t>, </a:t>
            </a:r>
          </a:p>
          <a:p>
            <a:pPr marL="0" indent="0">
              <a:spcAft>
                <a:spcPts val="800"/>
              </a:spcAft>
              <a:buNone/>
            </a:pPr>
            <a:r>
              <a:rPr lang="nn-NO" sz="1300" dirty="0">
                <a:ea typeface="Calibri" panose="020F0502020204030204" pitchFamily="34" charset="0"/>
                <a:cs typeface="Times New Roman" panose="02020603050405020304" pitchFamily="18" charset="0"/>
              </a:rPr>
              <a:t>å</a:t>
            </a:r>
            <a:r>
              <a:rPr lang="nn-NO" sz="1300" dirty="0">
                <a:effectLst/>
                <a:ea typeface="Calibri" panose="020F0502020204030204" pitchFamily="34" charset="0"/>
                <a:cs typeface="Times New Roman" panose="02020603050405020304" pitchFamily="18" charset="0"/>
              </a:rPr>
              <a:t> venene so </a:t>
            </a:r>
            <a:r>
              <a:rPr lang="nn-NO" sz="1300" dirty="0" err="1">
                <a:effectLst/>
                <a:ea typeface="Calibri" panose="020F0502020204030204" pitchFamily="34" charset="0"/>
                <a:cs typeface="Times New Roman" panose="02020603050405020304" pitchFamily="18" charset="0"/>
              </a:rPr>
              <a:t>goe</a:t>
            </a:r>
            <a:r>
              <a:rPr lang="nn-NO" sz="1300" dirty="0">
                <a:effectLst/>
                <a:ea typeface="Calibri" panose="020F0502020204030204" pitchFamily="34" charset="0"/>
                <a:cs typeface="Times New Roman" panose="02020603050405020304" pitchFamily="18" charset="0"/>
              </a:rPr>
              <a:t>, å </a:t>
            </a:r>
            <a:r>
              <a:rPr lang="nn-NO" sz="1300" dirty="0" err="1">
                <a:effectLst/>
                <a:ea typeface="Calibri" panose="020F0502020204030204" pitchFamily="34" charset="0"/>
                <a:cs typeface="Times New Roman" panose="02020603050405020304" pitchFamily="18" charset="0"/>
              </a:rPr>
              <a:t>sutena</a:t>
            </a:r>
            <a:r>
              <a:rPr lang="nn-NO" sz="1300" dirty="0">
                <a:effectLst/>
                <a:ea typeface="Calibri" panose="020F0502020204030204" pitchFamily="34" charset="0"/>
                <a:cs typeface="Times New Roman" panose="02020603050405020304" pitchFamily="18" charset="0"/>
              </a:rPr>
              <a:t> so </a:t>
            </a:r>
            <a:r>
              <a:rPr lang="nn-NO" sz="1300" dirty="0" err="1">
                <a:effectLst/>
                <a:ea typeface="Calibri" panose="020F0502020204030204" pitchFamily="34" charset="0"/>
                <a:cs typeface="Times New Roman" panose="02020603050405020304" pitchFamily="18" charset="0"/>
              </a:rPr>
              <a:t>smao</a:t>
            </a:r>
            <a:r>
              <a:rPr lang="nn-NO" sz="1300" dirty="0">
                <a:effectLst/>
                <a:ea typeface="Calibri" panose="020F0502020204030204" pitchFamily="34" charset="0"/>
                <a:cs typeface="Times New Roman" panose="02020603050405020304" pitchFamily="18" charset="0"/>
              </a:rPr>
              <a:t>,</a:t>
            </a:r>
          </a:p>
          <a:p>
            <a:pPr marL="0" indent="0">
              <a:spcAft>
                <a:spcPts val="800"/>
              </a:spcAft>
              <a:buNone/>
            </a:pPr>
            <a:r>
              <a:rPr lang="nn-NO" sz="1300" dirty="0">
                <a:ea typeface="Calibri" panose="020F0502020204030204" pitchFamily="34" charset="0"/>
                <a:cs typeface="Times New Roman" panose="02020603050405020304" pitchFamily="18" charset="0"/>
              </a:rPr>
              <a:t>å </a:t>
            </a:r>
            <a:r>
              <a:rPr lang="nn-NO" sz="1300" dirty="0">
                <a:effectLst/>
                <a:ea typeface="Calibri" panose="020F0502020204030204" pitchFamily="34" charset="0"/>
                <a:cs typeface="Times New Roman" panose="02020603050405020304" pitchFamily="18" charset="0"/>
              </a:rPr>
              <a:t>tankane so heile å reine.</a:t>
            </a:r>
          </a:p>
          <a:p>
            <a:pPr marL="0" indent="0">
              <a:spcAft>
                <a:spcPts val="800"/>
              </a:spcAft>
              <a:buNone/>
            </a:pPr>
            <a:endParaRPr lang="nn-NO" sz="1300" dirty="0">
              <a:effectLst/>
              <a:ea typeface="Calibri" panose="020F0502020204030204" pitchFamily="34" charset="0"/>
              <a:cs typeface="Times New Roman" panose="02020603050405020304" pitchFamily="18" charset="0"/>
            </a:endParaRPr>
          </a:p>
          <a:p>
            <a:pPr marL="0" indent="0">
              <a:spcAft>
                <a:spcPts val="800"/>
              </a:spcAft>
              <a:buNone/>
            </a:pPr>
            <a:endParaRPr lang="nn-NO" sz="1300" dirty="0">
              <a:effectLst/>
              <a:ea typeface="Calibri" panose="020F0502020204030204" pitchFamily="34" charset="0"/>
              <a:cs typeface="Times New Roman" panose="02020603050405020304" pitchFamily="18" charset="0"/>
            </a:endParaRPr>
          </a:p>
          <a:p>
            <a:pPr marL="0" indent="0">
              <a:spcAft>
                <a:spcPts val="800"/>
              </a:spcAft>
              <a:buNone/>
            </a:pPr>
            <a:r>
              <a:rPr lang="nn-NO" sz="1300" dirty="0">
                <a:effectLst/>
                <a:ea typeface="Calibri" panose="020F0502020204030204" pitchFamily="34" charset="0"/>
                <a:cs typeface="Times New Roman" panose="02020603050405020304" pitchFamily="18" charset="0"/>
              </a:rPr>
              <a:t>Å </a:t>
            </a:r>
            <a:r>
              <a:rPr lang="nn-NO" sz="1300" dirty="0" err="1">
                <a:effectLst/>
                <a:ea typeface="Calibri" panose="020F0502020204030204" pitchFamily="34" charset="0"/>
                <a:cs typeface="Times New Roman" panose="02020603050405020304" pitchFamily="18" charset="0"/>
              </a:rPr>
              <a:t>mangje</a:t>
            </a:r>
            <a:r>
              <a:rPr lang="nn-NO" sz="1300" dirty="0">
                <a:effectLst/>
                <a:ea typeface="Calibri" panose="020F0502020204030204" pitchFamily="34" charset="0"/>
                <a:cs typeface="Times New Roman" panose="02020603050405020304" pitchFamily="18" charset="0"/>
              </a:rPr>
              <a:t> ha du ale, å </a:t>
            </a:r>
            <a:r>
              <a:rPr lang="nn-NO" sz="1300" dirty="0" err="1">
                <a:effectLst/>
                <a:ea typeface="Calibri" panose="020F0502020204030204" pitchFamily="34" charset="0"/>
                <a:cs typeface="Times New Roman" panose="02020603050405020304" pitchFamily="18" charset="0"/>
              </a:rPr>
              <a:t>mangje</a:t>
            </a:r>
            <a:r>
              <a:rPr lang="nn-NO" sz="1300" dirty="0">
                <a:effectLst/>
                <a:ea typeface="Calibri" panose="020F0502020204030204" pitchFamily="34" charset="0"/>
                <a:cs typeface="Times New Roman" panose="02020603050405020304" pitchFamily="18" charset="0"/>
              </a:rPr>
              <a:t> laut ut</a:t>
            </a:r>
          </a:p>
          <a:p>
            <a:pPr marL="0" indent="0">
              <a:spcAft>
                <a:spcPts val="800"/>
              </a:spcAft>
              <a:buNone/>
            </a:pPr>
            <a:r>
              <a:rPr lang="nn-NO" sz="1300" dirty="0" err="1">
                <a:ea typeface="Calibri" panose="020F0502020204030204" pitchFamily="34" charset="0"/>
                <a:cs typeface="Times New Roman" panose="02020603050405020304" pitchFamily="18" charset="0"/>
              </a:rPr>
              <a:t>d</a:t>
            </a:r>
            <a:r>
              <a:rPr lang="nn-NO" sz="1300" dirty="0" err="1">
                <a:effectLst/>
                <a:ea typeface="Calibri" panose="020F0502020204030204" pitchFamily="34" charset="0"/>
                <a:cs typeface="Times New Roman" panose="02020603050405020304" pitchFamily="18" charset="0"/>
              </a:rPr>
              <a:t>’æ</a:t>
            </a:r>
            <a:r>
              <a:rPr lang="nn-NO" sz="1300" dirty="0">
                <a:effectLst/>
                <a:ea typeface="Calibri" panose="020F0502020204030204" pitchFamily="34" charset="0"/>
                <a:cs typeface="Times New Roman" panose="02020603050405020304" pitchFamily="18" charset="0"/>
              </a:rPr>
              <a:t> ymist ein helste skulde gløyma,</a:t>
            </a:r>
          </a:p>
          <a:p>
            <a:pPr marL="0" indent="0">
              <a:spcAft>
                <a:spcPts val="800"/>
              </a:spcAft>
              <a:buNone/>
            </a:pPr>
            <a:r>
              <a:rPr lang="nn-NO" sz="1300" dirty="0">
                <a:effectLst/>
                <a:ea typeface="Calibri" panose="020F0502020204030204" pitchFamily="34" charset="0"/>
                <a:cs typeface="Times New Roman" panose="02020603050405020304" pitchFamily="18" charset="0"/>
              </a:rPr>
              <a:t>Men </a:t>
            </a:r>
            <a:r>
              <a:rPr lang="nn-NO" sz="1300" dirty="0" err="1">
                <a:effectLst/>
                <a:ea typeface="Calibri" panose="020F0502020204030204" pitchFamily="34" charset="0"/>
                <a:cs typeface="Times New Roman" panose="02020603050405020304" pitchFamily="18" charset="0"/>
              </a:rPr>
              <a:t>minnelsar</a:t>
            </a:r>
            <a:r>
              <a:rPr lang="nn-NO" sz="1300" dirty="0">
                <a:effectLst/>
                <a:ea typeface="Calibri" panose="020F0502020204030204" pitchFamily="34" charset="0"/>
                <a:cs typeface="Times New Roman" panose="02020603050405020304" pitchFamily="18" charset="0"/>
              </a:rPr>
              <a:t> </a:t>
            </a:r>
            <a:r>
              <a:rPr lang="nn-NO" sz="1300" dirty="0" err="1">
                <a:effectLst/>
                <a:ea typeface="Calibri" panose="020F0502020204030204" pitchFamily="34" charset="0"/>
                <a:cs typeface="Times New Roman" panose="02020603050405020304" pitchFamily="18" charset="0"/>
              </a:rPr>
              <a:t>um</a:t>
            </a:r>
            <a:r>
              <a:rPr lang="nn-NO" sz="1300" dirty="0">
                <a:effectLst/>
                <a:ea typeface="Calibri" panose="020F0502020204030204" pitchFamily="34" charset="0"/>
                <a:cs typeface="Times New Roman" panose="02020603050405020304" pitchFamily="18" charset="0"/>
              </a:rPr>
              <a:t> </a:t>
            </a:r>
            <a:r>
              <a:rPr lang="nn-NO" sz="1300" dirty="0" err="1">
                <a:effectLst/>
                <a:ea typeface="Calibri" panose="020F0502020204030204" pitchFamily="34" charset="0"/>
                <a:cs typeface="Times New Roman" panose="02020603050405020304" pitchFamily="18" charset="0"/>
              </a:rPr>
              <a:t>ålvår</a:t>
            </a:r>
            <a:r>
              <a:rPr lang="nn-NO" sz="1300" dirty="0">
                <a:effectLst/>
                <a:ea typeface="Calibri" panose="020F0502020204030204" pitchFamily="34" charset="0"/>
                <a:cs typeface="Times New Roman" panose="02020603050405020304" pitchFamily="18" charset="0"/>
              </a:rPr>
              <a:t>, </a:t>
            </a:r>
            <a:r>
              <a:rPr lang="nn-NO" sz="1300" dirty="0" err="1">
                <a:effectLst/>
                <a:ea typeface="Calibri" panose="020F0502020204030204" pitchFamily="34" charset="0"/>
                <a:cs typeface="Times New Roman" panose="02020603050405020304" pitchFamily="18" charset="0"/>
              </a:rPr>
              <a:t>um</a:t>
            </a:r>
            <a:r>
              <a:rPr lang="nn-NO" sz="1300" dirty="0">
                <a:effectLst/>
                <a:ea typeface="Calibri" panose="020F0502020204030204" pitchFamily="34" charset="0"/>
                <a:cs typeface="Times New Roman" panose="02020603050405020304" pitchFamily="18" charset="0"/>
              </a:rPr>
              <a:t> sakna å sut</a:t>
            </a:r>
          </a:p>
          <a:p>
            <a:pPr marL="0" indent="0">
              <a:spcAft>
                <a:spcPts val="800"/>
              </a:spcAft>
              <a:buNone/>
            </a:pPr>
            <a:r>
              <a:rPr lang="nn-NO" sz="1300" dirty="0">
                <a:effectLst/>
                <a:ea typeface="Calibri" panose="020F0502020204030204" pitchFamily="34" charset="0"/>
                <a:cs typeface="Times New Roman" panose="02020603050405020304" pitchFamily="18" charset="0"/>
              </a:rPr>
              <a:t>Kan henda ein helste skulde </a:t>
            </a:r>
            <a:r>
              <a:rPr lang="nn-NO" sz="1300" dirty="0" err="1">
                <a:effectLst/>
                <a:ea typeface="Calibri" panose="020F0502020204030204" pitchFamily="34" charset="0"/>
                <a:cs typeface="Times New Roman" panose="02020603050405020304" pitchFamily="18" charset="0"/>
              </a:rPr>
              <a:t>gjøyma</a:t>
            </a:r>
            <a:r>
              <a:rPr lang="nn-NO" sz="1300" dirty="0">
                <a:effectLst/>
                <a:ea typeface="Calibri" panose="020F0502020204030204" pitchFamily="34" charset="0"/>
                <a:cs typeface="Times New Roman" panose="02020603050405020304" pitchFamily="18" charset="0"/>
              </a:rPr>
              <a:t>.</a:t>
            </a:r>
          </a:p>
          <a:p>
            <a:pPr marL="0" indent="0">
              <a:spcAft>
                <a:spcPts val="800"/>
              </a:spcAft>
              <a:buNone/>
            </a:pPr>
            <a:r>
              <a:rPr lang="nn-NO" sz="1300" dirty="0" err="1">
                <a:effectLst/>
                <a:ea typeface="Calibri" panose="020F0502020204030204" pitchFamily="34" charset="0"/>
                <a:cs typeface="Times New Roman" panose="02020603050405020304" pitchFamily="18" charset="0"/>
              </a:rPr>
              <a:t>Um</a:t>
            </a:r>
            <a:r>
              <a:rPr lang="nn-NO" sz="1300" dirty="0">
                <a:effectLst/>
                <a:ea typeface="Calibri" panose="020F0502020204030204" pitchFamily="34" charset="0"/>
                <a:cs typeface="Times New Roman" panose="02020603050405020304" pitchFamily="18" charset="0"/>
              </a:rPr>
              <a:t> via eg har </a:t>
            </a:r>
            <a:r>
              <a:rPr lang="nn-NO" sz="1300" dirty="0" err="1">
                <a:effectLst/>
                <a:ea typeface="Calibri" panose="020F0502020204030204" pitchFamily="34" charset="0"/>
                <a:cs typeface="Times New Roman" panose="02020603050405020304" pitchFamily="18" charset="0"/>
              </a:rPr>
              <a:t>færast</a:t>
            </a:r>
            <a:r>
              <a:rPr lang="nn-NO" sz="1300" dirty="0">
                <a:effectLst/>
                <a:ea typeface="Calibri" panose="020F0502020204030204" pitchFamily="34" charset="0"/>
                <a:cs typeface="Times New Roman" panose="02020603050405020304" pitchFamily="18" charset="0"/>
              </a:rPr>
              <a:t>, </a:t>
            </a:r>
            <a:r>
              <a:rPr lang="nn-NO" sz="1300" dirty="0" err="1">
                <a:effectLst/>
                <a:ea typeface="Calibri" panose="020F0502020204030204" pitchFamily="34" charset="0"/>
                <a:cs typeface="Times New Roman" panose="02020603050405020304" pitchFamily="18" charset="0"/>
              </a:rPr>
              <a:t>um</a:t>
            </a:r>
            <a:r>
              <a:rPr lang="nn-NO" sz="1300" dirty="0">
                <a:effectLst/>
                <a:ea typeface="Calibri" panose="020F0502020204030204" pitchFamily="34" charset="0"/>
                <a:cs typeface="Times New Roman" panose="02020603050405020304" pitchFamily="18" charset="0"/>
              </a:rPr>
              <a:t> </a:t>
            </a:r>
            <a:r>
              <a:rPr lang="nn-NO" sz="1300" dirty="0" err="1">
                <a:effectLst/>
                <a:ea typeface="Calibri" panose="020F0502020204030204" pitchFamily="34" charset="0"/>
                <a:cs typeface="Times New Roman" panose="02020603050405020304" pitchFamily="18" charset="0"/>
              </a:rPr>
              <a:t>væræ</a:t>
            </a:r>
            <a:r>
              <a:rPr lang="nn-NO" sz="1300" dirty="0">
                <a:effectLst/>
                <a:ea typeface="Calibri" panose="020F0502020204030204" pitchFamily="34" charset="0"/>
                <a:cs typeface="Times New Roman" panose="02020603050405020304" pitchFamily="18" charset="0"/>
              </a:rPr>
              <a:t> æ vi</a:t>
            </a:r>
          </a:p>
          <a:p>
            <a:pPr marL="0" indent="0">
              <a:spcAft>
                <a:spcPts val="800"/>
              </a:spcAft>
              <a:buNone/>
            </a:pPr>
            <a:r>
              <a:rPr lang="nn-NO" sz="1300" dirty="0">
                <a:effectLst/>
                <a:ea typeface="Calibri" panose="020F0502020204030204" pitchFamily="34" charset="0"/>
                <a:cs typeface="Times New Roman" panose="02020603050405020304" pitchFamily="18" charset="0"/>
              </a:rPr>
              <a:t>So va du å so vette du </a:t>
            </a:r>
            <a:r>
              <a:rPr lang="nn-NO" sz="1300" dirty="0" err="1">
                <a:effectLst/>
                <a:ea typeface="Calibri" panose="020F0502020204030204" pitchFamily="34" charset="0"/>
                <a:cs typeface="Times New Roman" panose="02020603050405020304" pitchFamily="18" charset="0"/>
              </a:rPr>
              <a:t>heimbygdæ</a:t>
            </a:r>
            <a:r>
              <a:rPr lang="nn-NO" sz="1300" dirty="0">
                <a:effectLst/>
                <a:ea typeface="Calibri" panose="020F0502020204030204" pitchFamily="34" charset="0"/>
                <a:cs typeface="Times New Roman" panose="02020603050405020304" pitchFamily="18" charset="0"/>
              </a:rPr>
              <a:t> mi</a:t>
            </a:r>
          </a:p>
          <a:p>
            <a:pPr marL="0" indent="0">
              <a:spcAft>
                <a:spcPts val="800"/>
              </a:spcAft>
              <a:buNone/>
            </a:pPr>
            <a:r>
              <a:rPr lang="nn-NO" sz="1300" dirty="0" err="1">
                <a:effectLst/>
                <a:ea typeface="Calibri" panose="020F0502020204030204" pitchFamily="34" charset="0"/>
                <a:cs typeface="Times New Roman" panose="02020603050405020304" pitchFamily="18" charset="0"/>
              </a:rPr>
              <a:t>Um</a:t>
            </a:r>
            <a:r>
              <a:rPr lang="nn-NO" sz="1300" dirty="0">
                <a:effectLst/>
                <a:ea typeface="Calibri" panose="020F0502020204030204" pitchFamily="34" charset="0"/>
                <a:cs typeface="Times New Roman" panose="02020603050405020304" pitchFamily="18" charset="0"/>
              </a:rPr>
              <a:t> </a:t>
            </a:r>
            <a:r>
              <a:rPr lang="nn-NO" sz="1300" dirty="0" err="1">
                <a:effectLst/>
                <a:ea typeface="Calibri" panose="020F0502020204030204" pitchFamily="34" charset="0"/>
                <a:cs typeface="Times New Roman" panose="02020603050405020304" pitchFamily="18" charset="0"/>
              </a:rPr>
              <a:t>sjøle</a:t>
            </a:r>
            <a:r>
              <a:rPr lang="nn-NO" sz="1300" dirty="0">
                <a:effectLst/>
                <a:ea typeface="Calibri" panose="020F0502020204030204" pitchFamily="34" charset="0"/>
                <a:cs typeface="Times New Roman" panose="02020603050405020304" pitchFamily="18" charset="0"/>
              </a:rPr>
              <a:t> eg so heimløyse vanka</a:t>
            </a:r>
          </a:p>
          <a:p>
            <a:pPr marL="0" indent="0">
              <a:buNone/>
            </a:pPr>
            <a:endParaRPr lang="nn-NO" dirty="0"/>
          </a:p>
          <a:p>
            <a:pPr marL="0" indent="0">
              <a:buNone/>
            </a:pPr>
            <a:r>
              <a:rPr lang="nn-NO" sz="1800" dirty="0"/>
              <a:t>                      -</a:t>
            </a:r>
            <a:r>
              <a:rPr lang="nn-NO" sz="1600" dirty="0"/>
              <a:t>Magnus </a:t>
            </a:r>
            <a:r>
              <a:rPr lang="nn-NO" sz="1600" dirty="0" err="1"/>
              <a:t>Hydle</a:t>
            </a:r>
            <a:r>
              <a:rPr lang="nn-NO" sz="1600" dirty="0"/>
              <a:t>-</a:t>
            </a:r>
            <a:endParaRPr lang="nn-NO" sz="1800" dirty="0"/>
          </a:p>
        </p:txBody>
      </p:sp>
      <p:pic>
        <p:nvPicPr>
          <p:cNvPr id="5" name="Picture 2" descr="Ulvik, Norway">
            <a:extLst>
              <a:ext uri="{FF2B5EF4-FFF2-40B4-BE49-F238E27FC236}">
                <a16:creationId xmlns:a16="http://schemas.microsoft.com/office/drawing/2014/main" id="{B9F720D3-BCEE-44D9-3B18-E71A7F32B8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4437112"/>
            <a:ext cx="3417264" cy="17086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Plassholder for lysbildenummer 3">
            <a:extLst>
              <a:ext uri="{FF2B5EF4-FFF2-40B4-BE49-F238E27FC236}">
                <a16:creationId xmlns:a16="http://schemas.microsoft.com/office/drawing/2014/main" id="{8701F717-E77F-F81C-56F1-8497E61CA706}"/>
              </a:ext>
            </a:extLst>
          </p:cNvPr>
          <p:cNvSpPr>
            <a:spLocks noGrp="1"/>
          </p:cNvSpPr>
          <p:nvPr>
            <p:ph type="sldNum" sz="quarter" idx="12"/>
          </p:nvPr>
        </p:nvSpPr>
        <p:spPr>
          <a:xfrm>
            <a:off x="8460432" y="6360895"/>
            <a:ext cx="502841" cy="365125"/>
          </a:xfrm>
        </p:spPr>
        <p:txBody>
          <a:bodyPr/>
          <a:lstStyle/>
          <a:p>
            <a:pPr>
              <a:defRPr/>
            </a:pPr>
            <a:fld id="{17695755-AB53-4B1A-BD8C-98284F71CC2D}" type="slidenum">
              <a:rPr lang="en-US" smtClean="0"/>
              <a:pPr>
                <a:defRPr/>
              </a:pPr>
              <a:t>39</a:t>
            </a:fld>
            <a:endParaRPr lang="en-US" dirty="0"/>
          </a:p>
        </p:txBody>
      </p:sp>
    </p:spTree>
    <p:extLst>
      <p:ext uri="{BB962C8B-B14F-4D97-AF65-F5344CB8AC3E}">
        <p14:creationId xmlns:p14="http://schemas.microsoft.com/office/powerpoint/2010/main" val="1678329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B8DEC2"/>
        </a:solidFill>
        <a:effectLst/>
      </p:bgPr>
    </p:bg>
    <p:spTree>
      <p:nvGrpSpPr>
        <p:cNvPr id="1" name=""/>
        <p:cNvGrpSpPr/>
        <p:nvPr/>
      </p:nvGrpSpPr>
      <p:grpSpPr>
        <a:xfrm>
          <a:off x="0" y="0"/>
          <a:ext cx="0" cy="0"/>
          <a:chOff x="0" y="0"/>
          <a:chExt cx="0" cy="0"/>
        </a:xfrm>
      </p:grpSpPr>
      <p:sp>
        <p:nvSpPr>
          <p:cNvPr id="5122" name="Tittel 1"/>
          <p:cNvSpPr>
            <a:spLocks noGrp="1"/>
          </p:cNvSpPr>
          <p:nvPr>
            <p:ph type="ctrTitle"/>
          </p:nvPr>
        </p:nvSpPr>
        <p:spPr>
          <a:xfrm>
            <a:off x="1403350" y="260350"/>
            <a:ext cx="7124700" cy="654050"/>
          </a:xfrm>
        </p:spPr>
        <p:txBody>
          <a:bodyPr/>
          <a:lstStyle/>
          <a:p>
            <a:pPr eaLnBrk="1" hangingPunct="1"/>
            <a:r>
              <a:rPr lang="nb-NO" altLang="nb-NO"/>
              <a:t>Pedagogisk innhald</a:t>
            </a:r>
          </a:p>
        </p:txBody>
      </p:sp>
      <p:sp>
        <p:nvSpPr>
          <p:cNvPr id="3" name="Undertittel 2"/>
          <p:cNvSpPr>
            <a:spLocks noGrp="1"/>
          </p:cNvSpPr>
          <p:nvPr>
            <p:ph type="subTitle" idx="1"/>
          </p:nvPr>
        </p:nvSpPr>
        <p:spPr>
          <a:xfrm>
            <a:off x="2514600" y="914400"/>
            <a:ext cx="5943600" cy="3451225"/>
          </a:xfrm>
        </p:spPr>
        <p:txBody>
          <a:bodyPr/>
          <a:lstStyle/>
          <a:p>
            <a:pPr algn="just" eaLnBrk="1" hangingPunct="1">
              <a:spcBef>
                <a:spcPct val="0"/>
              </a:spcBef>
              <a:buClrTx/>
              <a:buSzTx/>
              <a:buFontTx/>
              <a:buNone/>
              <a:defRPr/>
            </a:pPr>
            <a:r>
              <a:rPr lang="nb-NO" sz="1300" b="1" dirty="0">
                <a:solidFill>
                  <a:srgbClr val="000000"/>
                </a:solidFill>
                <a:cs typeface="Arial" pitchFamily="34" charset="0"/>
              </a:rPr>
              <a:t>(Barnehagelova §1)</a:t>
            </a:r>
            <a:r>
              <a:rPr lang="nb-NO" sz="1300" b="1" i="1" dirty="0">
                <a:solidFill>
                  <a:srgbClr val="000000"/>
                </a:solidFill>
                <a:cs typeface="Arial" pitchFamily="34" charset="0"/>
              </a:rPr>
              <a:t> </a:t>
            </a:r>
          </a:p>
          <a:p>
            <a:pPr algn="just" eaLnBrk="1" hangingPunct="1">
              <a:spcBef>
                <a:spcPct val="0"/>
              </a:spcBef>
              <a:buClrTx/>
              <a:buSzTx/>
              <a:buFontTx/>
              <a:buNone/>
              <a:defRPr/>
            </a:pPr>
            <a:r>
              <a:rPr lang="nb-NO" sz="1300" b="1" i="1" dirty="0">
                <a:solidFill>
                  <a:srgbClr val="000000"/>
                </a:solidFill>
                <a:latin typeface="Arial" pitchFamily="34" charset="0"/>
                <a:cs typeface="Arial" pitchFamily="34" charset="0"/>
              </a:rPr>
              <a:t>«Barnehagen skal i samarbeid og forståelse med hjemmet ivareta barnas behov for omsorg og lek, og fremme læring og danning som grunnlag for allsidig utvikling. Barnehagen skal bygge på grunnleggende verdier i kristen og humanistisk arv og tradisjon, slik som respekt for menneskeverdet og naturen, på åndsfrihet, nestekjærlighet, tilgivelse, likeverd og solidaritet, verdier som kommer til uttrykk i ulike religioner og livssyn og som er forankret i menneskerettighetene.</a:t>
            </a:r>
            <a:endParaRPr lang="nb-NO" sz="1300" b="1" dirty="0">
              <a:solidFill>
                <a:srgbClr val="000080"/>
              </a:solidFill>
              <a:latin typeface="Arial" pitchFamily="34" charset="0"/>
              <a:cs typeface="Arial" pitchFamily="34" charset="0"/>
            </a:endParaRPr>
          </a:p>
          <a:p>
            <a:pPr algn="just" eaLnBrk="1" hangingPunct="1">
              <a:spcBef>
                <a:spcPct val="0"/>
              </a:spcBef>
              <a:buClrTx/>
              <a:buSzTx/>
              <a:buFontTx/>
              <a:buNone/>
              <a:defRPr/>
            </a:pPr>
            <a:r>
              <a:rPr lang="nb-NO" sz="1300" b="1" i="1" dirty="0">
                <a:solidFill>
                  <a:srgbClr val="000000"/>
                </a:solidFill>
                <a:latin typeface="Arial" pitchFamily="34" charset="0"/>
                <a:cs typeface="Arial" pitchFamily="34" charset="0"/>
              </a:rPr>
              <a:t>Barna skal få utfolde skaperglede, undring og utforskertrang. De skal lære å ta vare på seg selv, hverandre og naturen. Barna skal utvikle grunnleggende kunnskaper og ferdigheter. De skal ha rett til </a:t>
            </a:r>
            <a:r>
              <a:rPr lang="nb-NO" sz="1300" b="1" i="1" dirty="0" err="1">
                <a:solidFill>
                  <a:srgbClr val="000000"/>
                </a:solidFill>
                <a:latin typeface="Arial" pitchFamily="34" charset="0"/>
                <a:cs typeface="Arial" pitchFamily="34" charset="0"/>
              </a:rPr>
              <a:t>med-virkning</a:t>
            </a:r>
            <a:r>
              <a:rPr lang="nb-NO" sz="1300" b="1" i="1" dirty="0">
                <a:solidFill>
                  <a:srgbClr val="000000"/>
                </a:solidFill>
                <a:latin typeface="Arial" pitchFamily="34" charset="0"/>
                <a:cs typeface="Arial" pitchFamily="34" charset="0"/>
              </a:rPr>
              <a:t> tilpasset alder og forutsetninger. </a:t>
            </a:r>
            <a:endParaRPr lang="nb-NO" sz="1300" b="1" dirty="0">
              <a:solidFill>
                <a:srgbClr val="000080"/>
              </a:solidFill>
              <a:latin typeface="Arial" pitchFamily="34" charset="0"/>
              <a:cs typeface="Arial" pitchFamily="34" charset="0"/>
            </a:endParaRPr>
          </a:p>
          <a:p>
            <a:pPr algn="just" eaLnBrk="1" hangingPunct="1">
              <a:spcBef>
                <a:spcPct val="0"/>
              </a:spcBef>
              <a:buClrTx/>
              <a:buSzTx/>
              <a:buFontTx/>
              <a:buNone/>
              <a:defRPr/>
            </a:pPr>
            <a:r>
              <a:rPr lang="nb-NO" sz="1300" b="1" i="1" dirty="0">
                <a:solidFill>
                  <a:srgbClr val="000000"/>
                </a:solidFill>
                <a:latin typeface="Arial" pitchFamily="34" charset="0"/>
                <a:cs typeface="Arial" pitchFamily="34" charset="0"/>
              </a:rPr>
              <a:t>Barnehagen skal møte barna med tillit og respekt, og anerkjenne barndommens egenverdi. Den skal bidra til trivsel og glede i lek og læring, og være et utfordrende og trygt sted for fellesskap og vennskap. Barnehagen skal fremme demokrati og likestilling og motarbeide alle former for diskriminering.»</a:t>
            </a:r>
          </a:p>
          <a:p>
            <a:pPr algn="just" eaLnBrk="1" hangingPunct="1">
              <a:spcBef>
                <a:spcPct val="0"/>
              </a:spcBef>
              <a:buClrTx/>
              <a:buSzTx/>
              <a:buFontTx/>
              <a:buNone/>
              <a:defRPr/>
            </a:pPr>
            <a:endParaRPr lang="nb-NO" sz="1300" b="1" i="1" dirty="0">
              <a:solidFill>
                <a:srgbClr val="000000"/>
              </a:solidFill>
              <a:latin typeface="Arial" pitchFamily="34" charset="0"/>
              <a:cs typeface="Arial" pitchFamily="34" charset="0"/>
            </a:endParaRPr>
          </a:p>
          <a:p>
            <a:pPr algn="ctr" eaLnBrk="1" hangingPunct="1">
              <a:spcBef>
                <a:spcPct val="0"/>
              </a:spcBef>
              <a:buClrTx/>
              <a:buSzTx/>
              <a:buFontTx/>
              <a:buNone/>
              <a:defRPr/>
            </a:pPr>
            <a:r>
              <a:rPr lang="nn-NO" sz="1200" b="1" dirty="0"/>
              <a:t>Dei ulike fagområda i barnehagen er</a:t>
            </a:r>
            <a:r>
              <a:rPr lang="nn-NO" sz="1200" dirty="0"/>
              <a:t>:</a:t>
            </a:r>
            <a:endParaRPr lang="nb-NO" sz="1200" dirty="0"/>
          </a:p>
          <a:p>
            <a:pPr algn="ctr"/>
            <a:r>
              <a:rPr lang="nn-NO" sz="1200" dirty="0"/>
              <a:t>Kommunikasjon, språk og tekst </a:t>
            </a:r>
            <a:endParaRPr lang="nb-NO" sz="1200" dirty="0"/>
          </a:p>
          <a:p>
            <a:pPr algn="ctr"/>
            <a:r>
              <a:rPr lang="nn-NO" sz="1200" dirty="0"/>
              <a:t>Kropp, rørsle, mat og helse </a:t>
            </a:r>
            <a:endParaRPr lang="nb-NO" sz="1200" dirty="0"/>
          </a:p>
          <a:p>
            <a:pPr algn="ctr"/>
            <a:r>
              <a:rPr lang="nn-NO" sz="1200" dirty="0"/>
              <a:t>Kunst, kultur og kreativitet </a:t>
            </a:r>
            <a:endParaRPr lang="nb-NO" sz="1200" dirty="0"/>
          </a:p>
          <a:p>
            <a:pPr algn="ctr"/>
            <a:r>
              <a:rPr lang="nn-NO" sz="1200" dirty="0"/>
              <a:t>Natur, miljø og teknologi  </a:t>
            </a:r>
            <a:endParaRPr lang="nb-NO" sz="1200" dirty="0"/>
          </a:p>
          <a:p>
            <a:pPr algn="ctr"/>
            <a:r>
              <a:rPr lang="nn-NO" sz="1200" dirty="0"/>
              <a:t>Mengd, rom og form </a:t>
            </a:r>
            <a:endParaRPr lang="nb-NO" sz="1200" dirty="0"/>
          </a:p>
          <a:p>
            <a:pPr algn="ctr"/>
            <a:r>
              <a:rPr lang="nn-NO" sz="1200" dirty="0"/>
              <a:t>Etikk, religion og filosofi </a:t>
            </a:r>
            <a:endParaRPr lang="nb-NO" sz="1200" dirty="0"/>
          </a:p>
          <a:p>
            <a:pPr algn="ctr"/>
            <a:r>
              <a:rPr lang="nn-NO" sz="1200" dirty="0"/>
              <a:t>Nærmiljø og samfunn</a:t>
            </a:r>
            <a:endParaRPr lang="nb-NO" sz="1200" dirty="0"/>
          </a:p>
          <a:p>
            <a:pPr eaLnBrk="1" hangingPunct="1">
              <a:buFont typeface="Arial" pitchFamily="34" charset="0"/>
              <a:buNone/>
              <a:defRPr/>
            </a:pPr>
            <a:endParaRPr lang="nb-NO" dirty="0"/>
          </a:p>
        </p:txBody>
      </p:sp>
      <p:sp>
        <p:nvSpPr>
          <p:cNvPr id="5124" name="AutoShape 4"/>
          <p:cNvSpPr>
            <a:spLocks noChangeArrowheads="1"/>
          </p:cNvSpPr>
          <p:nvPr/>
        </p:nvSpPr>
        <p:spPr bwMode="auto">
          <a:xfrm>
            <a:off x="467544" y="1249846"/>
            <a:ext cx="1773238" cy="3657600"/>
          </a:xfrm>
          <a:prstGeom prst="foldedCorner">
            <a:avLst>
              <a:gd name="adj" fmla="val 12500"/>
            </a:avLst>
          </a:prstGeom>
          <a:solidFill>
            <a:srgbClr val="FFCC99">
              <a:alpha val="30196"/>
            </a:srgbClr>
          </a:solidFill>
          <a:ln w="6350">
            <a:solidFill>
              <a:srgbClr val="969696"/>
            </a:solidFill>
            <a:round/>
            <a:headEnd/>
            <a:tailEnd/>
          </a:ln>
        </p:spPr>
        <p:txBody>
          <a:bodyPr lIns="137160" tIns="91440" rIns="137160"/>
          <a:lstStyle>
            <a:lvl1pPr eaLnBrk="0" hangingPunct="0">
              <a:defRPr sz="1200" i="1">
                <a:solidFill>
                  <a:srgbClr val="000080"/>
                </a:solidFill>
                <a:latin typeface="Arial" pitchFamily="34" charset="0"/>
                <a:cs typeface="Arial" pitchFamily="34" charset="0"/>
              </a:defRPr>
            </a:lvl1pPr>
            <a:lvl2pPr marL="742950" indent="-285750" eaLnBrk="0" hangingPunct="0">
              <a:defRPr sz="1200" i="1">
                <a:solidFill>
                  <a:srgbClr val="000080"/>
                </a:solidFill>
                <a:latin typeface="Arial" pitchFamily="34" charset="0"/>
                <a:cs typeface="Arial" pitchFamily="34" charset="0"/>
              </a:defRPr>
            </a:lvl2pPr>
            <a:lvl3pPr marL="1143000" indent="-228600" eaLnBrk="0" hangingPunct="0">
              <a:defRPr sz="1200" i="1">
                <a:solidFill>
                  <a:srgbClr val="000080"/>
                </a:solidFill>
                <a:latin typeface="Arial" pitchFamily="34" charset="0"/>
                <a:cs typeface="Arial" pitchFamily="34" charset="0"/>
              </a:defRPr>
            </a:lvl3pPr>
            <a:lvl4pPr marL="1600200" indent="-228600" eaLnBrk="0" hangingPunct="0">
              <a:defRPr sz="1200" i="1">
                <a:solidFill>
                  <a:srgbClr val="000080"/>
                </a:solidFill>
                <a:latin typeface="Arial" pitchFamily="34" charset="0"/>
                <a:cs typeface="Arial" pitchFamily="34" charset="0"/>
              </a:defRPr>
            </a:lvl4pPr>
            <a:lvl5pPr marL="2057400" indent="-228600" eaLnBrk="0" hangingPunct="0">
              <a:defRPr sz="1200" i="1">
                <a:solidFill>
                  <a:srgbClr val="000080"/>
                </a:solidFill>
                <a:latin typeface="Arial" pitchFamily="34" charset="0"/>
                <a:cs typeface="Arial" pitchFamily="34" charset="0"/>
              </a:defRPr>
            </a:lvl5pPr>
            <a:lvl6pPr marL="2514600" indent="-228600" eaLnBrk="0" fontAlgn="base" hangingPunct="0">
              <a:spcBef>
                <a:spcPct val="0"/>
              </a:spcBef>
              <a:spcAft>
                <a:spcPct val="0"/>
              </a:spcAft>
              <a:defRPr sz="1200" i="1">
                <a:solidFill>
                  <a:srgbClr val="000080"/>
                </a:solidFill>
                <a:latin typeface="Arial" pitchFamily="34" charset="0"/>
                <a:cs typeface="Arial" pitchFamily="34" charset="0"/>
              </a:defRPr>
            </a:lvl6pPr>
            <a:lvl7pPr marL="2971800" indent="-228600" eaLnBrk="0" fontAlgn="base" hangingPunct="0">
              <a:spcBef>
                <a:spcPct val="0"/>
              </a:spcBef>
              <a:spcAft>
                <a:spcPct val="0"/>
              </a:spcAft>
              <a:defRPr sz="1200" i="1">
                <a:solidFill>
                  <a:srgbClr val="000080"/>
                </a:solidFill>
                <a:latin typeface="Arial" pitchFamily="34" charset="0"/>
                <a:cs typeface="Arial" pitchFamily="34" charset="0"/>
              </a:defRPr>
            </a:lvl7pPr>
            <a:lvl8pPr marL="3429000" indent="-228600" eaLnBrk="0" fontAlgn="base" hangingPunct="0">
              <a:spcBef>
                <a:spcPct val="0"/>
              </a:spcBef>
              <a:spcAft>
                <a:spcPct val="0"/>
              </a:spcAft>
              <a:defRPr sz="1200" i="1">
                <a:solidFill>
                  <a:srgbClr val="000080"/>
                </a:solidFill>
                <a:latin typeface="Arial" pitchFamily="34" charset="0"/>
                <a:cs typeface="Arial" pitchFamily="34" charset="0"/>
              </a:defRPr>
            </a:lvl8pPr>
            <a:lvl9pPr marL="3886200" indent="-228600" eaLnBrk="0" fontAlgn="base" hangingPunct="0">
              <a:spcBef>
                <a:spcPct val="0"/>
              </a:spcBef>
              <a:spcAft>
                <a:spcPct val="0"/>
              </a:spcAft>
              <a:defRPr sz="1200" i="1">
                <a:solidFill>
                  <a:srgbClr val="000080"/>
                </a:solidFill>
                <a:latin typeface="Arial" pitchFamily="34" charset="0"/>
                <a:cs typeface="Arial" pitchFamily="34" charset="0"/>
              </a:defRPr>
            </a:lvl9pPr>
          </a:lstStyle>
          <a:p>
            <a:r>
              <a:rPr lang="nb-NO" altLang="nb-NO" i="0" dirty="0">
                <a:solidFill>
                  <a:schemeClr val="tx1"/>
                </a:solidFill>
              </a:rPr>
              <a:t>Barnehagen er det første frivillige steget i utdanningssystemet. Gjennom barnehagelova og rammeplan er </a:t>
            </a:r>
            <a:r>
              <a:rPr lang="nb-NO" altLang="nb-NO" i="0" dirty="0" err="1">
                <a:solidFill>
                  <a:schemeClr val="tx1"/>
                </a:solidFill>
              </a:rPr>
              <a:t>barnehagane</a:t>
            </a:r>
            <a:r>
              <a:rPr lang="nb-NO" altLang="nb-NO" i="0" dirty="0">
                <a:solidFill>
                  <a:schemeClr val="tx1"/>
                </a:solidFill>
              </a:rPr>
              <a:t> tillagt </a:t>
            </a:r>
            <a:r>
              <a:rPr lang="nb-NO" altLang="nb-NO" i="0" dirty="0" err="1">
                <a:solidFill>
                  <a:schemeClr val="tx1"/>
                </a:solidFill>
              </a:rPr>
              <a:t>eit</a:t>
            </a:r>
            <a:r>
              <a:rPr lang="nb-NO" altLang="nb-NO" i="0" dirty="0">
                <a:solidFill>
                  <a:schemeClr val="tx1"/>
                </a:solidFill>
              </a:rPr>
              <a:t> viktig pedagogisk samfunnsoppdrag. Barnehagen sin kvalitet er knytt til arbeidet med barna si utvikling, livslange læring og aktive deltaking.</a:t>
            </a:r>
          </a:p>
          <a:p>
            <a:endParaRPr lang="nb-NO" altLang="nb-NO" dirty="0">
              <a:solidFill>
                <a:srgbClr val="5A5A5A"/>
              </a:solidFill>
              <a:latin typeface="Cambria" pitchFamily="18" charset="0"/>
            </a:endParaRPr>
          </a:p>
        </p:txBody>
      </p:sp>
      <p:sp>
        <p:nvSpPr>
          <p:cNvPr id="5125" name="Text Box 7"/>
          <p:cNvSpPr txBox="1">
            <a:spLocks noChangeArrowheads="1"/>
          </p:cNvSpPr>
          <p:nvPr/>
        </p:nvSpPr>
        <p:spPr bwMode="auto">
          <a:xfrm>
            <a:off x="323528" y="5157192"/>
            <a:ext cx="345638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i="1">
                <a:solidFill>
                  <a:srgbClr val="000080"/>
                </a:solidFill>
                <a:latin typeface="Arial" pitchFamily="34" charset="0"/>
                <a:cs typeface="Arial" pitchFamily="34" charset="0"/>
              </a:defRPr>
            </a:lvl1pPr>
            <a:lvl2pPr marL="742950" indent="-285750" eaLnBrk="0" hangingPunct="0">
              <a:defRPr sz="1200" i="1">
                <a:solidFill>
                  <a:srgbClr val="000080"/>
                </a:solidFill>
                <a:latin typeface="Arial" pitchFamily="34" charset="0"/>
                <a:cs typeface="Arial" pitchFamily="34" charset="0"/>
              </a:defRPr>
            </a:lvl2pPr>
            <a:lvl3pPr marL="1143000" indent="-228600" eaLnBrk="0" hangingPunct="0">
              <a:defRPr sz="1200" i="1">
                <a:solidFill>
                  <a:srgbClr val="000080"/>
                </a:solidFill>
                <a:latin typeface="Arial" pitchFamily="34" charset="0"/>
                <a:cs typeface="Arial" pitchFamily="34" charset="0"/>
              </a:defRPr>
            </a:lvl3pPr>
            <a:lvl4pPr marL="1600200" indent="-228600" eaLnBrk="0" hangingPunct="0">
              <a:defRPr sz="1200" i="1">
                <a:solidFill>
                  <a:srgbClr val="000080"/>
                </a:solidFill>
                <a:latin typeface="Arial" pitchFamily="34" charset="0"/>
                <a:cs typeface="Arial" pitchFamily="34" charset="0"/>
              </a:defRPr>
            </a:lvl4pPr>
            <a:lvl5pPr marL="2057400" indent="-228600" eaLnBrk="0" hangingPunct="0">
              <a:defRPr sz="1200" i="1">
                <a:solidFill>
                  <a:srgbClr val="000080"/>
                </a:solidFill>
                <a:latin typeface="Arial" pitchFamily="34" charset="0"/>
                <a:cs typeface="Arial" pitchFamily="34" charset="0"/>
              </a:defRPr>
            </a:lvl5pPr>
            <a:lvl6pPr marL="2514600" indent="-228600" eaLnBrk="0" fontAlgn="base" hangingPunct="0">
              <a:spcBef>
                <a:spcPct val="0"/>
              </a:spcBef>
              <a:spcAft>
                <a:spcPct val="0"/>
              </a:spcAft>
              <a:defRPr sz="1200" i="1">
                <a:solidFill>
                  <a:srgbClr val="000080"/>
                </a:solidFill>
                <a:latin typeface="Arial" pitchFamily="34" charset="0"/>
                <a:cs typeface="Arial" pitchFamily="34" charset="0"/>
              </a:defRPr>
            </a:lvl6pPr>
            <a:lvl7pPr marL="2971800" indent="-228600" eaLnBrk="0" fontAlgn="base" hangingPunct="0">
              <a:spcBef>
                <a:spcPct val="0"/>
              </a:spcBef>
              <a:spcAft>
                <a:spcPct val="0"/>
              </a:spcAft>
              <a:defRPr sz="1200" i="1">
                <a:solidFill>
                  <a:srgbClr val="000080"/>
                </a:solidFill>
                <a:latin typeface="Arial" pitchFamily="34" charset="0"/>
                <a:cs typeface="Arial" pitchFamily="34" charset="0"/>
              </a:defRPr>
            </a:lvl7pPr>
            <a:lvl8pPr marL="3429000" indent="-228600" eaLnBrk="0" fontAlgn="base" hangingPunct="0">
              <a:spcBef>
                <a:spcPct val="0"/>
              </a:spcBef>
              <a:spcAft>
                <a:spcPct val="0"/>
              </a:spcAft>
              <a:defRPr sz="1200" i="1">
                <a:solidFill>
                  <a:srgbClr val="000080"/>
                </a:solidFill>
                <a:latin typeface="Arial" pitchFamily="34" charset="0"/>
                <a:cs typeface="Arial" pitchFamily="34" charset="0"/>
              </a:defRPr>
            </a:lvl8pPr>
            <a:lvl9pPr marL="3886200" indent="-228600" eaLnBrk="0" fontAlgn="base" hangingPunct="0">
              <a:spcBef>
                <a:spcPct val="0"/>
              </a:spcBef>
              <a:spcAft>
                <a:spcPct val="0"/>
              </a:spcAft>
              <a:defRPr sz="1200" i="1">
                <a:solidFill>
                  <a:srgbClr val="000080"/>
                </a:solidFill>
                <a:latin typeface="Arial" pitchFamily="34" charset="0"/>
                <a:cs typeface="Arial" pitchFamily="34" charset="0"/>
              </a:defRPr>
            </a:lvl9pPr>
          </a:lstStyle>
          <a:p>
            <a:pPr>
              <a:spcBef>
                <a:spcPct val="50000"/>
              </a:spcBef>
            </a:pPr>
            <a:r>
              <a:rPr lang="nn-NO" altLang="nb-NO" b="1" dirty="0"/>
              <a:t>Dei 7 fagområda i rammeplanen</a:t>
            </a:r>
            <a:endParaRPr lang="nb-NO" altLang="nb-NO" dirty="0">
              <a:cs typeface="Times New Roman" pitchFamily="18" charset="0"/>
            </a:endParaRPr>
          </a:p>
          <a:p>
            <a:pPr>
              <a:spcBef>
                <a:spcPct val="50000"/>
              </a:spcBef>
            </a:pPr>
            <a:r>
              <a:rPr lang="nn-NO" altLang="nb-NO" i="0" dirty="0"/>
              <a:t>Barnehagen sin arbeidsmåte er i stor grad tverrfagleg. Fagområda vil difor sjeldan opptre isolert. Dei vil vera vevd saman med kvarandre i glidande overgangar. </a:t>
            </a:r>
            <a:endParaRPr lang="nb-NO" altLang="nb-NO" i="0" dirty="0"/>
          </a:p>
        </p:txBody>
      </p:sp>
      <p:sp>
        <p:nvSpPr>
          <p:cNvPr id="4" name="TekstSylinder 3"/>
          <p:cNvSpPr txBox="1"/>
          <p:nvPr/>
        </p:nvSpPr>
        <p:spPr>
          <a:xfrm>
            <a:off x="6948264" y="4218404"/>
            <a:ext cx="1728192" cy="2431435"/>
          </a:xfrm>
          <a:prstGeom prst="rect">
            <a:avLst/>
          </a:prstGeom>
          <a:noFill/>
        </p:spPr>
        <p:txBody>
          <a:bodyPr wrap="square" rtlCol="0">
            <a:spAutoFit/>
          </a:bodyPr>
          <a:lstStyle/>
          <a:p>
            <a:pPr algn="ctr"/>
            <a:r>
              <a:rPr lang="nn-NO" sz="1600" b="1" dirty="0"/>
              <a:t>Fokusområde 2023/2024:</a:t>
            </a:r>
          </a:p>
          <a:p>
            <a:pPr algn="ctr"/>
            <a:endParaRPr lang="nn-NO" b="1" dirty="0"/>
          </a:p>
          <a:p>
            <a:pPr marL="171450" indent="-171450" algn="ctr">
              <a:buFont typeface="Arial" panose="020B0604020202020204" pitchFamily="34" charset="0"/>
              <a:buChar char="•"/>
            </a:pPr>
            <a:r>
              <a:rPr lang="nn-NO" b="1" dirty="0"/>
              <a:t>Leik</a:t>
            </a:r>
          </a:p>
          <a:p>
            <a:pPr marL="171450" indent="-171450" algn="ctr">
              <a:buFont typeface="Arial" panose="020B0604020202020204" pitchFamily="34" charset="0"/>
              <a:buChar char="•"/>
            </a:pPr>
            <a:endParaRPr lang="nn-NO" b="1" dirty="0"/>
          </a:p>
          <a:p>
            <a:pPr marL="171450" indent="-171450" algn="ctr">
              <a:buFont typeface="Arial" panose="020B0604020202020204" pitchFamily="34" charset="0"/>
              <a:buChar char="•"/>
            </a:pPr>
            <a:r>
              <a:rPr lang="nn-NO" b="1" dirty="0"/>
              <a:t>Natur, miljø og teknologi</a:t>
            </a:r>
          </a:p>
          <a:p>
            <a:pPr marL="171450" indent="-171450" algn="ctr">
              <a:buFont typeface="Arial" panose="020B0604020202020204" pitchFamily="34" charset="0"/>
              <a:buChar char="•"/>
            </a:pPr>
            <a:endParaRPr lang="nn-NO" b="1" dirty="0"/>
          </a:p>
          <a:p>
            <a:pPr marL="171450" indent="-171450" algn="ctr">
              <a:buFont typeface="Arial" panose="020B0604020202020204" pitchFamily="34" charset="0"/>
              <a:buChar char="•"/>
            </a:pPr>
            <a:r>
              <a:rPr lang="nn-NO" b="1" dirty="0"/>
              <a:t>Nærmiljø og samfunn</a:t>
            </a:r>
          </a:p>
          <a:p>
            <a:pPr algn="ctr"/>
            <a:endParaRPr lang="nn-NO" b="1" dirty="0"/>
          </a:p>
          <a:p>
            <a:pPr algn="ctr"/>
            <a:endParaRPr lang="nn-NO" b="1" dirty="0"/>
          </a:p>
        </p:txBody>
      </p:sp>
      <p:pic>
        <p:nvPicPr>
          <p:cNvPr id="8" name="Picture 11" descr="C:\Users\Eva\AppData\Local\Microsoft\Windows\Temporary Internet Files\Content.IE5\181I9IIB\MC900192962[1].wmf">
            <a:extLst>
              <a:ext uri="{FF2B5EF4-FFF2-40B4-BE49-F238E27FC236}">
                <a16:creationId xmlns:a16="http://schemas.microsoft.com/office/drawing/2014/main" id="{E3275CCF-A234-BEBB-F353-1696B0D8F1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67459">
            <a:off x="988659" y="168484"/>
            <a:ext cx="1175790" cy="83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ssholder for lysbildenummer 4">
            <a:extLst>
              <a:ext uri="{FF2B5EF4-FFF2-40B4-BE49-F238E27FC236}">
                <a16:creationId xmlns:a16="http://schemas.microsoft.com/office/drawing/2014/main" id="{C489396A-1344-4BF2-0A97-64E20F5B1F10}"/>
              </a:ext>
            </a:extLst>
          </p:cNvPr>
          <p:cNvSpPr>
            <a:spLocks noGrp="1"/>
          </p:cNvSpPr>
          <p:nvPr>
            <p:ph type="sldNum" sz="quarter" idx="12"/>
          </p:nvPr>
        </p:nvSpPr>
        <p:spPr>
          <a:xfrm>
            <a:off x="8504698" y="6285045"/>
            <a:ext cx="361143" cy="360004"/>
          </a:xfrm>
        </p:spPr>
        <p:txBody>
          <a:bodyPr/>
          <a:lstStyle/>
          <a:p>
            <a:pPr>
              <a:defRPr/>
            </a:pPr>
            <a:fld id="{5EA5C374-6B66-47B7-BFFD-6D3AB171B68D}"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9939" name="Title 1"/>
          <p:cNvSpPr>
            <a:spLocks noGrp="1"/>
          </p:cNvSpPr>
          <p:nvPr>
            <p:ph type="title"/>
          </p:nvPr>
        </p:nvSpPr>
        <p:spPr>
          <a:xfrm>
            <a:off x="914400" y="388265"/>
            <a:ext cx="8229600" cy="705833"/>
          </a:xfrm>
        </p:spPr>
        <p:txBody>
          <a:bodyPr/>
          <a:lstStyle/>
          <a:p>
            <a:pPr eaLnBrk="1" hangingPunct="1"/>
            <a:r>
              <a:rPr lang="nb-NO" altLang="nb-NO" dirty="0"/>
              <a:t>August 2024</a:t>
            </a: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997108775"/>
              </p:ext>
            </p:extLst>
          </p:nvPr>
        </p:nvGraphicFramePr>
        <p:xfrm>
          <a:off x="700711" y="1241393"/>
          <a:ext cx="8338622" cy="4807565"/>
        </p:xfrm>
        <a:graphic>
          <a:graphicData uri="http://schemas.openxmlformats.org/drawingml/2006/table">
            <a:tbl>
              <a:tblPr/>
              <a:tblGrid>
                <a:gridCol w="1279001">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960080">
                  <a:extLst>
                    <a:ext uri="{9D8B030D-6E8A-4147-A177-3AD203B41FA5}">
                      <a16:colId xmlns:a16="http://schemas.microsoft.com/office/drawing/2014/main" val="20004"/>
                    </a:ext>
                  </a:extLst>
                </a:gridCol>
                <a:gridCol w="1091885">
                  <a:extLst>
                    <a:ext uri="{9D8B030D-6E8A-4147-A177-3AD203B41FA5}">
                      <a16:colId xmlns:a16="http://schemas.microsoft.com/office/drawing/2014/main" val="20005"/>
                    </a:ext>
                  </a:extLst>
                </a:gridCol>
                <a:gridCol w="1191232">
                  <a:extLst>
                    <a:ext uri="{9D8B030D-6E8A-4147-A177-3AD203B41FA5}">
                      <a16:colId xmlns:a16="http://schemas.microsoft.com/office/drawing/2014/main" val="20006"/>
                    </a:ext>
                  </a:extLst>
                </a:gridCol>
              </a:tblGrid>
              <a:tr h="2433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a:cs typeface="Arial" pitchFamily="34" charset="0"/>
                        </a:rPr>
                        <a:t>Måndag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1" marR="81281" marT="40640" marB="40640"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a:cs typeface="Arial" pitchFamily="34" charset="0"/>
                        </a:rPr>
                        <a:t>Tysdag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1" marR="81281" marT="40640" marB="40640"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Onsdag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1" marR="81281" marT="40640" marB="40640"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Torsdag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1" marR="81281" marT="40640" marB="40640"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Fredag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1" marR="81281" marT="40640" marB="40640"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a:cs typeface="Arial" pitchFamily="34" charset="0"/>
                        </a:rPr>
                        <a:t>Laurdag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1" marR="81281" marT="40640" marB="40640"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err="1">
                          <a:ln>
                            <a:noFill/>
                          </a:ln>
                          <a:solidFill>
                            <a:schemeClr val="tx1"/>
                          </a:solidFill>
                          <a:effectLst/>
                          <a:latin typeface="Gill Sans MT"/>
                          <a:cs typeface="Arial" pitchFamily="34" charset="0"/>
                        </a:rPr>
                        <a:t>Sundag</a:t>
                      </a:r>
                      <a:endParaRPr kumimoji="0" lang="nb-NO" sz="1400" b="0" i="0" u="none" strike="noStrike" cap="none" normalizeH="0" baseline="0" dirty="0">
                        <a:ln>
                          <a:noFill/>
                        </a:ln>
                        <a:solidFill>
                          <a:schemeClr val="tx1"/>
                        </a:solidFill>
                        <a:effectLst/>
                        <a:latin typeface="Bookman Old Style" pitchFamily="18" charset="0"/>
                        <a:cs typeface="Arial" pitchFamily="34" charset="0"/>
                      </a:endParaRPr>
                    </a:p>
                  </a:txBody>
                  <a:tcPr marL="81281" marR="81281" marT="40640" marB="40640"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56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1" marR="81281" marT="40640" marB="40640" horzOverflow="overflow">
                    <a:lnL>
                      <a:noFill/>
                    </a:lnL>
                    <a:lnR>
                      <a:noFill/>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1" marR="81281" marT="40640" marB="40640"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1" marR="81281"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a:t>
                      </a:r>
                    </a:p>
                  </a:txBody>
                  <a:tcPr marL="81281" marR="81281"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a:t>
                      </a:r>
                      <a:endParaRPr kumimoji="0" lang="nb-NO" sz="1400" b="1" i="0" u="none" strike="noStrike" cap="none" normalizeH="0" baseline="0" dirty="0">
                        <a:ln>
                          <a:noFill/>
                        </a:ln>
                        <a:solidFill>
                          <a:schemeClr val="tx1"/>
                        </a:solidFill>
                        <a:effectLst/>
                        <a:latin typeface="+mn-lt"/>
                        <a:cs typeface="Arial" pitchFamily="34" charset="0"/>
                      </a:endParaRPr>
                    </a:p>
                  </a:txBody>
                  <a:tcPr marL="81281" marR="81281"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3.</a:t>
                      </a:r>
                    </a:p>
                  </a:txBody>
                  <a:tcPr marL="81281" marR="81281"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4.</a:t>
                      </a:r>
                      <a:endParaRPr kumimoji="0" lang="nb-NO" sz="1400" b="0" i="0" u="none" strike="noStrike" cap="none" normalizeH="0" baseline="0" dirty="0">
                        <a:ln>
                          <a:noFill/>
                        </a:ln>
                        <a:solidFill>
                          <a:srgbClr val="FF0000"/>
                        </a:solidFill>
                        <a:effectLst/>
                        <a:latin typeface="Gill Sans MT"/>
                        <a:cs typeface="Arial" pitchFamily="34" charset="0"/>
                      </a:endParaRPr>
                    </a:p>
                  </a:txBody>
                  <a:tcPr marL="81281" marR="81281" marT="40640" marB="40640" horzOverflow="overflow">
                    <a:lnL w="12700" cap="flat" cmpd="sng" algn="ctr">
                      <a:solidFill>
                        <a:schemeClr val="bg1"/>
                      </a:solidFill>
                      <a:prstDash val="solid"/>
                      <a:round/>
                      <a:headEnd type="none" w="med" len="med"/>
                      <a:tailEnd type="none" w="med" len="med"/>
                    </a:lnL>
                    <a:lnR>
                      <a:noFill/>
                    </a:lnR>
                    <a:lnT w="12700" cap="flat" cmpd="sng" algn="ctr">
                      <a:solidFill>
                        <a:srgbClr val="D2DA7A"/>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0803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5.</a:t>
                      </a:r>
                    </a:p>
                  </a:txBody>
                  <a:tcPr marL="81281" marR="81281" marT="40640" marB="40640"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6.</a:t>
                      </a:r>
                    </a:p>
                  </a:txBody>
                  <a:tcPr marL="81281" marR="81281"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7.</a:t>
                      </a:r>
                    </a:p>
                  </a:txBody>
                  <a:tcPr marL="81281" marR="81281"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8.</a:t>
                      </a:r>
                    </a:p>
                  </a:txBody>
                  <a:tcPr marL="81281" marR="81281"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9.</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chemeClr val="tx1"/>
                          </a:solidFill>
                          <a:effectLst/>
                          <a:latin typeface="+mn-lt"/>
                          <a:cs typeface="Arial" pitchFamily="34" charset="0"/>
                        </a:rPr>
                        <a:t>Anna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chemeClr val="tx1"/>
                          </a:solidFill>
                          <a:effectLst/>
                          <a:latin typeface="+mn-lt"/>
                          <a:cs typeface="Arial" pitchFamily="34" charset="0"/>
                        </a:rPr>
                        <a:t>5 år</a:t>
                      </a:r>
                      <a:endParaRPr kumimoji="0" lang="nb-NO" sz="1200" b="0" i="0" u="none" strike="noStrike" cap="none" normalizeH="0" baseline="0" dirty="0">
                        <a:ln>
                          <a:noFill/>
                        </a:ln>
                        <a:solidFill>
                          <a:srgbClr val="0033CC"/>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a:cs typeface="Arial" pitchFamily="34" charset="0"/>
                      </a:endParaRPr>
                    </a:p>
                  </a:txBody>
                  <a:tcPr marL="81281" marR="81281"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10.</a:t>
                      </a:r>
                    </a:p>
                  </a:txBody>
                  <a:tcPr marL="81281" marR="81281"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11.</a:t>
                      </a:r>
                    </a:p>
                  </a:txBody>
                  <a:tcPr marL="81281" marR="81281" marT="40640" marB="40640"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3">
                        <a:lumMod val="75000"/>
                        <a:alpha val="19000"/>
                      </a:schemeClr>
                    </a:solidFill>
                  </a:tcPr>
                </a:tc>
                <a:extLst>
                  <a:ext uri="{0D108BD9-81ED-4DB2-BD59-A6C34878D82A}">
                    <a16:rowId xmlns:a16="http://schemas.microsoft.com/office/drawing/2014/main" val="10003"/>
                  </a:ext>
                </a:extLst>
              </a:tr>
              <a:tr h="1361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200" b="0" i="0" u="none" strike="noStrike" cap="none" normalizeH="0" baseline="0" dirty="0">
                          <a:ln>
                            <a:noFill/>
                          </a:ln>
                          <a:solidFill>
                            <a:srgbClr val="FF0000"/>
                          </a:solidFill>
                          <a:effectLst/>
                          <a:latin typeface="Gill Sans MT" pitchFamily="34" charset="0"/>
                          <a:cs typeface="Arial" pitchFamily="34" charset="0"/>
                        </a:rPr>
                        <a:t>P</a:t>
                      </a:r>
                      <a:r>
                        <a:rPr kumimoji="0" lang="nb-NO" sz="1200" b="1" i="0" u="none" strike="noStrike" cap="none" normalizeH="0" baseline="0" dirty="0">
                          <a:ln>
                            <a:noFill/>
                          </a:ln>
                          <a:solidFill>
                            <a:srgbClr val="FF0000"/>
                          </a:solidFill>
                          <a:effectLst/>
                          <a:latin typeface="Gill Sans MT" pitchFamily="34" charset="0"/>
                          <a:cs typeface="Arial" pitchFamily="34" charset="0"/>
                        </a:rPr>
                        <a:t>lanleggingsdag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200" b="1" i="0" u="none" strike="noStrike" cap="none" normalizeH="0" baseline="0" dirty="0">
                          <a:ln>
                            <a:noFill/>
                          </a:ln>
                          <a:solidFill>
                            <a:srgbClr val="FF0000"/>
                          </a:solidFill>
                          <a:effectLst/>
                          <a:latin typeface="Gill Sans MT" pitchFamily="34" charset="0"/>
                          <a:cs typeface="Arial" pitchFamily="34" charset="0"/>
                        </a:rPr>
                        <a:t>Barnehagen 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200" b="1" i="0" u="none" strike="noStrike" cap="none" normalizeH="0" baseline="0" dirty="0">
                          <a:ln>
                            <a:noFill/>
                          </a:ln>
                          <a:solidFill>
                            <a:srgbClr val="FF0000"/>
                          </a:solidFill>
                          <a:effectLst/>
                          <a:latin typeface="Gill Sans MT" pitchFamily="34" charset="0"/>
                          <a:cs typeface="Arial" pitchFamily="34" charset="0"/>
                        </a:rPr>
                        <a:t>stengt</a:t>
                      </a:r>
                    </a:p>
                  </a:txBody>
                  <a:tcPr marL="81281" marR="81281" marT="40640" marB="40640"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13.</a:t>
                      </a:r>
                      <a:endParaRPr kumimoji="0" lang="nb-NO" sz="1400" b="0" i="0" u="none" strike="noStrike" cap="none" normalizeH="0" baseline="0" dirty="0">
                        <a:ln>
                          <a:noFill/>
                        </a:ln>
                        <a:solidFill>
                          <a:schemeClr val="tx1"/>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200" b="0" i="0" u="none" strike="noStrike" cap="none" normalizeH="0" baseline="0" dirty="0">
                          <a:ln>
                            <a:noFill/>
                          </a:ln>
                          <a:solidFill>
                            <a:srgbClr val="FF0000"/>
                          </a:solidFill>
                          <a:effectLst/>
                          <a:latin typeface="Gill Sans MT" pitchFamily="34" charset="0"/>
                          <a:cs typeface="Arial" pitchFamily="34" charset="0"/>
                        </a:rPr>
                        <a:t>P</a:t>
                      </a:r>
                      <a:r>
                        <a:rPr kumimoji="0" lang="nb-NO" sz="1200" b="1" i="0" u="none" strike="noStrike" cap="none" normalizeH="0" baseline="0" dirty="0">
                          <a:ln>
                            <a:noFill/>
                          </a:ln>
                          <a:solidFill>
                            <a:srgbClr val="FF0000"/>
                          </a:solidFill>
                          <a:effectLst/>
                          <a:latin typeface="Gill Sans MT" pitchFamily="34" charset="0"/>
                          <a:cs typeface="Arial" pitchFamily="34" charset="0"/>
                        </a:rPr>
                        <a:t>lanleggingsdag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200" b="1" i="0" u="none" strike="noStrike" cap="none" normalizeH="0" baseline="0" dirty="0">
                          <a:ln>
                            <a:noFill/>
                          </a:ln>
                          <a:solidFill>
                            <a:srgbClr val="FF0000"/>
                          </a:solidFill>
                          <a:effectLst/>
                          <a:latin typeface="Gill Sans MT" pitchFamily="34" charset="0"/>
                          <a:cs typeface="Arial" pitchFamily="34" charset="0"/>
                        </a:rPr>
                        <a:t>Barnehagen 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200" b="1" i="0" u="none" strike="noStrike" cap="none" normalizeH="0" baseline="0" dirty="0">
                          <a:ln>
                            <a:noFill/>
                          </a:ln>
                          <a:solidFill>
                            <a:srgbClr val="FF0000"/>
                          </a:solidFill>
                          <a:effectLst/>
                          <a:latin typeface="Gill Sans MT" pitchFamily="34" charset="0"/>
                          <a:cs typeface="Arial" pitchFamily="34" charset="0"/>
                        </a:rPr>
                        <a:t>stengt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a:cs typeface="Arial" pitchFamily="34" charset="0"/>
                      </a:endParaRPr>
                    </a:p>
                  </a:txBody>
                  <a:tcPr marL="81281" marR="81281"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14.</a:t>
                      </a:r>
                      <a:endParaRPr kumimoji="0" lang="nb-NO" sz="1200" b="0" i="0" u="none" strike="noStrike" cap="none" normalizeH="0" baseline="0" dirty="0">
                        <a:ln>
                          <a:noFill/>
                        </a:ln>
                        <a:solidFill>
                          <a:srgbClr val="0033CC"/>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200" b="0" i="0" u="none" strike="noStrike" cap="none" normalizeH="0" baseline="0" dirty="0">
                          <a:ln>
                            <a:noFill/>
                          </a:ln>
                          <a:solidFill>
                            <a:srgbClr val="FF0000"/>
                          </a:solidFill>
                          <a:effectLst/>
                          <a:latin typeface="Gill Sans MT" pitchFamily="34" charset="0"/>
                          <a:cs typeface="Arial" pitchFamily="34" charset="0"/>
                        </a:rPr>
                        <a:t>P</a:t>
                      </a:r>
                      <a:r>
                        <a:rPr kumimoji="0" lang="nb-NO" sz="1200" b="1" i="0" u="none" strike="noStrike" cap="none" normalizeH="0" baseline="0" dirty="0">
                          <a:ln>
                            <a:noFill/>
                          </a:ln>
                          <a:solidFill>
                            <a:srgbClr val="FF0000"/>
                          </a:solidFill>
                          <a:effectLst/>
                          <a:latin typeface="Gill Sans MT" pitchFamily="34" charset="0"/>
                          <a:cs typeface="Arial" pitchFamily="34" charset="0"/>
                        </a:rPr>
                        <a:t>lanleggingsdag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200" b="1" i="0" u="none" strike="noStrike" cap="none" normalizeH="0" baseline="0" dirty="0">
                          <a:ln>
                            <a:noFill/>
                          </a:ln>
                          <a:solidFill>
                            <a:srgbClr val="FF0000"/>
                          </a:solidFill>
                          <a:effectLst/>
                          <a:latin typeface="Gill Sans MT" pitchFamily="34" charset="0"/>
                          <a:cs typeface="Arial" pitchFamily="34" charset="0"/>
                        </a:rPr>
                        <a:t>Barnehagen 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200" b="1" i="0" u="none" strike="noStrike" cap="none" normalizeH="0" baseline="0" dirty="0">
                          <a:ln>
                            <a:noFill/>
                          </a:ln>
                          <a:solidFill>
                            <a:srgbClr val="FF0000"/>
                          </a:solidFill>
                          <a:effectLst/>
                          <a:latin typeface="Gill Sans MT" pitchFamily="34" charset="0"/>
                          <a:cs typeface="Arial" pitchFamily="34" charset="0"/>
                        </a:rPr>
                        <a:t>stengt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1" marR="81281"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15.</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200" b="1" i="0" u="none" strike="noStrike" cap="none" normalizeH="0" baseline="0" dirty="0">
                          <a:ln>
                            <a:noFill/>
                          </a:ln>
                          <a:solidFill>
                            <a:srgbClr val="0070C0"/>
                          </a:solidFill>
                          <a:effectLst/>
                          <a:latin typeface="Gill Sans MT" pitchFamily="34" charset="0"/>
                          <a:cs typeface="Arial" pitchFamily="34" charset="0"/>
                        </a:rPr>
                        <a:t>Fyrste barnehagedag</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200" b="1" i="0" u="none" strike="noStrike" cap="none" normalizeH="0" baseline="0" dirty="0">
                          <a:ln>
                            <a:noFill/>
                          </a:ln>
                          <a:solidFill>
                            <a:srgbClr val="0070C0"/>
                          </a:solidFill>
                          <a:effectLst/>
                          <a:latin typeface="Gill Sans MT" pitchFamily="34" charset="0"/>
                          <a:cs typeface="Arial" pitchFamily="34" charset="0"/>
                        </a:rPr>
                        <a:t> i nytt barnehageår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1" marR="81281"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16.</a:t>
                      </a:r>
                    </a:p>
                  </a:txBody>
                  <a:tcPr marL="81281" marR="81281"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17.</a:t>
                      </a:r>
                    </a:p>
                  </a:txBody>
                  <a:tcPr marL="81281" marR="81281"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18.</a:t>
                      </a:r>
                    </a:p>
                  </a:txBody>
                  <a:tcPr marL="81281" marR="81281" marT="40640" marB="40640"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r h="11138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19.</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mn-lt"/>
                        <a:cs typeface="Arial" pitchFamily="34" charset="0"/>
                      </a:endParaRPr>
                    </a:p>
                  </a:txBody>
                  <a:tcPr marL="81281" marR="81281" marT="40640" marB="40640" horzOverflow="overflow">
                    <a:lnL>
                      <a:noFill/>
                    </a:lnL>
                    <a:lnR w="12700" cap="flat" cmpd="sng" algn="ctr">
                      <a:solidFill>
                        <a:schemeClr val="bg1"/>
                      </a:solidFill>
                      <a:prstDash val="solid"/>
                      <a:round/>
                      <a:headEnd type="none" w="med" len="med"/>
                      <a:tailEnd type="none" w="med" len="med"/>
                    </a:lnR>
                    <a:lnT>
                      <a:noFill/>
                    </a:lnT>
                    <a:lnB w="12700" cap="flat" cmpd="sng" algn="ctr">
                      <a:solidFill>
                        <a:srgbClr val="D2DA7A"/>
                      </a:solidFill>
                      <a:prstDash val="solid"/>
                      <a:round/>
                      <a:headEnd type="none" w="med" len="med"/>
                      <a:tailEnd type="none" w="med" len="med"/>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20.</a:t>
                      </a:r>
                    </a:p>
                  </a:txBody>
                  <a:tcPr marL="81281" marR="81281"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rgbClr val="D2DA7A"/>
                      </a:solidFill>
                      <a:prstDash val="solid"/>
                      <a:round/>
                      <a:headEnd type="none" w="med" len="med"/>
                      <a:tailEnd type="none" w="med" len="med"/>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21.</a:t>
                      </a:r>
                    </a:p>
                  </a:txBody>
                  <a:tcPr marL="81281" marR="81281"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rgbClr val="D2DA7A"/>
                      </a:solidFill>
                      <a:prstDash val="solid"/>
                      <a:round/>
                      <a:headEnd type="none" w="med" len="med"/>
                      <a:tailEnd type="none" w="med" len="med"/>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22.</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chemeClr val="tx1"/>
                          </a:solidFill>
                          <a:effectLst/>
                          <a:latin typeface="+mn-lt"/>
                          <a:cs typeface="Arial" pitchFamily="34" charset="0"/>
                        </a:rPr>
                        <a:t>Irene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b-NO" sz="1400" b="0" i="0" u="none" strike="noStrike" cap="none" normalizeH="0" baseline="0" dirty="0">
                          <a:ln>
                            <a:noFill/>
                          </a:ln>
                          <a:solidFill>
                            <a:schemeClr val="tx1"/>
                          </a:solidFill>
                          <a:effectLst/>
                          <a:latin typeface="+mn-lt"/>
                          <a:cs typeface="Arial" pitchFamily="34" charset="0"/>
                        </a:rPr>
                        <a:t>3 år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chemeClr val="tx1"/>
                        </a:solidFill>
                        <a:effectLst/>
                        <a:latin typeface="Gill Sans MT"/>
                        <a:cs typeface="Arial" pitchFamily="34" charset="0"/>
                      </a:endParaRPr>
                    </a:p>
                  </a:txBody>
                  <a:tcPr marL="81281" marR="81281"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rgbClr val="D2DA7A"/>
                      </a:solidFill>
                      <a:prstDash val="solid"/>
                      <a:round/>
                      <a:headEnd type="none" w="med" len="med"/>
                      <a:tailEnd type="none" w="med" len="med"/>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chemeClr val="tx1"/>
                        </a:solidFill>
                        <a:effectLst/>
                        <a:latin typeface="Gill Sans MT"/>
                        <a:cs typeface="Arial" pitchFamily="34" charset="0"/>
                      </a:endParaRPr>
                    </a:p>
                  </a:txBody>
                  <a:tcPr marL="81281" marR="81281"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rgbClr val="D2DA7A"/>
                      </a:solidFill>
                      <a:prstDash val="solid"/>
                      <a:round/>
                      <a:headEnd type="none" w="med" len="med"/>
                      <a:tailEnd type="none" w="med" len="med"/>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24.</a:t>
                      </a:r>
                    </a:p>
                  </a:txBody>
                  <a:tcPr marL="81281" marR="81281"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rgbClr val="D2DA7A"/>
                      </a:solidFill>
                      <a:prstDash val="solid"/>
                      <a:round/>
                      <a:headEnd type="none" w="med" len="med"/>
                      <a:tailEnd type="none" w="med" len="med"/>
                    </a:lnB>
                    <a:lnTlToBr>
                      <a:noFill/>
                    </a:lnTlToBr>
                    <a:lnBlToTr>
                      <a:noFill/>
                    </a:lnBlToTr>
                    <a:solidFill>
                      <a:srgbClr val="D2DA7A">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rgbClr val="FF0000"/>
                          </a:solidFill>
                          <a:effectLst/>
                          <a:latin typeface="Gill Sans MT"/>
                          <a:cs typeface="Arial" pitchFamily="34" charset="0"/>
                        </a:rPr>
                        <a:t>25.</a:t>
                      </a:r>
                    </a:p>
                  </a:txBody>
                  <a:tcPr marL="81281" marR="81281" marT="40640" marB="40640" horzOverflow="overflow">
                    <a:lnL w="12700" cap="flat" cmpd="sng" algn="ctr">
                      <a:solidFill>
                        <a:schemeClr val="bg1"/>
                      </a:solidFill>
                      <a:prstDash val="solid"/>
                      <a:round/>
                      <a:headEnd type="none" w="med" len="med"/>
                      <a:tailEnd type="none" w="med" len="med"/>
                    </a:lnL>
                    <a:lnR>
                      <a:noFill/>
                    </a:lnR>
                    <a:lnT>
                      <a:noFill/>
                    </a:lnT>
                    <a:lnB w="12700" cap="flat" cmpd="sng" algn="ctr">
                      <a:solidFill>
                        <a:srgbClr val="D2DA7A"/>
                      </a:solidFill>
                      <a:prstDash val="solid"/>
                      <a:round/>
                      <a:headEnd type="none" w="med" len="med"/>
                      <a:tailEnd type="none" w="med" len="med"/>
                    </a:lnB>
                    <a:lnTlToBr>
                      <a:noFill/>
                    </a:lnTlToBr>
                    <a:lnBlToTr>
                      <a:noFill/>
                    </a:lnBlToTr>
                    <a:solidFill>
                      <a:schemeClr val="accent3">
                        <a:lumMod val="75000"/>
                        <a:alpha val="21000"/>
                      </a:schemeClr>
                    </a:solidFill>
                  </a:tcPr>
                </a:tc>
                <a:extLst>
                  <a:ext uri="{0D108BD9-81ED-4DB2-BD59-A6C34878D82A}">
                    <a16:rowId xmlns:a16="http://schemas.microsoft.com/office/drawing/2014/main" val="10005"/>
                  </a:ext>
                </a:extLst>
              </a:tr>
            </a:tbl>
          </a:graphicData>
        </a:graphic>
      </p:graphicFrame>
      <p:pic>
        <p:nvPicPr>
          <p:cNvPr id="39997" name="Picture 10" descr="C:\Users\Eva\AppData\Local\Microsoft\Windows\Temporary Internet Files\Content.IE5\181I9IIB\MC9003361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44932">
            <a:off x="2656695" y="5326383"/>
            <a:ext cx="955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Ballonger Fargerike Bursdag - Gratis bilde på Pixabay">
            <a:extLst>
              <a:ext uri="{FF2B5EF4-FFF2-40B4-BE49-F238E27FC236}">
                <a16:creationId xmlns:a16="http://schemas.microsoft.com/office/drawing/2014/main" id="{7575C32E-78AB-4C69-A4B7-636638604D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5040816"/>
            <a:ext cx="388725" cy="764704"/>
          </a:xfrm>
          <a:prstGeom prst="rect">
            <a:avLst/>
          </a:prstGeom>
          <a:noFill/>
          <a:extLst>
            <a:ext uri="{909E8E84-426E-40DD-AFC4-6F175D3DCCD1}">
              <a14:hiddenFill xmlns:a14="http://schemas.microsoft.com/office/drawing/2010/main">
                <a:solidFill>
                  <a:srgbClr val="FFFFFF"/>
                </a:solidFill>
              </a14:hiddenFill>
            </a:ext>
          </a:extLst>
        </p:spPr>
      </p:pic>
      <p:sp>
        <p:nvSpPr>
          <p:cNvPr id="3" name="Bølge 2">
            <a:extLst>
              <a:ext uri="{FF2B5EF4-FFF2-40B4-BE49-F238E27FC236}">
                <a16:creationId xmlns:a16="http://schemas.microsoft.com/office/drawing/2014/main" id="{DFA4234E-4FF6-43AF-932B-3E0CD1F36D8F}"/>
              </a:ext>
            </a:extLst>
          </p:cNvPr>
          <p:cNvSpPr/>
          <p:nvPr/>
        </p:nvSpPr>
        <p:spPr>
          <a:xfrm>
            <a:off x="3720673" y="104076"/>
            <a:ext cx="4176464" cy="1114425"/>
          </a:xfrm>
          <a:prstGeom prst="wave">
            <a:avLst/>
          </a:prstGeom>
          <a:solidFill>
            <a:schemeClr val="accent3">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b-NO" sz="1600" b="1" dirty="0">
                <a:solidFill>
                  <a:schemeClr val="tx1"/>
                </a:solidFill>
              </a:rPr>
              <a:t>VELKOMEN TIL NYTT BARNEHAGEÅR!</a:t>
            </a:r>
            <a:endParaRPr lang="nn-NO" sz="1600" b="1" dirty="0">
              <a:solidFill>
                <a:schemeClr val="tx1"/>
              </a:solidFill>
            </a:endParaRPr>
          </a:p>
        </p:txBody>
      </p:sp>
      <p:graphicFrame>
        <p:nvGraphicFramePr>
          <p:cNvPr id="5" name="Tabell 4">
            <a:extLst>
              <a:ext uri="{FF2B5EF4-FFF2-40B4-BE49-F238E27FC236}">
                <a16:creationId xmlns:a16="http://schemas.microsoft.com/office/drawing/2014/main" id="{340D910B-9FF4-4C53-894C-B87BD0C1A532}"/>
              </a:ext>
            </a:extLst>
          </p:cNvPr>
          <p:cNvGraphicFramePr>
            <a:graphicFrameLocks noGrp="1"/>
          </p:cNvGraphicFramePr>
          <p:nvPr>
            <p:extLst>
              <p:ext uri="{D42A27DB-BD31-4B8C-83A1-F6EECF244321}">
                <p14:modId xmlns:p14="http://schemas.microsoft.com/office/powerpoint/2010/main" val="2304898828"/>
              </p:ext>
            </p:extLst>
          </p:nvPr>
        </p:nvGraphicFramePr>
        <p:xfrm>
          <a:off x="672065" y="6080254"/>
          <a:ext cx="8384248" cy="777746"/>
        </p:xfrm>
        <a:graphic>
          <a:graphicData uri="http://schemas.openxmlformats.org/drawingml/2006/table">
            <a:tbl>
              <a:tblPr/>
              <a:tblGrid>
                <a:gridCol w="1197750">
                  <a:extLst>
                    <a:ext uri="{9D8B030D-6E8A-4147-A177-3AD203B41FA5}">
                      <a16:colId xmlns:a16="http://schemas.microsoft.com/office/drawing/2014/main" val="946008260"/>
                    </a:ext>
                  </a:extLst>
                </a:gridCol>
                <a:gridCol w="1041794">
                  <a:extLst>
                    <a:ext uri="{9D8B030D-6E8A-4147-A177-3AD203B41FA5}">
                      <a16:colId xmlns:a16="http://schemas.microsoft.com/office/drawing/2014/main" val="133911071"/>
                    </a:ext>
                  </a:extLst>
                </a:gridCol>
                <a:gridCol w="1353705">
                  <a:extLst>
                    <a:ext uri="{9D8B030D-6E8A-4147-A177-3AD203B41FA5}">
                      <a16:colId xmlns:a16="http://schemas.microsoft.com/office/drawing/2014/main" val="183933142"/>
                    </a:ext>
                  </a:extLst>
                </a:gridCol>
                <a:gridCol w="1258181">
                  <a:extLst>
                    <a:ext uri="{9D8B030D-6E8A-4147-A177-3AD203B41FA5}">
                      <a16:colId xmlns:a16="http://schemas.microsoft.com/office/drawing/2014/main" val="2011517878"/>
                    </a:ext>
                  </a:extLst>
                </a:gridCol>
                <a:gridCol w="1237209">
                  <a:extLst>
                    <a:ext uri="{9D8B030D-6E8A-4147-A177-3AD203B41FA5}">
                      <a16:colId xmlns:a16="http://schemas.microsoft.com/office/drawing/2014/main" val="3402304901"/>
                    </a:ext>
                  </a:extLst>
                </a:gridCol>
                <a:gridCol w="1097859">
                  <a:extLst>
                    <a:ext uri="{9D8B030D-6E8A-4147-A177-3AD203B41FA5}">
                      <a16:colId xmlns:a16="http://schemas.microsoft.com/office/drawing/2014/main" val="2843813826"/>
                    </a:ext>
                  </a:extLst>
                </a:gridCol>
                <a:gridCol w="1197750">
                  <a:extLst>
                    <a:ext uri="{9D8B030D-6E8A-4147-A177-3AD203B41FA5}">
                      <a16:colId xmlns:a16="http://schemas.microsoft.com/office/drawing/2014/main" val="755039630"/>
                    </a:ext>
                  </a:extLst>
                </a:gridCol>
              </a:tblGrid>
              <a:tr h="7777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26.</a:t>
                      </a:r>
                    </a:p>
                  </a:txBody>
                  <a:tcPr marL="81281" marR="81281" marT="40640" marB="40640" horzOverflow="overflow">
                    <a:lnL>
                      <a:noFill/>
                    </a:lnL>
                    <a:lnR>
                      <a:noFill/>
                    </a:lnR>
                    <a:lnT w="12700" cap="flat" cmpd="sng" algn="ctr">
                      <a:solidFill>
                        <a:srgbClr val="D2DA7A"/>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27.</a:t>
                      </a:r>
                    </a:p>
                  </a:txBody>
                  <a:tcPr marL="81281" marR="81281" marT="40640" marB="40640"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     28.</a:t>
                      </a:r>
                    </a:p>
                  </a:txBody>
                  <a:tcPr marL="81281" marR="81281"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 29. </a:t>
                      </a:r>
                    </a:p>
                  </a:txBody>
                  <a:tcPr marL="81281" marR="81281"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mn-lt"/>
                          <a:cs typeface="Arial" pitchFamily="34" charset="0"/>
                        </a:rPr>
                        <a:t>30.</a:t>
                      </a:r>
                    </a:p>
                  </a:txBody>
                  <a:tcPr marL="81281" marR="81281"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31.</a:t>
                      </a:r>
                    </a:p>
                  </a:txBody>
                  <a:tcPr marL="81281" marR="81281" marT="40640" marB="406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2DA7A"/>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1" i="0" u="none" strike="noStrike" cap="none" normalizeH="0" baseline="0" dirty="0">
                        <a:ln>
                          <a:noFill/>
                        </a:ln>
                        <a:solidFill>
                          <a:srgbClr val="FF0000"/>
                        </a:solidFill>
                        <a:effectLst/>
                        <a:latin typeface="Gill Sans M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       </a:t>
                      </a:r>
                    </a:p>
                  </a:txBody>
                  <a:tcPr marL="81281" marR="81281" marT="40640" marB="40640" horzOverflow="overflow">
                    <a:lnL w="12700" cap="flat" cmpd="sng" algn="ctr">
                      <a:solidFill>
                        <a:schemeClr val="bg1"/>
                      </a:solidFill>
                      <a:prstDash val="solid"/>
                      <a:round/>
                      <a:headEnd type="none" w="med" len="med"/>
                      <a:tailEnd type="none" w="med" len="med"/>
                    </a:lnL>
                    <a:lnR>
                      <a:noFill/>
                    </a:lnR>
                    <a:lnT w="12700" cap="flat" cmpd="sng" algn="ctr">
                      <a:solidFill>
                        <a:srgbClr val="D2DA7A"/>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3968822402"/>
                  </a:ext>
                </a:extLst>
              </a:tr>
            </a:tbl>
          </a:graphicData>
        </a:graphic>
      </p:graphicFrame>
      <p:sp>
        <p:nvSpPr>
          <p:cNvPr id="2" name="TekstSylinder 1">
            <a:extLst>
              <a:ext uri="{FF2B5EF4-FFF2-40B4-BE49-F238E27FC236}">
                <a16:creationId xmlns:a16="http://schemas.microsoft.com/office/drawing/2014/main" id="{7D6155D0-7AA0-458D-A540-F8321E0E1513}"/>
              </a:ext>
            </a:extLst>
          </p:cNvPr>
          <p:cNvSpPr txBox="1"/>
          <p:nvPr/>
        </p:nvSpPr>
        <p:spPr>
          <a:xfrm rot="1186234">
            <a:off x="4024585" y="3555908"/>
            <a:ext cx="4762872" cy="584775"/>
          </a:xfrm>
          <a:prstGeom prst="rect">
            <a:avLst/>
          </a:prstGeom>
          <a:noFill/>
        </p:spPr>
        <p:txBody>
          <a:bodyPr wrap="square" rtlCol="0">
            <a:spAutoFit/>
          </a:bodyPr>
          <a:lstStyle/>
          <a:p>
            <a:r>
              <a:rPr lang="nn-NO" sz="1600" b="1" dirty="0"/>
              <a:t>NB: PLANLEGGINGSDAGANE ER IKKJE HEILT FASTSATT ENDÅ. KAN KOMA ENDRINGAR!</a:t>
            </a:r>
          </a:p>
        </p:txBody>
      </p:sp>
      <p:pic>
        <p:nvPicPr>
          <p:cNvPr id="10" name="Picture 2" descr="Ballonger Fargerike Bursdag - Gratis bilde på Pixabay">
            <a:extLst>
              <a:ext uri="{FF2B5EF4-FFF2-40B4-BE49-F238E27FC236}">
                <a16:creationId xmlns:a16="http://schemas.microsoft.com/office/drawing/2014/main" id="{2CD9310E-2B14-4867-8155-A85E3E77C2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5589" y="2545848"/>
            <a:ext cx="388725" cy="7647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 3">
            <a:extLst>
              <a:ext uri="{FF2B5EF4-FFF2-40B4-BE49-F238E27FC236}">
                <a16:creationId xmlns:a16="http://schemas.microsoft.com/office/drawing/2014/main" id="{77A103F6-6FC3-96D5-CCD9-8E700412EF0B}"/>
              </a:ext>
            </a:extLst>
          </p:cNvPr>
          <p:cNvGraphicFramePr>
            <a:graphicFrameLocks noGrp="1"/>
          </p:cNvGraphicFramePr>
          <p:nvPr>
            <p:extLst>
              <p:ext uri="{D42A27DB-BD31-4B8C-83A1-F6EECF244321}">
                <p14:modId xmlns:p14="http://schemas.microsoft.com/office/powerpoint/2010/main" val="2213312590"/>
              </p:ext>
            </p:extLst>
          </p:nvPr>
        </p:nvGraphicFramePr>
        <p:xfrm>
          <a:off x="26403" y="1219770"/>
          <a:ext cx="674308" cy="5849477"/>
        </p:xfrm>
        <a:graphic>
          <a:graphicData uri="http://schemas.openxmlformats.org/drawingml/2006/table">
            <a:tbl>
              <a:tblPr/>
              <a:tblGrid>
                <a:gridCol w="674308">
                  <a:extLst>
                    <a:ext uri="{9D8B030D-6E8A-4147-A177-3AD203B41FA5}">
                      <a16:colId xmlns:a16="http://schemas.microsoft.com/office/drawing/2014/main" val="3109566545"/>
                    </a:ext>
                  </a:extLst>
                </a:gridCol>
              </a:tblGrid>
              <a:tr h="1619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b-NO" sz="1400" b="1" i="0" u="none" strike="noStrike" cap="none" normalizeH="0" baseline="0" dirty="0">
                          <a:ln>
                            <a:noFill/>
                          </a:ln>
                          <a:solidFill>
                            <a:schemeClr val="tx1"/>
                          </a:solidFill>
                          <a:effectLst/>
                          <a:latin typeface="Gill Sans MT"/>
                          <a:cs typeface="Arial" pitchFamily="34" charset="0"/>
                        </a:rPr>
                        <a:t>Veke</a:t>
                      </a:r>
                    </a:p>
                  </a:txBody>
                  <a:tcPr marL="81287" marR="81287" marT="40635" marB="40635" anchor="ctr" horzOverflow="overflow">
                    <a:lnL>
                      <a:noFill/>
                    </a:lnL>
                    <a:lnR>
                      <a:noFill/>
                    </a:lnR>
                    <a:lnT w="12700" cap="flat" cmpd="sng" algn="ctr">
                      <a:solidFill>
                        <a:srgbClr val="D2DA7A"/>
                      </a:solidFill>
                      <a:prstDash val="solid"/>
                      <a:round/>
                      <a:headEnd type="none" w="med" len="med"/>
                      <a:tailEnd type="none" w="med" len="med"/>
                    </a:lnT>
                    <a:lnB w="12700" cap="flat" cmpd="sng" algn="ctr">
                      <a:solidFill>
                        <a:srgbClr val="D2DA7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5378283"/>
                  </a:ext>
                </a:extLst>
              </a:tr>
              <a:tr h="9784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31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400" b="0" i="0" u="none" strike="noStrike" cap="none" normalizeH="0" baseline="0" dirty="0">
                        <a:ln>
                          <a:noFill/>
                        </a:ln>
                        <a:solidFill>
                          <a:srgbClr val="FF0000"/>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w="12700" cap="flat" cmpd="sng" algn="ctr">
                      <a:solidFill>
                        <a:srgbClr val="D2DA7A"/>
                      </a:solidFill>
                      <a:prstDash val="solid"/>
                      <a:round/>
                      <a:headEnd type="none" w="med" len="med"/>
                      <a:tailEnd type="none" w="med" len="med"/>
                    </a:lnT>
                    <a:lnB>
                      <a:noFill/>
                    </a:lnB>
                    <a:lnTlToBr>
                      <a:noFill/>
                    </a:lnTlToBr>
                    <a:lnBlToTr>
                      <a:noFill/>
                    </a:lnBlToTr>
                    <a:solidFill>
                      <a:schemeClr val="bg1">
                        <a:alpha val="23000"/>
                      </a:schemeClr>
                    </a:solidFill>
                  </a:tcPr>
                </a:tc>
                <a:extLst>
                  <a:ext uri="{0D108BD9-81ED-4DB2-BD59-A6C34878D82A}">
                    <a16:rowId xmlns:a16="http://schemas.microsoft.com/office/drawing/2014/main" val="863329675"/>
                  </a:ext>
                </a:extLst>
              </a:tr>
              <a:tr h="1080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32</a:t>
                      </a:r>
                      <a:endParaRPr kumimoji="0" lang="nb-NO" sz="1400" b="0" i="0" u="none" strike="noStrike" cap="none" normalizeH="0" baseline="0" dirty="0">
                        <a:ln>
                          <a:noFill/>
                        </a:ln>
                        <a:solidFill>
                          <a:srgbClr val="FF0000"/>
                        </a:solidFill>
                        <a:effectLst/>
                        <a:latin typeface="+mn-lt"/>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1000" b="1" i="0" u="none" strike="noStrike" cap="none" normalizeH="0" baseline="0" dirty="0">
                        <a:ln>
                          <a:noFill/>
                        </a:ln>
                        <a:solidFill>
                          <a:srgbClr val="FF0000"/>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3">
                        <a:lumMod val="20000"/>
                        <a:lumOff val="80000"/>
                      </a:schemeClr>
                    </a:solidFill>
                  </a:tcPr>
                </a:tc>
                <a:extLst>
                  <a:ext uri="{0D108BD9-81ED-4DB2-BD59-A6C34878D82A}">
                    <a16:rowId xmlns:a16="http://schemas.microsoft.com/office/drawing/2014/main" val="717659339"/>
                  </a:ext>
                </a:extLst>
              </a:tr>
              <a:tr h="13681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33</a:t>
                      </a:r>
                      <a:endParaRPr kumimoji="0" lang="nb-NO" sz="1400" b="0" i="0" u="none" strike="noStrike" cap="none" normalizeH="0" baseline="0" dirty="0">
                        <a:ln>
                          <a:noFill/>
                        </a:ln>
                        <a:solidFill>
                          <a:schemeClr val="tx1"/>
                        </a:solidFill>
                        <a:effectLst/>
                        <a:latin typeface="Gill Sans M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bg1">
                        <a:alpha val="25000"/>
                      </a:schemeClr>
                    </a:solidFill>
                  </a:tcPr>
                </a:tc>
                <a:extLst>
                  <a:ext uri="{0D108BD9-81ED-4DB2-BD59-A6C34878D82A}">
                    <a16:rowId xmlns:a16="http://schemas.microsoft.com/office/drawing/2014/main" val="1863424374"/>
                  </a:ext>
                </a:extLst>
              </a:tr>
              <a:tr h="1152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34</a:t>
                      </a:r>
                      <a:endParaRPr kumimoji="0" lang="nb-NO" sz="1400" b="0" i="0" u="none" strike="noStrike" cap="none" normalizeH="0" baseline="0" dirty="0">
                        <a:ln>
                          <a:noFill/>
                        </a:ln>
                        <a:solidFill>
                          <a:schemeClr val="tx1"/>
                        </a:solidFill>
                        <a:effectLst/>
                        <a:latin typeface="+mn-lt"/>
                        <a:cs typeface="Arial" pitchFamily="34" charset="0"/>
                      </a:endParaRP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3">
                        <a:lumMod val="20000"/>
                        <a:lumOff val="80000"/>
                      </a:schemeClr>
                    </a:solidFill>
                  </a:tcPr>
                </a:tc>
                <a:extLst>
                  <a:ext uri="{0D108BD9-81ED-4DB2-BD59-A6C34878D82A}">
                    <a16:rowId xmlns:a16="http://schemas.microsoft.com/office/drawing/2014/main" val="128773007"/>
                  </a:ext>
                </a:extLst>
              </a:tr>
              <a:tr h="9759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sz="1400" b="0" i="0" u="none" strike="noStrike" cap="none" normalizeH="0" baseline="0" dirty="0">
                          <a:ln>
                            <a:noFill/>
                          </a:ln>
                          <a:solidFill>
                            <a:srgbClr val="FF0000"/>
                          </a:solidFill>
                          <a:effectLst/>
                          <a:latin typeface="Gill Sans MT"/>
                          <a:cs typeface="Arial" pitchFamily="34" charset="0"/>
                        </a:rPr>
                        <a:t>Veke 35</a:t>
                      </a:r>
                    </a:p>
                  </a:txBody>
                  <a:tcPr marL="81287" marR="81287" marT="40635" marB="40635"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alpha val="20000"/>
                      </a:schemeClr>
                    </a:solidFill>
                  </a:tcPr>
                </a:tc>
                <a:extLst>
                  <a:ext uri="{0D108BD9-81ED-4DB2-BD59-A6C34878D82A}">
                    <a16:rowId xmlns:a16="http://schemas.microsoft.com/office/drawing/2014/main" val="1260045321"/>
                  </a:ext>
                </a:extLst>
              </a:tr>
            </a:tbl>
          </a:graphicData>
        </a:graphic>
      </p:graphicFrame>
      <p:sp>
        <p:nvSpPr>
          <p:cNvPr id="9" name="Plassholder for lysbildenummer 8">
            <a:extLst>
              <a:ext uri="{FF2B5EF4-FFF2-40B4-BE49-F238E27FC236}">
                <a16:creationId xmlns:a16="http://schemas.microsoft.com/office/drawing/2014/main" id="{34F25025-5A59-B8D0-5AF5-834353A8681E}"/>
              </a:ext>
            </a:extLst>
          </p:cNvPr>
          <p:cNvSpPr>
            <a:spLocks noGrp="1"/>
          </p:cNvSpPr>
          <p:nvPr>
            <p:ph type="sldNum" sz="quarter" idx="12"/>
          </p:nvPr>
        </p:nvSpPr>
        <p:spPr>
          <a:xfrm>
            <a:off x="8406415" y="6297584"/>
            <a:ext cx="544684" cy="365125"/>
          </a:xfrm>
        </p:spPr>
        <p:txBody>
          <a:bodyPr/>
          <a:lstStyle/>
          <a:p>
            <a:pPr>
              <a:defRPr/>
            </a:pPr>
            <a:fld id="{17695755-AB53-4B1A-BD8C-98284F71CC2D}" type="slidenum">
              <a:rPr lang="en-US" smtClean="0"/>
              <a:pPr>
                <a:defRPr/>
              </a:pPr>
              <a:t>40</a:t>
            </a:fld>
            <a:endParaRPr lang="en-US" dirty="0"/>
          </a:p>
        </p:txBody>
      </p:sp>
      <p:sp>
        <p:nvSpPr>
          <p:cNvPr id="7" name="Rektangel 6">
            <a:extLst>
              <a:ext uri="{FF2B5EF4-FFF2-40B4-BE49-F238E27FC236}">
                <a16:creationId xmlns:a16="http://schemas.microsoft.com/office/drawing/2014/main" id="{59F2C91C-D1DF-B662-16DF-539E89577F1C}"/>
              </a:ext>
            </a:extLst>
          </p:cNvPr>
          <p:cNvSpPr/>
          <p:nvPr/>
        </p:nvSpPr>
        <p:spPr>
          <a:xfrm>
            <a:off x="2051720" y="1736189"/>
            <a:ext cx="2359527" cy="646331"/>
          </a:xfrm>
          <a:prstGeom prst="rect">
            <a:avLst/>
          </a:prstGeom>
          <a:noFill/>
        </p:spPr>
        <p:txBody>
          <a:bodyPr wrap="square" lIns="91440" tIns="45720" rIns="91440" bIns="45720">
            <a:spAutoFit/>
          </a:bodyPr>
          <a:lstStyle/>
          <a:p>
            <a:pPr algn="ctr"/>
            <a:r>
              <a:rPr lang="nb-NO" sz="1800" b="1" dirty="0">
                <a:ln w="9525">
                  <a:solidFill>
                    <a:schemeClr val="bg1"/>
                  </a:solidFill>
                  <a:prstDash val="solid"/>
                </a:ln>
                <a:solidFill>
                  <a:schemeClr val="tx1"/>
                </a:solidFill>
                <a:effectLst>
                  <a:outerShdw blurRad="12700" dist="38100" dir="2700000" algn="tl" rotWithShape="0">
                    <a:schemeClr val="bg1">
                      <a:lumMod val="50000"/>
                    </a:schemeClr>
                  </a:outerShdw>
                </a:effectLst>
              </a:rPr>
              <a:t>B</a:t>
            </a:r>
            <a:r>
              <a:rPr lang="nb-NO" sz="1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ARNEHAGEN </a:t>
            </a:r>
          </a:p>
          <a:p>
            <a:pPr algn="ctr"/>
            <a:r>
              <a:rPr lang="nb-NO" sz="1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FERIESTENGT</a:t>
            </a:r>
          </a:p>
        </p:txBody>
      </p:sp>
      <p:sp>
        <p:nvSpPr>
          <p:cNvPr id="11" name="Pil: høyre 10">
            <a:extLst>
              <a:ext uri="{FF2B5EF4-FFF2-40B4-BE49-F238E27FC236}">
                <a16:creationId xmlns:a16="http://schemas.microsoft.com/office/drawing/2014/main" id="{58828FF8-EB9B-E8DF-BF19-D7F57354C4A1}"/>
              </a:ext>
            </a:extLst>
          </p:cNvPr>
          <p:cNvSpPr/>
          <p:nvPr/>
        </p:nvSpPr>
        <p:spPr>
          <a:xfrm>
            <a:off x="4258919" y="1753415"/>
            <a:ext cx="1653272" cy="502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13" name="Pil: venstre 12">
            <a:extLst>
              <a:ext uri="{FF2B5EF4-FFF2-40B4-BE49-F238E27FC236}">
                <a16:creationId xmlns:a16="http://schemas.microsoft.com/office/drawing/2014/main" id="{2109B758-79E3-028F-A7A3-25A18AF483D8}"/>
              </a:ext>
            </a:extLst>
          </p:cNvPr>
          <p:cNvSpPr/>
          <p:nvPr/>
        </p:nvSpPr>
        <p:spPr>
          <a:xfrm>
            <a:off x="559139" y="1819743"/>
            <a:ext cx="1653272" cy="4574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a:p>
        </p:txBody>
      </p:sp>
      <p:pic>
        <p:nvPicPr>
          <p:cNvPr id="14" name="Picture 11" descr="C:\Users\Eva\AppData\Local\Microsoft\Windows\Temporary Internet Files\Content.IE5\BP5AZSIN\MC900428195[1].wmf">
            <a:extLst>
              <a:ext uri="{FF2B5EF4-FFF2-40B4-BE49-F238E27FC236}">
                <a16:creationId xmlns:a16="http://schemas.microsoft.com/office/drawing/2014/main" id="{F42A1C53-35C1-AA04-05F6-9F81FC7E8C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138593">
            <a:off x="8017912" y="227260"/>
            <a:ext cx="923416" cy="76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descr="C:\Users\Eva\AppData\Local\Microsoft\Windows\Temporary Internet Files\Content.IE5\BP5AZSIN\MC900428195[1].wmf">
            <a:extLst>
              <a:ext uri="{FF2B5EF4-FFF2-40B4-BE49-F238E27FC236}">
                <a16:creationId xmlns:a16="http://schemas.microsoft.com/office/drawing/2014/main" id="{99113E76-EE33-482A-B887-1183FF5CAC4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940708">
            <a:off x="97429" y="263757"/>
            <a:ext cx="923416" cy="76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ilderesultater for trygghetssirkelen">
            <a:extLst>
              <a:ext uri="{FF2B5EF4-FFF2-40B4-BE49-F238E27FC236}">
                <a16:creationId xmlns:a16="http://schemas.microsoft.com/office/drawing/2014/main" id="{E5AC29FA-71E6-48A1-B160-7DA6FA4994B4}"/>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2601" y="51791"/>
            <a:ext cx="8899798" cy="6571566"/>
          </a:xfrm>
          <a:prstGeom prst="rect">
            <a:avLst/>
          </a:prstGeom>
          <a:noFill/>
          <a:extLst>
            <a:ext uri="{909E8E84-426E-40DD-AFC4-6F175D3DCCD1}">
              <a14:hiddenFill xmlns:a14="http://schemas.microsoft.com/office/drawing/2010/main">
                <a:solidFill>
                  <a:srgbClr val="FFFFFF"/>
                </a:solidFill>
              </a14:hiddenFill>
            </a:ext>
          </a:extLst>
        </p:spPr>
      </p:pic>
      <p:sp>
        <p:nvSpPr>
          <p:cNvPr id="3" name="Plassholder for lysbildenummer 2">
            <a:extLst>
              <a:ext uri="{FF2B5EF4-FFF2-40B4-BE49-F238E27FC236}">
                <a16:creationId xmlns:a16="http://schemas.microsoft.com/office/drawing/2014/main" id="{AA369E95-2640-F3DE-C82F-0A70359083AA}"/>
              </a:ext>
            </a:extLst>
          </p:cNvPr>
          <p:cNvSpPr>
            <a:spLocks noGrp="1"/>
          </p:cNvSpPr>
          <p:nvPr>
            <p:ph type="sldNum" sz="quarter" idx="12"/>
          </p:nvPr>
        </p:nvSpPr>
        <p:spPr>
          <a:xfrm>
            <a:off x="8618558" y="6451109"/>
            <a:ext cx="502841" cy="365125"/>
          </a:xfrm>
        </p:spPr>
        <p:txBody>
          <a:bodyPr/>
          <a:lstStyle/>
          <a:p>
            <a:pPr>
              <a:defRPr/>
            </a:pPr>
            <a:fld id="{17695755-AB53-4B1A-BD8C-98284F71CC2D}" type="slidenum">
              <a:rPr lang="en-US" smtClean="0"/>
              <a:pPr>
                <a:defRPr/>
              </a:pPr>
              <a:t>41</a:t>
            </a:fld>
            <a:endParaRPr lang="en-US" dirty="0"/>
          </a:p>
        </p:txBody>
      </p:sp>
    </p:spTree>
    <p:extLst>
      <p:ext uri="{BB962C8B-B14F-4D97-AF65-F5344CB8AC3E}">
        <p14:creationId xmlns:p14="http://schemas.microsoft.com/office/powerpoint/2010/main" val="973283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52244">
              <a:srgbClr val="B8DEC2"/>
            </a:gs>
            <a:gs pos="0">
              <a:schemeClr val="accent1">
                <a:lumMod val="5000"/>
                <a:lumOff val="95000"/>
              </a:schemeClr>
            </a:gs>
            <a:gs pos="74000">
              <a:srgbClr val="B8DEC2"/>
            </a:gs>
            <a:gs pos="83000">
              <a:srgbClr val="B8DEC2"/>
            </a:gs>
            <a:gs pos="100000">
              <a:srgbClr val="B8DEC2"/>
            </a:gs>
          </a:gsLst>
          <a:lin ang="5400000" scaled="1"/>
        </a:gradFill>
        <a:effectLst/>
      </p:bgPr>
    </p:bg>
    <p:spTree>
      <p:nvGrpSpPr>
        <p:cNvPr id="1" name=""/>
        <p:cNvGrpSpPr/>
        <p:nvPr/>
      </p:nvGrpSpPr>
      <p:grpSpPr>
        <a:xfrm>
          <a:off x="0" y="0"/>
          <a:ext cx="0" cy="0"/>
          <a:chOff x="0" y="0"/>
          <a:chExt cx="0" cy="0"/>
        </a:xfrm>
      </p:grpSpPr>
      <p:sp>
        <p:nvSpPr>
          <p:cNvPr id="6148" name="Plassholder for innhold 2"/>
          <p:cNvSpPr>
            <a:spLocks noGrp="1"/>
          </p:cNvSpPr>
          <p:nvPr>
            <p:ph sz="quarter" idx="1"/>
          </p:nvPr>
        </p:nvSpPr>
        <p:spPr>
          <a:xfrm>
            <a:off x="349158" y="3372266"/>
            <a:ext cx="4607776" cy="3024336"/>
          </a:xfrm>
        </p:spPr>
        <p:txBody>
          <a:bodyPr/>
          <a:lstStyle/>
          <a:p>
            <a:pPr marL="0" indent="0">
              <a:buFont typeface="Wingdings 3" pitchFamily="18" charset="2"/>
              <a:buNone/>
            </a:pPr>
            <a:r>
              <a:rPr lang="nn-NO" altLang="nb-NO" sz="1600" b="1" dirty="0"/>
              <a:t>Delmål:</a:t>
            </a:r>
          </a:p>
          <a:p>
            <a:pPr marL="0" indent="0">
              <a:buFont typeface="Wingdings 3" pitchFamily="18" charset="2"/>
              <a:buNone/>
            </a:pPr>
            <a:r>
              <a:rPr lang="nn-NO" altLang="nb-NO" sz="1600" b="1" dirty="0"/>
              <a:t>Me skal jobba for at:</a:t>
            </a:r>
          </a:p>
          <a:p>
            <a:pPr>
              <a:buFontTx/>
              <a:buChar char="-"/>
            </a:pPr>
            <a:r>
              <a:rPr lang="nn-NO" altLang="nb-NO" sz="1600" b="1" dirty="0"/>
              <a:t>alle vert sett og høyrt</a:t>
            </a:r>
          </a:p>
          <a:p>
            <a:pPr>
              <a:buFontTx/>
              <a:buChar char="-"/>
            </a:pPr>
            <a:r>
              <a:rPr lang="nn-NO" altLang="nb-NO" sz="1600" b="1" dirty="0"/>
              <a:t>alle får utfordringar og opplever </a:t>
            </a:r>
            <a:r>
              <a:rPr lang="nn-NO" altLang="nb-NO" sz="1600" b="1" dirty="0" err="1"/>
              <a:t>meistring</a:t>
            </a:r>
            <a:endParaRPr lang="nn-NO" altLang="nb-NO" sz="1600" b="1" dirty="0"/>
          </a:p>
          <a:p>
            <a:pPr>
              <a:buFontTx/>
              <a:buChar char="-"/>
            </a:pPr>
            <a:r>
              <a:rPr lang="nn-NO" altLang="nb-NO" sz="1600" b="1" dirty="0"/>
              <a:t>alle kjenner tryggleik, respekt og likeverd</a:t>
            </a:r>
          </a:p>
          <a:p>
            <a:pPr>
              <a:buFontTx/>
              <a:buChar char="-"/>
            </a:pPr>
            <a:r>
              <a:rPr lang="nn-NO" altLang="nb-NO" sz="1600" b="1" dirty="0"/>
              <a:t>alle får ha medverknad på eigen kvardag</a:t>
            </a:r>
          </a:p>
          <a:p>
            <a:pPr>
              <a:buFontTx/>
              <a:buChar char="-"/>
            </a:pPr>
            <a:r>
              <a:rPr lang="nn-NO" altLang="nb-NO" sz="1600" b="1" dirty="0"/>
              <a:t>glede og humor pregar kvardagen</a:t>
            </a:r>
          </a:p>
          <a:p>
            <a:pPr>
              <a:buFontTx/>
              <a:buChar char="-"/>
            </a:pPr>
            <a:r>
              <a:rPr lang="nn-NO" altLang="nb-NO" sz="1600" b="1" dirty="0"/>
              <a:t>alle skal vera høflege, imøtekomande og visa respekt for kvarandre.</a:t>
            </a:r>
          </a:p>
        </p:txBody>
      </p:sp>
      <p:sp>
        <p:nvSpPr>
          <p:cNvPr id="6" name="TekstSylinder 5"/>
          <p:cNvSpPr txBox="1"/>
          <p:nvPr/>
        </p:nvSpPr>
        <p:spPr>
          <a:xfrm>
            <a:off x="4741564" y="453420"/>
            <a:ext cx="4242805" cy="2739211"/>
          </a:xfrm>
          <a:prstGeom prst="rect">
            <a:avLst/>
          </a:prstGeom>
          <a:noFill/>
        </p:spPr>
        <p:txBody>
          <a:bodyPr wrap="square">
            <a:spAutoFit/>
          </a:bodyPr>
          <a:lstStyle/>
          <a:p>
            <a:pPr>
              <a:defRPr/>
            </a:pPr>
            <a:r>
              <a:rPr lang="nn-NO" sz="1600" b="1" i="0" dirty="0">
                <a:latin typeface="+mn-lt"/>
              </a:rPr>
              <a:t>Visjon – full av lyst</a:t>
            </a:r>
          </a:p>
          <a:p>
            <a:pPr>
              <a:defRPr/>
            </a:pPr>
            <a:r>
              <a:rPr lang="nn-NO" sz="1600" b="1" i="0" dirty="0">
                <a:latin typeface="+mn-lt"/>
              </a:rPr>
              <a:t>Ulvik herad har jobba fram ein visjon der kommunedirektør, einingsleiar, tillitsvalde og politikarar har vore aktive medspelarar. </a:t>
            </a:r>
          </a:p>
          <a:p>
            <a:pPr>
              <a:defRPr/>
            </a:pPr>
            <a:r>
              <a:rPr lang="nn-NO" sz="1600" b="1" i="0" dirty="0">
                <a:latin typeface="+mn-lt"/>
              </a:rPr>
              <a:t>Visjonen er bilete av verksemda si framtid som me ynskjer å skapa saman. Barnehagen har i denne samanheng utarbeidd hovudmål og delmål for si eining, og dei skal gjelda for barn og vaksne. </a:t>
            </a:r>
          </a:p>
          <a:p>
            <a:pPr>
              <a:defRPr/>
            </a:pPr>
            <a:endParaRPr lang="en-US" i="0" dirty="0">
              <a:solidFill>
                <a:schemeClr val="tx1"/>
              </a:solidFill>
            </a:endParaRPr>
          </a:p>
        </p:txBody>
      </p:sp>
      <p:pic>
        <p:nvPicPr>
          <p:cNvPr id="6163" name="Picture 19"/>
          <p:cNvPicPr>
            <a:picLocks noChangeAspect="1" noChangeArrowheads="1"/>
          </p:cNvPicPr>
          <p:nvPr/>
        </p:nvPicPr>
        <p:blipFill>
          <a:blip r:embed="rId3" cstate="print"/>
          <a:srcRect/>
          <a:stretch>
            <a:fillRect/>
          </a:stretch>
        </p:blipFill>
        <p:spPr bwMode="auto">
          <a:xfrm rot="2583614">
            <a:off x="8014876" y="168960"/>
            <a:ext cx="703313" cy="664775"/>
          </a:xfrm>
          <a:prstGeom prst="rect">
            <a:avLst/>
          </a:prstGeom>
          <a:ln>
            <a:noFill/>
          </a:ln>
          <a:effectLst>
            <a:softEdge rad="112500"/>
          </a:effectLst>
        </p:spPr>
      </p:pic>
      <p:pic>
        <p:nvPicPr>
          <p:cNvPr id="1026" name="Picture 2" descr="Plakat Tree of Happiness">
            <a:extLst>
              <a:ext uri="{FF2B5EF4-FFF2-40B4-BE49-F238E27FC236}">
                <a16:creationId xmlns:a16="http://schemas.microsoft.com/office/drawing/2014/main" id="{716D8F3B-3C14-ACD1-A401-3623C6F12A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4380" y="3284983"/>
            <a:ext cx="3779492" cy="2834619"/>
          </a:xfrm>
          <a:prstGeom prst="rect">
            <a:avLst/>
          </a:prstGeom>
          <a:noFill/>
          <a:extLst>
            <a:ext uri="{909E8E84-426E-40DD-AFC4-6F175D3DCCD1}">
              <a14:hiddenFill xmlns:a14="http://schemas.microsoft.com/office/drawing/2010/main">
                <a:solidFill>
                  <a:srgbClr val="FFFFFF"/>
                </a:solidFill>
              </a14:hiddenFill>
            </a:ext>
          </a:extLst>
        </p:spPr>
      </p:pic>
      <p:sp>
        <p:nvSpPr>
          <p:cNvPr id="6147" name="Tittel 1"/>
          <p:cNvSpPr>
            <a:spLocks noGrp="1"/>
          </p:cNvSpPr>
          <p:nvPr>
            <p:ph type="title"/>
          </p:nvPr>
        </p:nvSpPr>
        <p:spPr>
          <a:xfrm>
            <a:off x="285388" y="453420"/>
            <a:ext cx="4017815" cy="2452611"/>
          </a:xfrm>
        </p:spPr>
        <p:txBody>
          <a:bodyPr/>
          <a:lstStyle/>
          <a:p>
            <a:pPr algn="ctr"/>
            <a:r>
              <a:rPr lang="nb-NO" altLang="nb-NO" sz="3600" b="1" dirty="0" err="1">
                <a:solidFill>
                  <a:srgbClr val="C00000"/>
                </a:solidFill>
                <a:latin typeface="Algerian" panose="04020705040A02060702" pitchFamily="82" charset="0"/>
              </a:rPr>
              <a:t>Hovudmål</a:t>
            </a:r>
            <a:r>
              <a:rPr lang="nb-NO" altLang="nb-NO" sz="3600" b="1" dirty="0">
                <a:solidFill>
                  <a:srgbClr val="C00000"/>
                </a:solidFill>
                <a:latin typeface="Algerian" panose="04020705040A02060702" pitchFamily="82" charset="0"/>
              </a:rPr>
              <a:t>:</a:t>
            </a:r>
            <a:br>
              <a:rPr lang="nb-NO" altLang="nb-NO" sz="3600" b="1" dirty="0">
                <a:solidFill>
                  <a:srgbClr val="C00000"/>
                </a:solidFill>
                <a:latin typeface="Algerian" panose="04020705040A02060702" pitchFamily="82" charset="0"/>
              </a:rPr>
            </a:br>
            <a:r>
              <a:rPr lang="nb-NO" altLang="nb-NO" b="1" dirty="0">
                <a:solidFill>
                  <a:srgbClr val="C00000"/>
                </a:solidFill>
                <a:latin typeface="Algerian" panose="04020705040A02060702" pitchFamily="82" charset="0"/>
              </a:rPr>
              <a:t>Barnehagen – </a:t>
            </a:r>
            <a:r>
              <a:rPr lang="nb-NO" altLang="nb-NO" b="1" dirty="0" err="1">
                <a:solidFill>
                  <a:srgbClr val="C00000"/>
                </a:solidFill>
                <a:latin typeface="Algerian" panose="04020705040A02060702" pitchFamily="82" charset="0"/>
              </a:rPr>
              <a:t>ein</a:t>
            </a:r>
            <a:r>
              <a:rPr lang="nb-NO" altLang="nb-NO" b="1" dirty="0">
                <a:solidFill>
                  <a:srgbClr val="C00000"/>
                </a:solidFill>
                <a:latin typeface="Algerian" panose="04020705040A02060702" pitchFamily="82" charset="0"/>
              </a:rPr>
              <a:t> plass der alle trivast</a:t>
            </a:r>
            <a:endParaRPr lang="nb-NO" altLang="nb-NO" sz="5400" dirty="0">
              <a:solidFill>
                <a:srgbClr val="C00000"/>
              </a:solidFill>
              <a:latin typeface="Algerian" panose="04020705040A02060702" pitchFamily="82" charset="0"/>
            </a:endParaRPr>
          </a:p>
        </p:txBody>
      </p:sp>
      <p:sp>
        <p:nvSpPr>
          <p:cNvPr id="4" name="Plassholder for lysbildenummer 3">
            <a:extLst>
              <a:ext uri="{FF2B5EF4-FFF2-40B4-BE49-F238E27FC236}">
                <a16:creationId xmlns:a16="http://schemas.microsoft.com/office/drawing/2014/main" id="{64A6E252-EC77-713F-550E-B6143691F7E2}"/>
              </a:ext>
            </a:extLst>
          </p:cNvPr>
          <p:cNvSpPr>
            <a:spLocks noGrp="1"/>
          </p:cNvSpPr>
          <p:nvPr>
            <p:ph type="sldNum" sz="quarter" idx="12"/>
          </p:nvPr>
        </p:nvSpPr>
        <p:spPr>
          <a:xfrm>
            <a:off x="8488455" y="6355313"/>
            <a:ext cx="430833" cy="365125"/>
          </a:xfrm>
        </p:spPr>
        <p:txBody>
          <a:bodyPr/>
          <a:lstStyle/>
          <a:p>
            <a:pPr>
              <a:defRPr/>
            </a:pPr>
            <a:fld id="{17695755-AB53-4B1A-BD8C-98284F71CC2D}"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3CE5529-7B7D-4915-B4C4-CC15C3774394}"/>
              </a:ext>
            </a:extLst>
          </p:cNvPr>
          <p:cNvSpPr/>
          <p:nvPr/>
        </p:nvSpPr>
        <p:spPr>
          <a:xfrm>
            <a:off x="467545" y="116632"/>
            <a:ext cx="3816424" cy="4464496"/>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nn-NO" sz="1600" b="1" dirty="0">
                <a:effectLst/>
                <a:ea typeface="Calibri" panose="020F0502020204030204" pitchFamily="34" charset="0"/>
                <a:cs typeface="Times New Roman" panose="02020603050405020304" pitchFamily="18" charset="0"/>
              </a:rPr>
              <a:t>Retningsliner ved sjukdom:</a:t>
            </a:r>
          </a:p>
          <a:p>
            <a:pPr algn="ctr">
              <a:lnSpc>
                <a:spcPct val="107000"/>
              </a:lnSpc>
              <a:spcAft>
                <a:spcPts val="800"/>
              </a:spcAft>
            </a:pPr>
            <a:r>
              <a:rPr lang="nb-NO" sz="1400" b="1" i="0" dirty="0">
                <a:effectLst/>
                <a:ea typeface="Calibri" panose="020F0502020204030204" pitchFamily="34" charset="0"/>
                <a:cs typeface="Times New Roman" panose="02020603050405020304" pitchFamily="18" charset="0"/>
              </a:rPr>
              <a:t>Feber: </a:t>
            </a:r>
            <a:r>
              <a:rPr lang="nn-NO" sz="1400" i="0" dirty="0"/>
              <a:t>Barn med feber skal vera heime frå barnehagen. Har dei fått febernedsetjande/smertelindrande medisin reknast dei likevel som sjuke, og skal ikkje i barnehagen.  Etter fleire dagars sjukdom bør barnet få ein feberfri dag heime før dei kjem i barnehagen.</a:t>
            </a:r>
            <a:endParaRPr lang="nb-NO" sz="1400" i="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b-NO" sz="1400" b="1" i="0" dirty="0">
                <a:ea typeface="Calibri" panose="020F0502020204030204" pitchFamily="34" charset="0"/>
                <a:cs typeface="Times New Roman" panose="02020603050405020304" pitchFamily="18" charset="0"/>
              </a:rPr>
              <a:t>Omgangssjuke: </a:t>
            </a:r>
            <a:r>
              <a:rPr lang="nn-NO" sz="1400" i="0" dirty="0"/>
              <a:t>Barn med oppkast/diaré </a:t>
            </a:r>
            <a:r>
              <a:rPr lang="nn-NO" sz="1400" b="1" i="0" dirty="0"/>
              <a:t>skal</a:t>
            </a:r>
            <a:r>
              <a:rPr lang="nn-NO" sz="1400" i="0" dirty="0"/>
              <a:t> haldast heime i </a:t>
            </a:r>
            <a:r>
              <a:rPr lang="nn-NO" sz="1400" b="1" i="0" dirty="0"/>
              <a:t>48 timar </a:t>
            </a:r>
            <a:r>
              <a:rPr lang="nn-NO" sz="1400" i="0" dirty="0"/>
              <a:t>etter at dei er symptomfri</a:t>
            </a:r>
            <a:r>
              <a:rPr lang="nn-NO" sz="1400" dirty="0"/>
              <a:t>. </a:t>
            </a:r>
            <a:endParaRPr lang="nb-NO" sz="1400" i="0" dirty="0">
              <a:ea typeface="Calibri" panose="020F0502020204030204" pitchFamily="34" charset="0"/>
              <a:cs typeface="Times New Roman" panose="02020603050405020304" pitchFamily="18" charset="0"/>
            </a:endParaRPr>
          </a:p>
          <a:p>
            <a:pPr algn="ctr">
              <a:lnSpc>
                <a:spcPct val="107000"/>
              </a:lnSpc>
              <a:spcAft>
                <a:spcPts val="800"/>
              </a:spcAft>
            </a:pPr>
            <a:r>
              <a:rPr lang="nb-NO" sz="1400" b="1" i="0" dirty="0">
                <a:ea typeface="Calibri" panose="020F0502020204030204" pitchFamily="34" charset="0"/>
                <a:cs typeface="Times New Roman" panose="02020603050405020304" pitchFamily="18" charset="0"/>
              </a:rPr>
              <a:t>Lus</a:t>
            </a:r>
            <a:r>
              <a:rPr lang="nb-NO" sz="1400" i="0" dirty="0">
                <a:ea typeface="Calibri" panose="020F0502020204030204" pitchFamily="34" charset="0"/>
                <a:cs typeface="Times New Roman" panose="02020603050405020304" pitchFamily="18" charset="0"/>
              </a:rPr>
              <a:t>: </a:t>
            </a:r>
            <a:r>
              <a:rPr lang="nb-NO" sz="1400" i="0" dirty="0"/>
              <a:t>Barnet kan gå i barnehagen etter at behandling er påbegynt. </a:t>
            </a:r>
          </a:p>
          <a:p>
            <a:pPr algn="ctr">
              <a:lnSpc>
                <a:spcPct val="107000"/>
              </a:lnSpc>
              <a:spcAft>
                <a:spcPts val="800"/>
              </a:spcAft>
            </a:pPr>
            <a:r>
              <a:rPr lang="nb-NO" sz="1400" i="0" dirty="0" err="1"/>
              <a:t>Reglar</a:t>
            </a:r>
            <a:r>
              <a:rPr lang="nb-NO" sz="1400" i="0" dirty="0"/>
              <a:t> for </a:t>
            </a:r>
            <a:r>
              <a:rPr lang="nb-NO" sz="1400" i="0" dirty="0" err="1"/>
              <a:t>annan</a:t>
            </a:r>
            <a:r>
              <a:rPr lang="nb-NO" sz="1400" i="0" dirty="0"/>
              <a:t> sjukdom finn de på heimesidene til Ulvik Herad.</a:t>
            </a:r>
          </a:p>
          <a:p>
            <a:pPr algn="ctr">
              <a:lnSpc>
                <a:spcPct val="107000"/>
              </a:lnSpc>
              <a:spcAft>
                <a:spcPts val="800"/>
              </a:spcAft>
            </a:pPr>
            <a:r>
              <a:rPr lang="nb-NO" sz="1400" i="0" dirty="0">
                <a:effectLst/>
                <a:ea typeface="Calibri" panose="020F0502020204030204" pitchFamily="34" charset="0"/>
                <a:cs typeface="Times New Roman" panose="02020603050405020304" pitchFamily="18" charset="0"/>
              </a:rPr>
              <a:t>Kjelde: </a:t>
            </a:r>
            <a:r>
              <a:rPr lang="nb-NO" sz="1400" i="0" dirty="0" err="1">
                <a:effectLst/>
                <a:ea typeface="Calibri" panose="020F0502020204030204" pitchFamily="34" charset="0"/>
                <a:cs typeface="Times New Roman" panose="02020603050405020304" pitchFamily="18" charset="0"/>
              </a:rPr>
              <a:t>Retningsli</a:t>
            </a:r>
            <a:r>
              <a:rPr lang="nb-NO" sz="1400" i="0" dirty="0" err="1">
                <a:ea typeface="Calibri" panose="020F0502020204030204" pitchFamily="34" charset="0"/>
                <a:cs typeface="Times New Roman" panose="02020603050405020304" pitchFamily="18" charset="0"/>
              </a:rPr>
              <a:t>ner</a:t>
            </a:r>
            <a:r>
              <a:rPr lang="nb-NO" sz="1400" i="0" dirty="0">
                <a:ea typeface="Calibri" panose="020F0502020204030204" pitchFamily="34" charset="0"/>
                <a:cs typeface="Times New Roman" panose="02020603050405020304" pitchFamily="18" charset="0"/>
              </a:rPr>
              <a:t> barns sjukdom, ulvikherad.no</a:t>
            </a:r>
            <a:endParaRPr lang="nb-NO" sz="1100" i="0" dirty="0">
              <a:effectLst/>
              <a:ea typeface="Calibri" panose="020F0502020204030204" pitchFamily="34" charset="0"/>
              <a:cs typeface="Times New Roman" panose="02020603050405020304" pitchFamily="18" charset="0"/>
            </a:endParaRPr>
          </a:p>
        </p:txBody>
      </p:sp>
      <p:sp>
        <p:nvSpPr>
          <p:cNvPr id="5" name="Rektangel 4">
            <a:extLst>
              <a:ext uri="{FF2B5EF4-FFF2-40B4-BE49-F238E27FC236}">
                <a16:creationId xmlns:a16="http://schemas.microsoft.com/office/drawing/2014/main" id="{8611714E-05C3-417D-B06B-6D387143F4D9}"/>
              </a:ext>
            </a:extLst>
          </p:cNvPr>
          <p:cNvSpPr/>
          <p:nvPr/>
        </p:nvSpPr>
        <p:spPr>
          <a:xfrm>
            <a:off x="4644008" y="116632"/>
            <a:ext cx="4032448" cy="4320480"/>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1600" b="1" i="0" dirty="0"/>
              <a:t>Klede til barna</a:t>
            </a:r>
          </a:p>
          <a:p>
            <a:pPr algn="ctr"/>
            <a:r>
              <a:rPr lang="nb-NO" sz="1400" i="0" dirty="0"/>
              <a:t>I garderoben har barna kvar sin kasse til skifteklede.</a:t>
            </a:r>
          </a:p>
          <a:p>
            <a:pPr algn="ctr"/>
            <a:r>
              <a:rPr lang="nb-NO" sz="1400" i="0" dirty="0"/>
              <a:t> Her </a:t>
            </a:r>
            <a:r>
              <a:rPr lang="nb-NO" sz="1400" i="0" dirty="0" err="1"/>
              <a:t>ynskje</a:t>
            </a:r>
            <a:r>
              <a:rPr lang="nb-NO" sz="1400" i="0" dirty="0"/>
              <a:t> me at det </a:t>
            </a:r>
            <a:r>
              <a:rPr lang="nb-NO" sz="1400" b="1" i="0" dirty="0"/>
              <a:t>til ei kvar </a:t>
            </a:r>
            <a:r>
              <a:rPr lang="nb-NO" sz="1400" i="0" dirty="0"/>
              <a:t>tid skal </a:t>
            </a:r>
            <a:r>
              <a:rPr lang="nb-NO" sz="1400" i="0" dirty="0" err="1"/>
              <a:t>liggja</a:t>
            </a:r>
            <a:r>
              <a:rPr lang="nb-NO" sz="1400" i="0" dirty="0"/>
              <a:t>:</a:t>
            </a:r>
          </a:p>
          <a:p>
            <a:pPr algn="ctr"/>
            <a:r>
              <a:rPr lang="nb-NO" sz="1400" i="0" dirty="0"/>
              <a:t>Truser og sokker,  strømpebukser,  bukser og </a:t>
            </a:r>
            <a:r>
              <a:rPr lang="nb-NO" sz="1400" i="0" dirty="0" err="1"/>
              <a:t>gensarar</a:t>
            </a:r>
            <a:endParaRPr lang="nb-NO" sz="1400" i="0" dirty="0"/>
          </a:p>
          <a:p>
            <a:pPr algn="ctr"/>
            <a:r>
              <a:rPr lang="nb-NO" sz="1400" b="1" i="0" dirty="0"/>
              <a:t>Til haust og vinter</a:t>
            </a:r>
            <a:r>
              <a:rPr lang="nb-NO" sz="1400" i="0" dirty="0"/>
              <a:t>:</a:t>
            </a:r>
          </a:p>
          <a:p>
            <a:pPr algn="ctr"/>
            <a:r>
              <a:rPr lang="nb-NO" sz="1400" i="0" dirty="0"/>
              <a:t>Varme klede, votter, hua og hals</a:t>
            </a:r>
          </a:p>
          <a:p>
            <a:pPr algn="ctr"/>
            <a:r>
              <a:rPr lang="nb-NO" sz="1400" b="1" i="0" dirty="0" err="1"/>
              <a:t>Sommar</a:t>
            </a:r>
            <a:r>
              <a:rPr lang="nb-NO" sz="1400" b="1" i="0" dirty="0"/>
              <a:t>:</a:t>
            </a:r>
          </a:p>
          <a:p>
            <a:pPr algn="ctr"/>
            <a:r>
              <a:rPr lang="nb-NO" sz="1400" i="0" dirty="0"/>
              <a:t>    Solkrem, solhatt/</a:t>
            </a:r>
            <a:r>
              <a:rPr lang="nb-NO" sz="1400" i="0" dirty="0" err="1"/>
              <a:t>caps</a:t>
            </a:r>
            <a:r>
              <a:rPr lang="nb-NO" sz="1400" i="0" dirty="0"/>
              <a:t> og  </a:t>
            </a:r>
            <a:r>
              <a:rPr lang="nb-NO" sz="1400" i="0" dirty="0" err="1"/>
              <a:t>lettare</a:t>
            </a:r>
            <a:r>
              <a:rPr lang="nb-NO" sz="1400" i="0" dirty="0"/>
              <a:t> klede</a:t>
            </a:r>
          </a:p>
          <a:p>
            <a:pPr algn="ctr"/>
            <a:r>
              <a:rPr lang="nb-NO" sz="1400" b="1" i="0" dirty="0"/>
              <a:t>Nb: </a:t>
            </a:r>
            <a:r>
              <a:rPr lang="nb-NO" sz="1400" i="0" dirty="0"/>
              <a:t>Hugs å smør </a:t>
            </a:r>
            <a:r>
              <a:rPr lang="nb-NO" sz="1400" i="0" dirty="0" err="1"/>
              <a:t>borna</a:t>
            </a:r>
            <a:r>
              <a:rPr lang="nb-NO" sz="1400" i="0" dirty="0"/>
              <a:t> med solkrem før </a:t>
            </a:r>
            <a:r>
              <a:rPr lang="nb-NO" sz="1400" i="0" dirty="0" err="1"/>
              <a:t>dei</a:t>
            </a:r>
            <a:r>
              <a:rPr lang="nb-NO" sz="1400" i="0" dirty="0"/>
              <a:t> kjem i barnehagen.</a:t>
            </a:r>
          </a:p>
          <a:p>
            <a:pPr algn="ctr"/>
            <a:r>
              <a:rPr lang="nb-NO" sz="1400" i="0" dirty="0"/>
              <a:t>Det er og viktig med gode sko i barnehagen: </a:t>
            </a:r>
            <a:r>
              <a:rPr lang="nb-NO" sz="1400" b="1" i="0" dirty="0"/>
              <a:t>Joggesko, støvler og vintersko</a:t>
            </a:r>
          </a:p>
          <a:p>
            <a:pPr algn="ctr"/>
            <a:endParaRPr lang="nb-NO" sz="1400" b="1" i="0" dirty="0"/>
          </a:p>
          <a:p>
            <a:pPr algn="ctr"/>
            <a:r>
              <a:rPr lang="nb-NO" sz="1400" i="0" dirty="0"/>
              <a:t>-  Hugs å ta med skitne klede heim for vask.</a:t>
            </a:r>
          </a:p>
          <a:p>
            <a:pPr algn="ctr"/>
            <a:r>
              <a:rPr lang="nb-NO" sz="1400" i="0" dirty="0"/>
              <a:t>       -  Sjekk igjennom korgene og pass på at det er                 nok skifteklede. Det er foreldra sitt ansvar </a:t>
            </a:r>
            <a:r>
              <a:rPr lang="nb-NO" sz="1400" i="0" dirty="0">
                <a:sym typeface="Wingdings" panose="05000000000000000000" pitchFamily="2" charset="2"/>
              </a:rPr>
              <a:t></a:t>
            </a:r>
          </a:p>
          <a:p>
            <a:pPr algn="ctr"/>
            <a:endParaRPr lang="nb-NO" sz="1400" i="0" dirty="0">
              <a:sym typeface="Wingdings" panose="05000000000000000000" pitchFamily="2" charset="2"/>
            </a:endParaRPr>
          </a:p>
          <a:p>
            <a:pPr algn="ctr"/>
            <a:r>
              <a:rPr lang="nb-NO" sz="1400" b="1" i="0" dirty="0"/>
              <a:t>Hugs å merka kleda med navnet til barna!</a:t>
            </a:r>
            <a:endParaRPr lang="nb-NO" sz="1400" i="0" dirty="0"/>
          </a:p>
          <a:p>
            <a:pPr marL="171450" indent="-171450" algn="ctr">
              <a:buFontTx/>
              <a:buChar char="-"/>
            </a:pPr>
            <a:endParaRPr lang="nb-NO" dirty="0"/>
          </a:p>
        </p:txBody>
      </p:sp>
      <p:sp>
        <p:nvSpPr>
          <p:cNvPr id="6" name="Rektangel 5">
            <a:extLst>
              <a:ext uri="{FF2B5EF4-FFF2-40B4-BE49-F238E27FC236}">
                <a16:creationId xmlns:a16="http://schemas.microsoft.com/office/drawing/2014/main" id="{A423BBE6-D2B4-4E3C-A63F-A5406BDE382A}"/>
              </a:ext>
            </a:extLst>
          </p:cNvPr>
          <p:cNvSpPr/>
          <p:nvPr/>
        </p:nvSpPr>
        <p:spPr>
          <a:xfrm>
            <a:off x="4942432" y="4509120"/>
            <a:ext cx="3435600" cy="2232248"/>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1600" b="1" i="0" dirty="0"/>
              <a:t>Bursdagsfeiring</a:t>
            </a:r>
          </a:p>
          <a:p>
            <a:pPr algn="ctr"/>
            <a:r>
              <a:rPr lang="nb-NO" sz="1400" i="0" dirty="0"/>
              <a:t>I Ulvik barnehage feirer </a:t>
            </a:r>
            <a:r>
              <a:rPr lang="nn-NO" sz="1400" i="0" dirty="0"/>
              <a:t>me</a:t>
            </a:r>
            <a:r>
              <a:rPr lang="nb-NO" sz="1400" i="0" dirty="0"/>
              <a:t> kvart enkelt barn sin bursdag. Me </a:t>
            </a:r>
            <a:r>
              <a:rPr lang="nb-NO" sz="1400" i="0" dirty="0" err="1"/>
              <a:t>lagar</a:t>
            </a:r>
            <a:r>
              <a:rPr lang="nb-NO" sz="1400" i="0" dirty="0"/>
              <a:t> </a:t>
            </a:r>
            <a:r>
              <a:rPr lang="nb-NO" sz="1400" i="0" dirty="0" err="1"/>
              <a:t>krune</a:t>
            </a:r>
            <a:r>
              <a:rPr lang="nb-NO" sz="1400" i="0" dirty="0"/>
              <a:t> til </a:t>
            </a:r>
            <a:r>
              <a:rPr lang="nb-NO" sz="1400" i="0" dirty="0" err="1"/>
              <a:t>dei</a:t>
            </a:r>
            <a:r>
              <a:rPr lang="nb-NO" sz="1400" i="0" dirty="0"/>
              <a:t>, og har </a:t>
            </a:r>
            <a:r>
              <a:rPr lang="nb-NO" sz="1400" i="0" dirty="0" err="1"/>
              <a:t>bursdagssamlingstund</a:t>
            </a:r>
            <a:r>
              <a:rPr lang="nb-NO" sz="1400" i="0" dirty="0"/>
              <a:t>.</a:t>
            </a:r>
          </a:p>
          <a:p>
            <a:pPr algn="ctr"/>
            <a:r>
              <a:rPr lang="nb-NO" sz="1400" i="0" dirty="0"/>
              <a:t>Det er </a:t>
            </a:r>
            <a:r>
              <a:rPr lang="nb-NO" sz="1400" i="0" dirty="0" err="1"/>
              <a:t>noko</a:t>
            </a:r>
            <a:r>
              <a:rPr lang="nb-NO" sz="1400" i="0" dirty="0"/>
              <a:t> ulik praksis på </a:t>
            </a:r>
            <a:r>
              <a:rPr lang="nb-NO" sz="1400" i="0" dirty="0" err="1"/>
              <a:t>avdelingane</a:t>
            </a:r>
            <a:r>
              <a:rPr lang="nb-NO" sz="1400" i="0" dirty="0"/>
              <a:t>. </a:t>
            </a:r>
            <a:r>
              <a:rPr lang="nb-NO" sz="1400" i="0" dirty="0" err="1"/>
              <a:t>Nokre</a:t>
            </a:r>
            <a:r>
              <a:rPr lang="nb-NO" sz="1400" i="0" dirty="0"/>
              <a:t> har bursdagsdisko og </a:t>
            </a:r>
            <a:r>
              <a:rPr lang="nb-NO" sz="1400" i="0" dirty="0" err="1"/>
              <a:t>nokon</a:t>
            </a:r>
            <a:r>
              <a:rPr lang="nb-NO" sz="1400" i="0" dirty="0"/>
              <a:t> har eige fruktfat til bursdagsbarnet. Vårt felles fokus på alle </a:t>
            </a:r>
            <a:r>
              <a:rPr lang="nb-NO" sz="1400" i="0" dirty="0" err="1"/>
              <a:t>avdelingane</a:t>
            </a:r>
            <a:r>
              <a:rPr lang="nb-NO" sz="1400" i="0" dirty="0"/>
              <a:t> er at barnet er i fokus og målet er at barnet skal ha </a:t>
            </a:r>
            <a:r>
              <a:rPr lang="nb-NO" sz="1400" i="0" dirty="0" err="1"/>
              <a:t>ein</a:t>
            </a:r>
            <a:r>
              <a:rPr lang="nb-NO" sz="1400" i="0" dirty="0"/>
              <a:t> fin bursdag i barnehagen. </a:t>
            </a:r>
            <a:endParaRPr lang="nb-NO" i="0" dirty="0"/>
          </a:p>
        </p:txBody>
      </p:sp>
      <p:sp>
        <p:nvSpPr>
          <p:cNvPr id="7" name="Rektangel 6">
            <a:extLst>
              <a:ext uri="{FF2B5EF4-FFF2-40B4-BE49-F238E27FC236}">
                <a16:creationId xmlns:a16="http://schemas.microsoft.com/office/drawing/2014/main" id="{2F58FF6C-0297-427B-A107-7AA6093EE9D0}"/>
              </a:ext>
            </a:extLst>
          </p:cNvPr>
          <p:cNvSpPr/>
          <p:nvPr/>
        </p:nvSpPr>
        <p:spPr>
          <a:xfrm>
            <a:off x="467545" y="4797152"/>
            <a:ext cx="3528392" cy="1944216"/>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1600" b="1" i="0" dirty="0"/>
              <a:t>Private leiker</a:t>
            </a:r>
          </a:p>
          <a:p>
            <a:pPr algn="ctr"/>
            <a:r>
              <a:rPr lang="nb-NO" sz="1400" i="0" dirty="0"/>
              <a:t>I Ulvik barnehage </a:t>
            </a:r>
            <a:r>
              <a:rPr lang="nb-NO" sz="1400" i="0" dirty="0" err="1"/>
              <a:t>ynskjer</a:t>
            </a:r>
            <a:r>
              <a:rPr lang="nb-NO" sz="1400" i="0" dirty="0"/>
              <a:t> me ikkje at barna skal ha med seg private leiker/ting i barnehagen. Det er med på å </a:t>
            </a:r>
            <a:r>
              <a:rPr lang="nb-NO" sz="1400" i="0" dirty="0" err="1"/>
              <a:t>synlegjera</a:t>
            </a:r>
            <a:r>
              <a:rPr lang="nb-NO" sz="1400" i="0" dirty="0"/>
              <a:t> forskjeller og å </a:t>
            </a:r>
            <a:r>
              <a:rPr lang="nb-NO" sz="1400" i="0" dirty="0" err="1"/>
              <a:t>stengje</a:t>
            </a:r>
            <a:r>
              <a:rPr lang="nb-NO" sz="1400" i="0" dirty="0"/>
              <a:t> ute barn. Unntaket er på småbarnsavdelinger der barna sjølvsagt kan ha med seg kosebamse.</a:t>
            </a:r>
            <a:endParaRPr lang="nb-NO" i="0" dirty="0"/>
          </a:p>
        </p:txBody>
      </p:sp>
      <p:sp>
        <p:nvSpPr>
          <p:cNvPr id="3" name="Plassholder for lysbildenummer 2">
            <a:extLst>
              <a:ext uri="{FF2B5EF4-FFF2-40B4-BE49-F238E27FC236}">
                <a16:creationId xmlns:a16="http://schemas.microsoft.com/office/drawing/2014/main" id="{DC17DAB8-2682-1380-B1EA-ECCE7F92E17C}"/>
              </a:ext>
            </a:extLst>
          </p:cNvPr>
          <p:cNvSpPr>
            <a:spLocks noGrp="1"/>
          </p:cNvSpPr>
          <p:nvPr>
            <p:ph type="sldNum" sz="quarter" idx="12"/>
          </p:nvPr>
        </p:nvSpPr>
        <p:spPr>
          <a:xfrm>
            <a:off x="8605662" y="6309320"/>
            <a:ext cx="430833" cy="365125"/>
          </a:xfrm>
        </p:spPr>
        <p:txBody>
          <a:bodyPr/>
          <a:lstStyle/>
          <a:p>
            <a:pPr>
              <a:defRPr/>
            </a:pPr>
            <a:fld id="{17695755-AB53-4B1A-BD8C-98284F71CC2D}" type="slidenum">
              <a:rPr lang="en-US" smtClean="0"/>
              <a:pPr>
                <a:defRPr/>
              </a:pPr>
              <a:t>6</a:t>
            </a:fld>
            <a:endParaRPr lang="en-US" dirty="0"/>
          </a:p>
        </p:txBody>
      </p:sp>
      <p:pic>
        <p:nvPicPr>
          <p:cNvPr id="2" name="Picture 4" descr="Fototapet Blå sommerfugl - PIXERS.DK">
            <a:extLst>
              <a:ext uri="{FF2B5EF4-FFF2-40B4-BE49-F238E27FC236}">
                <a16:creationId xmlns:a16="http://schemas.microsoft.com/office/drawing/2014/main" id="{E97BC9F3-55DB-8179-E8FC-E96EE3580A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04239">
            <a:off x="3929097" y="4736805"/>
            <a:ext cx="1070355" cy="1070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122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lumMod val="75000"/>
              </a:schemeClr>
            </a:gs>
            <a:gs pos="35000">
              <a:schemeClr val="accent1">
                <a:lumMod val="0"/>
                <a:lumOff val="100000"/>
              </a:schemeClr>
            </a:gs>
            <a:gs pos="100000">
              <a:srgbClr val="B8DEC2"/>
            </a:gs>
          </a:gsLst>
          <a:path path="circle">
            <a:fillToRect l="50000" t="-80000" r="50000" b="180000"/>
          </a:path>
        </a:gradFill>
        <a:effectLst/>
      </p:bgPr>
    </p:bg>
    <p:spTree>
      <p:nvGrpSpPr>
        <p:cNvPr id="1" name=""/>
        <p:cNvGrpSpPr/>
        <p:nvPr/>
      </p:nvGrpSpPr>
      <p:grpSpPr>
        <a:xfrm>
          <a:off x="0" y="0"/>
          <a:ext cx="0" cy="0"/>
          <a:chOff x="0" y="0"/>
          <a:chExt cx="0" cy="0"/>
        </a:xfrm>
      </p:grpSpPr>
      <p:sp>
        <p:nvSpPr>
          <p:cNvPr id="13314" name="Tittel 1"/>
          <p:cNvSpPr>
            <a:spLocks noGrp="1"/>
          </p:cNvSpPr>
          <p:nvPr>
            <p:ph type="title"/>
          </p:nvPr>
        </p:nvSpPr>
        <p:spPr>
          <a:xfrm>
            <a:off x="269688" y="52581"/>
            <a:ext cx="7587481" cy="539539"/>
          </a:xfrm>
        </p:spPr>
        <p:txBody>
          <a:bodyPr/>
          <a:lstStyle/>
          <a:p>
            <a:pPr eaLnBrk="1" hangingPunct="1"/>
            <a:r>
              <a:rPr lang="nb-NO" altLang="nb-NO" b="1" dirty="0"/>
              <a:t>Barnehagen sine </a:t>
            </a:r>
            <a:r>
              <a:rPr lang="nb-NO" altLang="nb-NO" b="1" dirty="0" err="1"/>
              <a:t>samarbeidspartar</a:t>
            </a:r>
            <a:endParaRPr lang="nb-NO" altLang="nb-NO" b="1" dirty="0"/>
          </a:p>
        </p:txBody>
      </p:sp>
      <p:sp>
        <p:nvSpPr>
          <p:cNvPr id="13316" name="TekstSylinder 4"/>
          <p:cNvSpPr txBox="1">
            <a:spLocks noChangeArrowheads="1"/>
          </p:cNvSpPr>
          <p:nvPr/>
        </p:nvSpPr>
        <p:spPr bwMode="auto">
          <a:xfrm>
            <a:off x="6112854" y="3366402"/>
            <a:ext cx="2796131" cy="2693045"/>
          </a:xfrm>
          <a:prstGeom prst="rect">
            <a:avLst/>
          </a:prstGeom>
          <a:solidFill>
            <a:schemeClr val="bg1"/>
          </a:solidFill>
          <a:ln w="28575">
            <a:solidFill>
              <a:schemeClr val="tx1"/>
            </a:solidFill>
            <a:miter lim="800000"/>
            <a:headEnd/>
            <a:tailEnd/>
          </a:ln>
        </p:spPr>
        <p:txBody>
          <a:bodyPr wrap="square">
            <a:spAutoFit/>
          </a:bodyPr>
          <a:lstStyle>
            <a:lvl1pPr eaLnBrk="0" hangingPunct="0">
              <a:defRPr sz="1200" i="1">
                <a:solidFill>
                  <a:srgbClr val="000080"/>
                </a:solidFill>
                <a:latin typeface="Arial" pitchFamily="34" charset="0"/>
                <a:cs typeface="Arial" pitchFamily="34" charset="0"/>
              </a:defRPr>
            </a:lvl1pPr>
            <a:lvl2pPr marL="742950" indent="-285750" eaLnBrk="0" hangingPunct="0">
              <a:defRPr sz="1200" i="1">
                <a:solidFill>
                  <a:srgbClr val="000080"/>
                </a:solidFill>
                <a:latin typeface="Arial" pitchFamily="34" charset="0"/>
                <a:cs typeface="Arial" pitchFamily="34" charset="0"/>
              </a:defRPr>
            </a:lvl2pPr>
            <a:lvl3pPr marL="1143000" indent="-228600" eaLnBrk="0" hangingPunct="0">
              <a:defRPr sz="1200" i="1">
                <a:solidFill>
                  <a:srgbClr val="000080"/>
                </a:solidFill>
                <a:latin typeface="Arial" pitchFamily="34" charset="0"/>
                <a:cs typeface="Arial" pitchFamily="34" charset="0"/>
              </a:defRPr>
            </a:lvl3pPr>
            <a:lvl4pPr marL="1600200" indent="-228600" eaLnBrk="0" hangingPunct="0">
              <a:defRPr sz="1200" i="1">
                <a:solidFill>
                  <a:srgbClr val="000080"/>
                </a:solidFill>
                <a:latin typeface="Arial" pitchFamily="34" charset="0"/>
                <a:cs typeface="Arial" pitchFamily="34" charset="0"/>
              </a:defRPr>
            </a:lvl4pPr>
            <a:lvl5pPr marL="2057400" indent="-228600" eaLnBrk="0" hangingPunct="0">
              <a:defRPr sz="1200" i="1">
                <a:solidFill>
                  <a:srgbClr val="000080"/>
                </a:solidFill>
                <a:latin typeface="Arial" pitchFamily="34" charset="0"/>
                <a:cs typeface="Arial" pitchFamily="34" charset="0"/>
              </a:defRPr>
            </a:lvl5pPr>
            <a:lvl6pPr marL="2514600" indent="-228600" eaLnBrk="0" fontAlgn="base" hangingPunct="0">
              <a:spcBef>
                <a:spcPct val="0"/>
              </a:spcBef>
              <a:spcAft>
                <a:spcPct val="0"/>
              </a:spcAft>
              <a:defRPr sz="1200" i="1">
                <a:solidFill>
                  <a:srgbClr val="000080"/>
                </a:solidFill>
                <a:latin typeface="Arial" pitchFamily="34" charset="0"/>
                <a:cs typeface="Arial" pitchFamily="34" charset="0"/>
              </a:defRPr>
            </a:lvl6pPr>
            <a:lvl7pPr marL="2971800" indent="-228600" eaLnBrk="0" fontAlgn="base" hangingPunct="0">
              <a:spcBef>
                <a:spcPct val="0"/>
              </a:spcBef>
              <a:spcAft>
                <a:spcPct val="0"/>
              </a:spcAft>
              <a:defRPr sz="1200" i="1">
                <a:solidFill>
                  <a:srgbClr val="000080"/>
                </a:solidFill>
                <a:latin typeface="Arial" pitchFamily="34" charset="0"/>
                <a:cs typeface="Arial" pitchFamily="34" charset="0"/>
              </a:defRPr>
            </a:lvl7pPr>
            <a:lvl8pPr marL="3429000" indent="-228600" eaLnBrk="0" fontAlgn="base" hangingPunct="0">
              <a:spcBef>
                <a:spcPct val="0"/>
              </a:spcBef>
              <a:spcAft>
                <a:spcPct val="0"/>
              </a:spcAft>
              <a:defRPr sz="1200" i="1">
                <a:solidFill>
                  <a:srgbClr val="000080"/>
                </a:solidFill>
                <a:latin typeface="Arial" pitchFamily="34" charset="0"/>
                <a:cs typeface="Arial" pitchFamily="34" charset="0"/>
              </a:defRPr>
            </a:lvl8pPr>
            <a:lvl9pPr marL="3886200" indent="-228600" eaLnBrk="0" fontAlgn="base" hangingPunct="0">
              <a:spcBef>
                <a:spcPct val="0"/>
              </a:spcBef>
              <a:spcAft>
                <a:spcPct val="0"/>
              </a:spcAft>
              <a:defRPr sz="1200" i="1">
                <a:solidFill>
                  <a:srgbClr val="000080"/>
                </a:solidFill>
                <a:latin typeface="Arial" pitchFamily="34" charset="0"/>
                <a:cs typeface="Arial" pitchFamily="34" charset="0"/>
              </a:defRPr>
            </a:lvl9pPr>
          </a:lstStyle>
          <a:p>
            <a:r>
              <a:rPr lang="nn-NO" altLang="nb-NO" sz="1300" b="1" i="0" dirty="0"/>
              <a:t>Andre:</a:t>
            </a:r>
          </a:p>
          <a:p>
            <a:r>
              <a:rPr lang="nn-NO" altLang="nb-NO" sz="1300" i="0" dirty="0"/>
              <a:t>Barnehagen har også desse samarbeidspartnarane: helsesjukepleiar, fysioterapeut pedagogisk psykologisk tenestekontor (PPT),BUP, logoped, BTI spesialpedagog, Hardanger/Voss kompetansesenter og barnevernstenesta. Foreldra kan sjølve ta kontakt med PPT og spesialpedagog ved bekymring og spørsmål. Barnehagen har også eit samarbeid med </a:t>
            </a:r>
            <a:r>
              <a:rPr lang="nn-NO" altLang="nb-NO" sz="1300" i="0" dirty="0" err="1"/>
              <a:t>CittaSlow</a:t>
            </a:r>
            <a:r>
              <a:rPr lang="nn-NO" altLang="nb-NO" sz="1300" i="0" dirty="0"/>
              <a:t>.</a:t>
            </a:r>
            <a:endParaRPr lang="nb-NO" altLang="nb-NO" sz="1300" i="0" dirty="0"/>
          </a:p>
        </p:txBody>
      </p:sp>
      <p:sp>
        <p:nvSpPr>
          <p:cNvPr id="13318" name="TekstSylinder 8"/>
          <p:cNvSpPr txBox="1">
            <a:spLocks noChangeArrowheads="1"/>
          </p:cNvSpPr>
          <p:nvPr/>
        </p:nvSpPr>
        <p:spPr bwMode="auto">
          <a:xfrm>
            <a:off x="226397" y="2264730"/>
            <a:ext cx="5616575" cy="4293483"/>
          </a:xfrm>
          <a:prstGeom prst="rect">
            <a:avLst/>
          </a:prstGeom>
          <a:solidFill>
            <a:schemeClr val="bg1"/>
          </a:solidFill>
          <a:ln w="28575">
            <a:solidFill>
              <a:schemeClr val="tx1"/>
            </a:solidFill>
            <a:miter lim="800000"/>
            <a:headEnd/>
            <a:tailEnd/>
          </a:ln>
        </p:spPr>
        <p:txBody>
          <a:bodyPr>
            <a:spAutoFit/>
          </a:bodyPr>
          <a:lstStyle>
            <a:lvl1pPr eaLnBrk="0" hangingPunct="0">
              <a:defRPr sz="1200" i="1">
                <a:solidFill>
                  <a:srgbClr val="000080"/>
                </a:solidFill>
                <a:latin typeface="Arial" pitchFamily="34" charset="0"/>
                <a:cs typeface="Arial" pitchFamily="34" charset="0"/>
              </a:defRPr>
            </a:lvl1pPr>
            <a:lvl2pPr marL="742950" indent="-285750" eaLnBrk="0" hangingPunct="0">
              <a:defRPr sz="1200" i="1">
                <a:solidFill>
                  <a:srgbClr val="000080"/>
                </a:solidFill>
                <a:latin typeface="Arial" pitchFamily="34" charset="0"/>
                <a:cs typeface="Arial" pitchFamily="34" charset="0"/>
              </a:defRPr>
            </a:lvl2pPr>
            <a:lvl3pPr marL="1143000" indent="-228600" eaLnBrk="0" hangingPunct="0">
              <a:defRPr sz="1200" i="1">
                <a:solidFill>
                  <a:srgbClr val="000080"/>
                </a:solidFill>
                <a:latin typeface="Arial" pitchFamily="34" charset="0"/>
                <a:cs typeface="Arial" pitchFamily="34" charset="0"/>
              </a:defRPr>
            </a:lvl3pPr>
            <a:lvl4pPr marL="1600200" indent="-228600" eaLnBrk="0" hangingPunct="0">
              <a:defRPr sz="1200" i="1">
                <a:solidFill>
                  <a:srgbClr val="000080"/>
                </a:solidFill>
                <a:latin typeface="Arial" pitchFamily="34" charset="0"/>
                <a:cs typeface="Arial" pitchFamily="34" charset="0"/>
              </a:defRPr>
            </a:lvl4pPr>
            <a:lvl5pPr marL="2057400" indent="-228600" eaLnBrk="0" hangingPunct="0">
              <a:defRPr sz="1200" i="1">
                <a:solidFill>
                  <a:srgbClr val="000080"/>
                </a:solidFill>
                <a:latin typeface="Arial" pitchFamily="34" charset="0"/>
                <a:cs typeface="Arial" pitchFamily="34" charset="0"/>
              </a:defRPr>
            </a:lvl5pPr>
            <a:lvl6pPr marL="2514600" indent="-228600" eaLnBrk="0" fontAlgn="base" hangingPunct="0">
              <a:spcBef>
                <a:spcPct val="0"/>
              </a:spcBef>
              <a:spcAft>
                <a:spcPct val="0"/>
              </a:spcAft>
              <a:defRPr sz="1200" i="1">
                <a:solidFill>
                  <a:srgbClr val="000080"/>
                </a:solidFill>
                <a:latin typeface="Arial" pitchFamily="34" charset="0"/>
                <a:cs typeface="Arial" pitchFamily="34" charset="0"/>
              </a:defRPr>
            </a:lvl6pPr>
            <a:lvl7pPr marL="2971800" indent="-228600" eaLnBrk="0" fontAlgn="base" hangingPunct="0">
              <a:spcBef>
                <a:spcPct val="0"/>
              </a:spcBef>
              <a:spcAft>
                <a:spcPct val="0"/>
              </a:spcAft>
              <a:defRPr sz="1200" i="1">
                <a:solidFill>
                  <a:srgbClr val="000080"/>
                </a:solidFill>
                <a:latin typeface="Arial" pitchFamily="34" charset="0"/>
                <a:cs typeface="Arial" pitchFamily="34" charset="0"/>
              </a:defRPr>
            </a:lvl7pPr>
            <a:lvl8pPr marL="3429000" indent="-228600" eaLnBrk="0" fontAlgn="base" hangingPunct="0">
              <a:spcBef>
                <a:spcPct val="0"/>
              </a:spcBef>
              <a:spcAft>
                <a:spcPct val="0"/>
              </a:spcAft>
              <a:defRPr sz="1200" i="1">
                <a:solidFill>
                  <a:srgbClr val="000080"/>
                </a:solidFill>
                <a:latin typeface="Arial" pitchFamily="34" charset="0"/>
                <a:cs typeface="Arial" pitchFamily="34" charset="0"/>
              </a:defRPr>
            </a:lvl8pPr>
            <a:lvl9pPr marL="3886200" indent="-228600" eaLnBrk="0" fontAlgn="base" hangingPunct="0">
              <a:spcBef>
                <a:spcPct val="0"/>
              </a:spcBef>
              <a:spcAft>
                <a:spcPct val="0"/>
              </a:spcAft>
              <a:defRPr sz="1200" i="1">
                <a:solidFill>
                  <a:srgbClr val="000080"/>
                </a:solidFill>
                <a:latin typeface="Arial" pitchFamily="34" charset="0"/>
                <a:cs typeface="Arial" pitchFamily="34" charset="0"/>
              </a:defRPr>
            </a:lvl9pPr>
          </a:lstStyle>
          <a:p>
            <a:r>
              <a:rPr lang="nn-NO" altLang="nb-NO" sz="1300" b="1" i="0" dirty="0"/>
              <a:t>Foreldra:</a:t>
            </a:r>
          </a:p>
          <a:p>
            <a:r>
              <a:rPr lang="nn-NO" altLang="nb-NO" sz="1300" i="0" dirty="0"/>
              <a:t>Foreldra er viktige støttespelarar for barnehagen. Det grunnlaget som heimen gjev barna, vil barna prøva ut og vidareutvikla i barnehagen. Grunnlaget vil bli utvida, barna vil oppleva nye ting og utvikla nye relasjonar. Det er difor viktig, og sjølvsagt, å ha eit aktivt foreldresamarbeid. Me ynskjer å skapa eit godt og ope klima der foreldra er trygge på at barna deira vert teken godt vare på, og det vert lagt til rette for eit godt leike- og læringsmiljø og gode opplevingar. </a:t>
            </a:r>
            <a:br>
              <a:rPr lang="nn-NO" altLang="nb-NO" sz="1300" i="0" dirty="0"/>
            </a:br>
            <a:r>
              <a:rPr lang="nn-NO" altLang="nb-NO" sz="1300" i="0" dirty="0"/>
              <a:t>Det er viktig å ha ein open og god dialog mellom foreldra og personalet.</a:t>
            </a:r>
            <a:endParaRPr lang="nb-NO" altLang="nb-NO" sz="1300" i="0" dirty="0"/>
          </a:p>
          <a:p>
            <a:r>
              <a:rPr lang="nn-NO" altLang="nb-NO" sz="1300" i="0" dirty="0"/>
              <a:t>For å oppnå dette har me:</a:t>
            </a:r>
            <a:endParaRPr lang="nb-NO" altLang="nb-NO" sz="1300" i="0" dirty="0"/>
          </a:p>
          <a:p>
            <a:pPr>
              <a:buFont typeface="Wingdings" pitchFamily="2" charset="2"/>
              <a:buChar char="§"/>
            </a:pPr>
            <a:r>
              <a:rPr lang="nn-NO" altLang="nb-NO" sz="1300" i="0" dirty="0"/>
              <a:t>God dialog ved </a:t>
            </a:r>
            <a:r>
              <a:rPr lang="nn-NO" altLang="nb-NO" sz="1300" i="0" dirty="0" err="1"/>
              <a:t>bringing</a:t>
            </a:r>
            <a:r>
              <a:rPr lang="nn-NO" altLang="nb-NO" sz="1300" i="0" dirty="0"/>
              <a:t> og henting</a:t>
            </a:r>
            <a:endParaRPr lang="nb-NO" altLang="nb-NO" sz="1300" i="0" dirty="0"/>
          </a:p>
          <a:p>
            <a:pPr>
              <a:buFont typeface="Wingdings" pitchFamily="2" charset="2"/>
              <a:buChar char="§"/>
            </a:pPr>
            <a:r>
              <a:rPr lang="nn-NO" altLang="nb-NO" sz="1300" i="0" dirty="0"/>
              <a:t>Foreldresamtalar (tilbod 2 gonger i året og etter ynskje)</a:t>
            </a:r>
            <a:endParaRPr lang="nb-NO" altLang="nb-NO" sz="1300" i="0" dirty="0"/>
          </a:p>
          <a:p>
            <a:pPr>
              <a:buFont typeface="Wingdings" pitchFamily="2" charset="2"/>
              <a:buChar char="§"/>
            </a:pPr>
            <a:r>
              <a:rPr lang="nn-NO" altLang="nb-NO" sz="1300" i="0" dirty="0"/>
              <a:t>Foreldremøte (1-2 gonger i året)</a:t>
            </a:r>
            <a:endParaRPr lang="nb-NO" altLang="nb-NO" sz="1300" i="0" dirty="0"/>
          </a:p>
          <a:p>
            <a:pPr>
              <a:buFont typeface="Wingdings" pitchFamily="2" charset="2"/>
              <a:buChar char="§"/>
            </a:pPr>
            <a:r>
              <a:rPr lang="nn-NO" altLang="nb-NO" sz="1300" i="0" dirty="0"/>
              <a:t>Samarbeidsutval/FAU (sjå meir info på neste side)</a:t>
            </a:r>
            <a:endParaRPr lang="nb-NO" altLang="nb-NO" sz="1300" i="0" dirty="0"/>
          </a:p>
          <a:p>
            <a:pPr>
              <a:buFont typeface="Wingdings" pitchFamily="2" charset="2"/>
              <a:buChar char="§"/>
            </a:pPr>
            <a:r>
              <a:rPr lang="nn-NO" altLang="nb-NO" sz="1300" i="0" dirty="0"/>
              <a:t>Årsplan, fagplan og vekeplan/månadsplan</a:t>
            </a:r>
            <a:endParaRPr lang="nb-NO" altLang="nb-NO" sz="1300" i="0" dirty="0"/>
          </a:p>
          <a:p>
            <a:pPr>
              <a:buFont typeface="Wingdings" pitchFamily="2" charset="2"/>
              <a:buChar char="§"/>
            </a:pPr>
            <a:r>
              <a:rPr lang="nn-NO" altLang="nb-NO" sz="1300" i="0" dirty="0"/>
              <a:t>Dokumentasjon gjennom bilete og tekst</a:t>
            </a:r>
            <a:endParaRPr lang="nb-NO" altLang="nb-NO" sz="1300" i="0" dirty="0"/>
          </a:p>
          <a:p>
            <a:pPr>
              <a:buFont typeface="Wingdings" pitchFamily="2" charset="2"/>
              <a:buChar char="§"/>
            </a:pPr>
            <a:r>
              <a:rPr lang="nn-NO" altLang="nb-NO" sz="1300" i="0" dirty="0"/>
              <a:t>Brukarundersøkingar</a:t>
            </a:r>
            <a:endParaRPr lang="nb-NO" altLang="nb-NO" sz="1300" i="0" dirty="0"/>
          </a:p>
          <a:p>
            <a:pPr>
              <a:buFont typeface="Wingdings" pitchFamily="2" charset="2"/>
              <a:buChar char="§"/>
            </a:pPr>
            <a:r>
              <a:rPr lang="nn-NO" altLang="nb-NO" sz="1300" i="0" dirty="0"/>
              <a:t>Arrangement som sommarfesten der FAU er ansvarleg</a:t>
            </a:r>
          </a:p>
          <a:p>
            <a:pPr>
              <a:buFont typeface="Wingdings" pitchFamily="2" charset="2"/>
              <a:buChar char="§"/>
            </a:pPr>
            <a:r>
              <a:rPr lang="nn-NO" altLang="nb-NO" sz="1300" b="1" i="0" dirty="0"/>
              <a:t>FAU oppmodar alle foreldre til å visa skjønn når ein </a:t>
            </a:r>
            <a:r>
              <a:rPr lang="nn-NO" altLang="nb-NO" sz="1300" b="1" i="0" dirty="0" err="1"/>
              <a:t>inviterar</a:t>
            </a:r>
            <a:r>
              <a:rPr lang="nn-NO" altLang="nb-NO" sz="1300" b="1" i="0" dirty="0"/>
              <a:t> til bursdagsselskap, slik at ingen born vert ekskludert. FAU oppmodar også til at alle invitasjonar vert levert privat og ikkje i barnehagen.</a:t>
            </a:r>
            <a:endParaRPr lang="nb-NO" altLang="nb-NO" sz="1300" b="1" i="0" dirty="0"/>
          </a:p>
        </p:txBody>
      </p:sp>
      <p:sp>
        <p:nvSpPr>
          <p:cNvPr id="10" name="TekstSylinder 3">
            <a:extLst>
              <a:ext uri="{FF2B5EF4-FFF2-40B4-BE49-F238E27FC236}">
                <a16:creationId xmlns:a16="http://schemas.microsoft.com/office/drawing/2014/main" id="{2F55865D-2BAC-447B-AA16-E9B60077184B}"/>
              </a:ext>
            </a:extLst>
          </p:cNvPr>
          <p:cNvSpPr txBox="1">
            <a:spLocks noChangeArrowheads="1"/>
          </p:cNvSpPr>
          <p:nvPr/>
        </p:nvSpPr>
        <p:spPr bwMode="auto">
          <a:xfrm>
            <a:off x="6098436" y="2283569"/>
            <a:ext cx="2736850" cy="892552"/>
          </a:xfrm>
          <a:prstGeom prst="rect">
            <a:avLst/>
          </a:prstGeom>
          <a:solidFill>
            <a:schemeClr val="bg1"/>
          </a:solidFill>
          <a:ln w="31750">
            <a:solidFill>
              <a:schemeClr val="tx1"/>
            </a:solidFill>
            <a:miter lim="800000"/>
            <a:headEnd/>
            <a:tailEnd/>
          </a:ln>
        </p:spPr>
        <p:txBody>
          <a:bodyPr>
            <a:spAutoFit/>
          </a:bodyPr>
          <a:lstStyle>
            <a:lvl1pPr eaLnBrk="0" hangingPunct="0">
              <a:defRPr sz="1200" i="1">
                <a:solidFill>
                  <a:srgbClr val="000080"/>
                </a:solidFill>
                <a:latin typeface="Arial" pitchFamily="34" charset="0"/>
                <a:cs typeface="Arial" pitchFamily="34" charset="0"/>
              </a:defRPr>
            </a:lvl1pPr>
            <a:lvl2pPr marL="742950" indent="-285750" eaLnBrk="0" hangingPunct="0">
              <a:defRPr sz="1200" i="1">
                <a:solidFill>
                  <a:srgbClr val="000080"/>
                </a:solidFill>
                <a:latin typeface="Arial" pitchFamily="34" charset="0"/>
                <a:cs typeface="Arial" pitchFamily="34" charset="0"/>
              </a:defRPr>
            </a:lvl2pPr>
            <a:lvl3pPr marL="1143000" indent="-228600" eaLnBrk="0" hangingPunct="0">
              <a:defRPr sz="1200" i="1">
                <a:solidFill>
                  <a:srgbClr val="000080"/>
                </a:solidFill>
                <a:latin typeface="Arial" pitchFamily="34" charset="0"/>
                <a:cs typeface="Arial" pitchFamily="34" charset="0"/>
              </a:defRPr>
            </a:lvl3pPr>
            <a:lvl4pPr marL="1600200" indent="-228600" eaLnBrk="0" hangingPunct="0">
              <a:defRPr sz="1200" i="1">
                <a:solidFill>
                  <a:srgbClr val="000080"/>
                </a:solidFill>
                <a:latin typeface="Arial" pitchFamily="34" charset="0"/>
                <a:cs typeface="Arial" pitchFamily="34" charset="0"/>
              </a:defRPr>
            </a:lvl4pPr>
            <a:lvl5pPr marL="2057400" indent="-228600" eaLnBrk="0" hangingPunct="0">
              <a:defRPr sz="1200" i="1">
                <a:solidFill>
                  <a:srgbClr val="000080"/>
                </a:solidFill>
                <a:latin typeface="Arial" pitchFamily="34" charset="0"/>
                <a:cs typeface="Arial" pitchFamily="34" charset="0"/>
              </a:defRPr>
            </a:lvl5pPr>
            <a:lvl6pPr marL="2514600" indent="-228600" eaLnBrk="0" fontAlgn="base" hangingPunct="0">
              <a:spcBef>
                <a:spcPct val="0"/>
              </a:spcBef>
              <a:spcAft>
                <a:spcPct val="0"/>
              </a:spcAft>
              <a:defRPr sz="1200" i="1">
                <a:solidFill>
                  <a:srgbClr val="000080"/>
                </a:solidFill>
                <a:latin typeface="Arial" pitchFamily="34" charset="0"/>
                <a:cs typeface="Arial" pitchFamily="34" charset="0"/>
              </a:defRPr>
            </a:lvl6pPr>
            <a:lvl7pPr marL="2971800" indent="-228600" eaLnBrk="0" fontAlgn="base" hangingPunct="0">
              <a:spcBef>
                <a:spcPct val="0"/>
              </a:spcBef>
              <a:spcAft>
                <a:spcPct val="0"/>
              </a:spcAft>
              <a:defRPr sz="1200" i="1">
                <a:solidFill>
                  <a:srgbClr val="000080"/>
                </a:solidFill>
                <a:latin typeface="Arial" pitchFamily="34" charset="0"/>
                <a:cs typeface="Arial" pitchFamily="34" charset="0"/>
              </a:defRPr>
            </a:lvl7pPr>
            <a:lvl8pPr marL="3429000" indent="-228600" eaLnBrk="0" fontAlgn="base" hangingPunct="0">
              <a:spcBef>
                <a:spcPct val="0"/>
              </a:spcBef>
              <a:spcAft>
                <a:spcPct val="0"/>
              </a:spcAft>
              <a:defRPr sz="1200" i="1">
                <a:solidFill>
                  <a:srgbClr val="000080"/>
                </a:solidFill>
                <a:latin typeface="Arial" pitchFamily="34" charset="0"/>
                <a:cs typeface="Arial" pitchFamily="34" charset="0"/>
              </a:defRPr>
            </a:lvl8pPr>
            <a:lvl9pPr marL="3886200" indent="-228600" eaLnBrk="0" fontAlgn="base" hangingPunct="0">
              <a:spcBef>
                <a:spcPct val="0"/>
              </a:spcBef>
              <a:spcAft>
                <a:spcPct val="0"/>
              </a:spcAft>
              <a:defRPr sz="1200" i="1">
                <a:solidFill>
                  <a:srgbClr val="000080"/>
                </a:solidFill>
                <a:latin typeface="Arial" pitchFamily="34" charset="0"/>
                <a:cs typeface="Arial" pitchFamily="34" charset="0"/>
              </a:defRPr>
            </a:lvl9pPr>
          </a:lstStyle>
          <a:p>
            <a:r>
              <a:rPr lang="nn-NO" altLang="nb-NO" sz="1300" b="1" i="0" dirty="0"/>
              <a:t>Redusert foreldrebetaling:</a:t>
            </a:r>
          </a:p>
          <a:p>
            <a:r>
              <a:rPr lang="nn-NO" altLang="nb-NO" sz="1300" i="0" dirty="0"/>
              <a:t>Ein kan søka om redusert foreldrebetaling. Meir info finn ein på heradet sine heimesider. </a:t>
            </a:r>
          </a:p>
        </p:txBody>
      </p:sp>
      <p:sp>
        <p:nvSpPr>
          <p:cNvPr id="3" name="Rektangel 2">
            <a:extLst>
              <a:ext uri="{FF2B5EF4-FFF2-40B4-BE49-F238E27FC236}">
                <a16:creationId xmlns:a16="http://schemas.microsoft.com/office/drawing/2014/main" id="{239CD306-EF14-494C-A405-C09A210D1610}"/>
              </a:ext>
            </a:extLst>
          </p:cNvPr>
          <p:cNvSpPr/>
          <p:nvPr/>
        </p:nvSpPr>
        <p:spPr>
          <a:xfrm>
            <a:off x="6038162" y="758038"/>
            <a:ext cx="2870823" cy="12097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n-NO" b="1" i="0" dirty="0">
                <a:solidFill>
                  <a:srgbClr val="002060"/>
                </a:solidFill>
                <a:latin typeface="Arial" panose="020B0604020202020204" pitchFamily="34" charset="0"/>
                <a:cs typeface="Arial" panose="020B0604020202020204" pitchFamily="34" charset="0"/>
              </a:rPr>
              <a:t>BTI:</a:t>
            </a:r>
          </a:p>
          <a:p>
            <a:r>
              <a:rPr lang="nb-NO" sz="1300" i="0" dirty="0">
                <a:solidFill>
                  <a:srgbClr val="002060"/>
                </a:solidFill>
                <a:latin typeface="Arial" panose="020B0604020202020204" pitchFamily="34" charset="0"/>
                <a:cs typeface="Arial" panose="020B0604020202020204" pitchFamily="34" charset="0"/>
              </a:rPr>
              <a:t>Ulvik Herad </a:t>
            </a:r>
            <a:r>
              <a:rPr lang="nb-NO" sz="1300" i="0" dirty="0" err="1">
                <a:solidFill>
                  <a:srgbClr val="002060"/>
                </a:solidFill>
                <a:latin typeface="Arial" panose="020B0604020202020204" pitchFamily="34" charset="0"/>
                <a:cs typeface="Arial" panose="020B0604020202020204" pitchFamily="34" charset="0"/>
              </a:rPr>
              <a:t>deltek</a:t>
            </a:r>
            <a:r>
              <a:rPr lang="nb-NO" sz="1300" i="0" dirty="0">
                <a:solidFill>
                  <a:srgbClr val="002060"/>
                </a:solidFill>
                <a:latin typeface="Arial" panose="020B0604020202020204" pitchFamily="34" charset="0"/>
                <a:cs typeface="Arial" panose="020B0604020202020204" pitchFamily="34" charset="0"/>
              </a:rPr>
              <a:t> i interkommunalt samarbeidsprosjekt der målet er at ulike </a:t>
            </a:r>
            <a:r>
              <a:rPr lang="nn-NO" sz="1300" i="0" dirty="0">
                <a:solidFill>
                  <a:srgbClr val="002060"/>
                </a:solidFill>
                <a:latin typeface="Arial" panose="020B0604020202020204" pitchFamily="34" charset="0"/>
                <a:cs typeface="Arial" panose="020B0604020202020204" pitchFamily="34" charset="0"/>
              </a:rPr>
              <a:t>hjelpetenester</a:t>
            </a:r>
            <a:r>
              <a:rPr lang="nb-NO" sz="1300" i="0" dirty="0">
                <a:solidFill>
                  <a:srgbClr val="002060"/>
                </a:solidFill>
                <a:latin typeface="Arial" panose="020B0604020202020204" pitchFamily="34" charset="0"/>
                <a:cs typeface="Arial" panose="020B0604020202020204" pitchFamily="34" charset="0"/>
              </a:rPr>
              <a:t> skal få til </a:t>
            </a:r>
            <a:r>
              <a:rPr lang="nb-NO" sz="1300" i="0" dirty="0" err="1">
                <a:solidFill>
                  <a:srgbClr val="002060"/>
                </a:solidFill>
                <a:latin typeface="Arial" panose="020B0604020202020204" pitchFamily="34" charset="0"/>
                <a:cs typeface="Arial" panose="020B0604020202020204" pitchFamily="34" charset="0"/>
              </a:rPr>
              <a:t>eit</a:t>
            </a:r>
            <a:r>
              <a:rPr lang="nb-NO" sz="1300" i="0" dirty="0">
                <a:solidFill>
                  <a:srgbClr val="002060"/>
                </a:solidFill>
                <a:latin typeface="Arial" panose="020B0604020202020204" pitchFamily="34" charset="0"/>
                <a:cs typeface="Arial" panose="020B0604020202020204" pitchFamily="34" charset="0"/>
              </a:rPr>
              <a:t> betre samarbeid på tvers.</a:t>
            </a:r>
            <a:endParaRPr lang="nn-NO" sz="1300" i="0" dirty="0">
              <a:solidFill>
                <a:srgbClr val="002060"/>
              </a:solidFill>
              <a:latin typeface="Arial" panose="020B0604020202020204" pitchFamily="34" charset="0"/>
              <a:cs typeface="Arial" panose="020B0604020202020204" pitchFamily="34" charset="0"/>
            </a:endParaRPr>
          </a:p>
        </p:txBody>
      </p:sp>
      <p:pic>
        <p:nvPicPr>
          <p:cNvPr id="5" name="Picture 6" descr="Sommerfugl Natur Fargerik - Gratis bilde på Pixabay">
            <a:extLst>
              <a:ext uri="{FF2B5EF4-FFF2-40B4-BE49-F238E27FC236}">
                <a16:creationId xmlns:a16="http://schemas.microsoft.com/office/drawing/2014/main" id="{B726D82B-10B3-9695-E356-7F14465CFD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058441">
            <a:off x="5579363" y="5853566"/>
            <a:ext cx="1941553" cy="1294368"/>
          </a:xfrm>
          <a:prstGeom prst="rect">
            <a:avLst/>
          </a:prstGeom>
          <a:noFill/>
          <a:extLst>
            <a:ext uri="{909E8E84-426E-40DD-AFC4-6F175D3DCCD1}">
              <a14:hiddenFill xmlns:a14="http://schemas.microsoft.com/office/drawing/2010/main">
                <a:solidFill>
                  <a:srgbClr val="FFFFFF"/>
                </a:solidFill>
              </a14:hiddenFill>
            </a:ext>
          </a:extLst>
        </p:spPr>
      </p:pic>
      <p:pic>
        <p:nvPicPr>
          <p:cNvPr id="2" name="Plassholder for innhold 4">
            <a:extLst>
              <a:ext uri="{FF2B5EF4-FFF2-40B4-BE49-F238E27FC236}">
                <a16:creationId xmlns:a16="http://schemas.microsoft.com/office/drawing/2014/main" id="{D417B419-D892-5434-5C41-218A311155C2}"/>
              </a:ext>
            </a:extLst>
          </p:cNvPr>
          <p:cNvPicPr>
            <a:picLocks noGrp="1" noChangeAspect="1"/>
          </p:cNvPicPr>
          <p:nvPr>
            <p:ph sz="quarter" idx="1"/>
          </p:nvPr>
        </p:nvPicPr>
        <p:blipFill>
          <a:blip r:embed="rId4"/>
          <a:stretch>
            <a:fillRect/>
          </a:stretch>
        </p:blipFill>
        <p:spPr>
          <a:xfrm>
            <a:off x="198311" y="720765"/>
            <a:ext cx="5672746" cy="1284281"/>
          </a:xfrm>
          <a:prstGeom prst="rect">
            <a:avLst/>
          </a:prstGeom>
        </p:spPr>
      </p:pic>
      <p:sp>
        <p:nvSpPr>
          <p:cNvPr id="7" name="Plassholder for lysbildenummer 6">
            <a:extLst>
              <a:ext uri="{FF2B5EF4-FFF2-40B4-BE49-F238E27FC236}">
                <a16:creationId xmlns:a16="http://schemas.microsoft.com/office/drawing/2014/main" id="{F4842140-1C7E-0A0C-9C69-480BEBEFE15C}"/>
              </a:ext>
            </a:extLst>
          </p:cNvPr>
          <p:cNvSpPr>
            <a:spLocks noGrp="1"/>
          </p:cNvSpPr>
          <p:nvPr>
            <p:ph type="sldNum" sz="quarter" idx="12"/>
          </p:nvPr>
        </p:nvSpPr>
        <p:spPr>
          <a:xfrm>
            <a:off x="8549006" y="6507186"/>
            <a:ext cx="572561" cy="484163"/>
          </a:xfrm>
        </p:spPr>
        <p:txBody>
          <a:bodyPr/>
          <a:lstStyle/>
          <a:p>
            <a:pPr>
              <a:defRPr/>
            </a:pPr>
            <a:fld id="{17695755-AB53-4B1A-BD8C-98284F71CC2D}"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4C6C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D19F3F-55AD-D7F6-0E2A-A9FAB4F300BE}"/>
              </a:ext>
            </a:extLst>
          </p:cNvPr>
          <p:cNvSpPr>
            <a:spLocks noGrp="1"/>
          </p:cNvSpPr>
          <p:nvPr>
            <p:ph type="title"/>
          </p:nvPr>
        </p:nvSpPr>
        <p:spPr>
          <a:xfrm>
            <a:off x="430763" y="260648"/>
            <a:ext cx="8229600" cy="666328"/>
          </a:xfrm>
          <a:solidFill>
            <a:schemeClr val="bg1"/>
          </a:solidFill>
        </p:spPr>
        <p:txBody>
          <a:bodyPr/>
          <a:lstStyle/>
          <a:p>
            <a:r>
              <a:rPr lang="nn-NO" sz="2800" dirty="0">
                <a:solidFill>
                  <a:srgbClr val="0070C0"/>
                </a:solidFill>
              </a:rPr>
              <a:t>FAU OG SU</a:t>
            </a:r>
          </a:p>
        </p:txBody>
      </p:sp>
      <p:sp>
        <p:nvSpPr>
          <p:cNvPr id="3" name="Plassholder for innhold 2">
            <a:extLst>
              <a:ext uri="{FF2B5EF4-FFF2-40B4-BE49-F238E27FC236}">
                <a16:creationId xmlns:a16="http://schemas.microsoft.com/office/drawing/2014/main" id="{CBA94722-C3D0-9800-1DEE-23AE9C351FD2}"/>
              </a:ext>
            </a:extLst>
          </p:cNvPr>
          <p:cNvSpPr>
            <a:spLocks noGrp="1"/>
          </p:cNvSpPr>
          <p:nvPr>
            <p:ph sz="quarter" idx="1"/>
          </p:nvPr>
        </p:nvSpPr>
        <p:spPr>
          <a:xfrm>
            <a:off x="457200" y="1072420"/>
            <a:ext cx="8229600" cy="5657905"/>
          </a:xfrm>
          <a:solidFill>
            <a:schemeClr val="bg1"/>
          </a:solidFill>
        </p:spPr>
        <p:txBody>
          <a:bodyPr/>
          <a:lstStyle/>
          <a:p>
            <a:pPr marL="0" indent="0">
              <a:lnSpc>
                <a:spcPct val="107000"/>
              </a:lnSpc>
              <a:spcAft>
                <a:spcPts val="800"/>
              </a:spcAft>
              <a:buNone/>
            </a:pPr>
            <a:r>
              <a:rPr lang="nn-NO" sz="1400" kern="100" dirty="0">
                <a:effectLst/>
                <a:latin typeface="Calibri" panose="020F0502020204030204" pitchFamily="34" charset="0"/>
                <a:ea typeface="Calibri" panose="020F0502020204030204" pitchFamily="34" charset="0"/>
              </a:rPr>
              <a:t>Kvar barnehage skal ha eit foreldreråd (FAU) og eit samarbeidsutval (SU). </a:t>
            </a:r>
            <a:r>
              <a:rPr lang="nb-NO" sz="1400" kern="100" dirty="0">
                <a:effectLst/>
                <a:latin typeface="Calibri" panose="020F0502020204030204" pitchFamily="34" charset="0"/>
                <a:ea typeface="Calibri" panose="020F0502020204030204" pitchFamily="34" charset="0"/>
              </a:rPr>
              <a:t>Dette er for å sikre samarbeidet med barnas heim. </a:t>
            </a:r>
            <a:endParaRPr lang="nb-NO" sz="1400" kern="100" dirty="0">
              <a:effectLst/>
              <a:latin typeface="Times New Roman" panose="02020603050405020304" pitchFamily="18" charset="0"/>
              <a:ea typeface="Calibri" panose="020F0502020204030204" pitchFamily="34" charset="0"/>
            </a:endParaRPr>
          </a:p>
          <a:p>
            <a:pPr marL="0" indent="0">
              <a:buNone/>
            </a:pPr>
            <a:r>
              <a:rPr lang="nb-NO" sz="1400" dirty="0">
                <a:solidFill>
                  <a:srgbClr val="000000"/>
                </a:solidFill>
                <a:effectLst/>
                <a:latin typeface="Calibri" panose="020F0502020204030204" pitchFamily="34" charset="0"/>
                <a:ea typeface="Times New Roman" panose="02020603050405020304" pitchFamily="18" charset="0"/>
              </a:rPr>
              <a:t>For å sikra samarbeidet med barnas heim, skal kvar barnehage ha </a:t>
            </a:r>
            <a:r>
              <a:rPr lang="nb-NO" sz="1400" dirty="0" err="1">
                <a:solidFill>
                  <a:srgbClr val="000000"/>
                </a:solidFill>
                <a:effectLst/>
                <a:latin typeface="Calibri" panose="020F0502020204030204" pitchFamily="34" charset="0"/>
                <a:ea typeface="Times New Roman" panose="02020603050405020304" pitchFamily="18" charset="0"/>
              </a:rPr>
              <a:t>eit</a:t>
            </a:r>
            <a:r>
              <a:rPr lang="nb-NO" sz="1400" dirty="0">
                <a:solidFill>
                  <a:srgbClr val="000000"/>
                </a:solidFill>
                <a:effectLst/>
                <a:latin typeface="Calibri" panose="020F0502020204030204" pitchFamily="34" charset="0"/>
                <a:ea typeface="Times New Roman" panose="02020603050405020304" pitchFamily="18" charset="0"/>
              </a:rPr>
              <a:t> foreldreråd og et </a:t>
            </a:r>
            <a:r>
              <a:rPr lang="nb-NO" sz="1400" dirty="0" err="1">
                <a:solidFill>
                  <a:srgbClr val="000000"/>
                </a:solidFill>
                <a:effectLst/>
                <a:latin typeface="Calibri" panose="020F0502020204030204" pitchFamily="34" charset="0"/>
                <a:ea typeface="Times New Roman" panose="02020603050405020304" pitchFamily="18" charset="0"/>
              </a:rPr>
              <a:t>samarbeidsutval</a:t>
            </a:r>
            <a:r>
              <a:rPr lang="nb-NO" sz="1400" dirty="0">
                <a:solidFill>
                  <a:srgbClr val="000000"/>
                </a:solidFill>
                <a:effectLst/>
                <a:latin typeface="Calibri" panose="020F0502020204030204" pitchFamily="34" charset="0"/>
                <a:ea typeface="Times New Roman" panose="02020603050405020304" pitchFamily="18" charset="0"/>
              </a:rPr>
              <a:t>.</a:t>
            </a:r>
            <a:endParaRPr lang="nb-NO" sz="1400" dirty="0">
              <a:effectLst/>
              <a:latin typeface="Times New Roman" panose="02020603050405020304" pitchFamily="18" charset="0"/>
              <a:ea typeface="Times New Roman" panose="02020603050405020304" pitchFamily="18" charset="0"/>
            </a:endParaRPr>
          </a:p>
          <a:p>
            <a:pPr marL="0" indent="0">
              <a:buNone/>
            </a:pPr>
            <a:r>
              <a:rPr lang="nb-NO" sz="1400" dirty="0">
                <a:solidFill>
                  <a:srgbClr val="000000"/>
                </a:solidFill>
                <a:effectLst/>
                <a:latin typeface="Calibri" panose="020F0502020204030204" pitchFamily="34" charset="0"/>
                <a:ea typeface="Times New Roman" panose="02020603050405020304" pitchFamily="18" charset="0"/>
              </a:rPr>
              <a:t>Foreldrerådet består av foreldra til alle barna. Foreldrerådet skal fremma foreldras fellesinteresser og bidra til at samarbeidet mellom barnehagen og foreldregruppa </a:t>
            </a:r>
            <a:r>
              <a:rPr lang="nb-NO" sz="1400" dirty="0" err="1">
                <a:solidFill>
                  <a:srgbClr val="000000"/>
                </a:solidFill>
                <a:effectLst/>
                <a:latin typeface="Calibri" panose="020F0502020204030204" pitchFamily="34" charset="0"/>
                <a:ea typeface="Times New Roman" panose="02020603050405020304" pitchFamily="18" charset="0"/>
              </a:rPr>
              <a:t>skapar</a:t>
            </a:r>
            <a:r>
              <a:rPr lang="nb-NO" sz="1400" dirty="0">
                <a:solidFill>
                  <a:srgbClr val="000000"/>
                </a:solidFill>
                <a:effectLst/>
                <a:latin typeface="Calibri" panose="020F0502020204030204" pitchFamily="34" charset="0"/>
                <a:ea typeface="Times New Roman" panose="02020603050405020304" pitchFamily="18" charset="0"/>
              </a:rPr>
              <a:t> </a:t>
            </a:r>
            <a:r>
              <a:rPr lang="nb-NO" sz="1400" dirty="0" err="1">
                <a:solidFill>
                  <a:srgbClr val="000000"/>
                </a:solidFill>
                <a:effectLst/>
                <a:latin typeface="Calibri" panose="020F0502020204030204" pitchFamily="34" charset="0"/>
                <a:ea typeface="Times New Roman" panose="02020603050405020304" pitchFamily="18" charset="0"/>
              </a:rPr>
              <a:t>eit</a:t>
            </a:r>
            <a:r>
              <a:rPr lang="nb-NO" sz="1400" dirty="0">
                <a:solidFill>
                  <a:srgbClr val="000000"/>
                </a:solidFill>
                <a:effectLst/>
                <a:latin typeface="Calibri" panose="020F0502020204030204" pitchFamily="34" charset="0"/>
                <a:ea typeface="Times New Roman" panose="02020603050405020304" pitchFamily="18" charset="0"/>
              </a:rPr>
              <a:t> godt barnehagemiljø. Er det i forskrift etter § 20 satt ei maksimalgrense for foreldrebetaling, kan </a:t>
            </a:r>
            <a:r>
              <a:rPr lang="nb-NO" sz="1400" dirty="0" err="1">
                <a:solidFill>
                  <a:srgbClr val="000000"/>
                </a:solidFill>
                <a:effectLst/>
                <a:latin typeface="Calibri" panose="020F0502020204030204" pitchFamily="34" charset="0"/>
                <a:ea typeface="Times New Roman" panose="02020603050405020304" pitchFamily="18" charset="0"/>
              </a:rPr>
              <a:t>berre</a:t>
            </a:r>
            <a:r>
              <a:rPr lang="nb-NO" sz="1400" dirty="0">
                <a:solidFill>
                  <a:srgbClr val="000000"/>
                </a:solidFill>
                <a:effectLst/>
                <a:latin typeface="Calibri" panose="020F0502020204030204" pitchFamily="34" charset="0"/>
                <a:ea typeface="Times New Roman" panose="02020603050405020304" pitchFamily="18" charset="0"/>
              </a:rPr>
              <a:t> foreldrerådet samtykka til foreldrebetaling utøve dette.</a:t>
            </a:r>
            <a:endParaRPr lang="nb-NO" sz="1400" dirty="0">
              <a:effectLst/>
              <a:latin typeface="Times New Roman" panose="02020603050405020304" pitchFamily="18" charset="0"/>
              <a:ea typeface="Times New Roman" panose="02020603050405020304" pitchFamily="18" charset="0"/>
            </a:endParaRPr>
          </a:p>
          <a:p>
            <a:pPr marL="0" indent="0">
              <a:buNone/>
            </a:pPr>
            <a:r>
              <a:rPr lang="nb-NO" sz="1400" dirty="0" err="1">
                <a:solidFill>
                  <a:srgbClr val="000000"/>
                </a:solidFill>
                <a:effectLst/>
                <a:latin typeface="Calibri" panose="020F0502020204030204" pitchFamily="34" charset="0"/>
                <a:ea typeface="Times New Roman" panose="02020603050405020304" pitchFamily="18" charset="0"/>
              </a:rPr>
              <a:t>Samarbeidsutvalet</a:t>
            </a:r>
            <a:r>
              <a:rPr lang="nb-NO" sz="1400" dirty="0">
                <a:solidFill>
                  <a:srgbClr val="000000"/>
                </a:solidFill>
                <a:effectLst/>
                <a:latin typeface="Calibri" panose="020F0502020204030204" pitchFamily="34" charset="0"/>
                <a:ea typeface="Times New Roman" panose="02020603050405020304" pitchFamily="18" charset="0"/>
              </a:rPr>
              <a:t> skal være </a:t>
            </a:r>
            <a:r>
              <a:rPr lang="nb-NO" sz="1400" dirty="0" err="1">
                <a:solidFill>
                  <a:srgbClr val="000000"/>
                </a:solidFill>
                <a:effectLst/>
                <a:latin typeface="Calibri" panose="020F0502020204030204" pitchFamily="34" charset="0"/>
                <a:ea typeface="Times New Roman" panose="02020603050405020304" pitchFamily="18" charset="0"/>
              </a:rPr>
              <a:t>eit</a:t>
            </a:r>
            <a:r>
              <a:rPr lang="nb-NO" sz="1400" dirty="0">
                <a:solidFill>
                  <a:srgbClr val="000000"/>
                </a:solidFill>
                <a:effectLst/>
                <a:latin typeface="Calibri" panose="020F0502020204030204" pitchFamily="34" charset="0"/>
                <a:ea typeface="Times New Roman" panose="02020603050405020304" pitchFamily="18" charset="0"/>
              </a:rPr>
              <a:t> </a:t>
            </a:r>
            <a:r>
              <a:rPr lang="nb-NO" sz="1400" dirty="0" err="1">
                <a:solidFill>
                  <a:srgbClr val="000000"/>
                </a:solidFill>
                <a:effectLst/>
                <a:latin typeface="Calibri" panose="020F0502020204030204" pitchFamily="34" charset="0"/>
                <a:ea typeface="Times New Roman" panose="02020603050405020304" pitchFamily="18" charset="0"/>
              </a:rPr>
              <a:t>rådgivande</a:t>
            </a:r>
            <a:r>
              <a:rPr lang="nb-NO" sz="1400" dirty="0">
                <a:solidFill>
                  <a:srgbClr val="000000"/>
                </a:solidFill>
                <a:effectLst/>
                <a:latin typeface="Calibri" panose="020F0502020204030204" pitchFamily="34" charset="0"/>
                <a:ea typeface="Times New Roman" panose="02020603050405020304" pitchFamily="18" charset="0"/>
              </a:rPr>
              <a:t>, </a:t>
            </a:r>
            <a:r>
              <a:rPr lang="nb-NO" sz="1400" dirty="0" err="1">
                <a:solidFill>
                  <a:srgbClr val="000000"/>
                </a:solidFill>
                <a:effectLst/>
                <a:latin typeface="Calibri" panose="020F0502020204030204" pitchFamily="34" charset="0"/>
                <a:ea typeface="Times New Roman" panose="02020603050405020304" pitchFamily="18" charset="0"/>
              </a:rPr>
              <a:t>kontaktskapande</a:t>
            </a:r>
            <a:r>
              <a:rPr lang="nb-NO" sz="1400" dirty="0">
                <a:solidFill>
                  <a:srgbClr val="000000"/>
                </a:solidFill>
                <a:effectLst/>
                <a:latin typeface="Calibri" panose="020F0502020204030204" pitchFamily="34" charset="0"/>
                <a:ea typeface="Times New Roman" panose="02020603050405020304" pitchFamily="18" charset="0"/>
              </a:rPr>
              <a:t> og </a:t>
            </a:r>
            <a:r>
              <a:rPr lang="nb-NO" sz="1400" dirty="0" err="1">
                <a:solidFill>
                  <a:srgbClr val="000000"/>
                </a:solidFill>
                <a:effectLst/>
                <a:latin typeface="Calibri" panose="020F0502020204030204" pitchFamily="34" charset="0"/>
                <a:ea typeface="Times New Roman" panose="02020603050405020304" pitchFamily="18" charset="0"/>
              </a:rPr>
              <a:t>samordnenda</a:t>
            </a:r>
            <a:r>
              <a:rPr lang="nb-NO" sz="1400" dirty="0">
                <a:solidFill>
                  <a:srgbClr val="000000"/>
                </a:solidFill>
                <a:effectLst/>
                <a:latin typeface="Calibri" panose="020F0502020204030204" pitchFamily="34" charset="0"/>
                <a:ea typeface="Times New Roman" panose="02020603050405020304" pitchFamily="18" charset="0"/>
              </a:rPr>
              <a:t> organ. </a:t>
            </a:r>
            <a:r>
              <a:rPr lang="nb-NO" sz="1400" dirty="0" err="1">
                <a:solidFill>
                  <a:srgbClr val="000000"/>
                </a:solidFill>
                <a:effectLst/>
                <a:latin typeface="Calibri" panose="020F0502020204030204" pitchFamily="34" charset="0"/>
                <a:ea typeface="Times New Roman" panose="02020603050405020304" pitchFamily="18" charset="0"/>
              </a:rPr>
              <a:t>Samarbeidsutvalet</a:t>
            </a:r>
            <a:r>
              <a:rPr lang="nb-NO" sz="1400" dirty="0">
                <a:solidFill>
                  <a:srgbClr val="000000"/>
                </a:solidFill>
                <a:effectLst/>
                <a:latin typeface="Calibri" panose="020F0502020204030204" pitchFamily="34" charset="0"/>
                <a:ea typeface="Times New Roman" panose="02020603050405020304" pitchFamily="18" charset="0"/>
              </a:rPr>
              <a:t> består av foreldre og ansatte i barnehagen, slik at kvar gruppe er likt representert. Barnehagens </a:t>
            </a:r>
            <a:r>
              <a:rPr lang="nb-NO" sz="1400" dirty="0" err="1">
                <a:solidFill>
                  <a:srgbClr val="000000"/>
                </a:solidFill>
                <a:effectLst/>
                <a:latin typeface="Calibri" panose="020F0502020204030204" pitchFamily="34" charset="0"/>
                <a:ea typeface="Times New Roman" panose="02020603050405020304" pitchFamily="18" charset="0"/>
              </a:rPr>
              <a:t>eigar</a:t>
            </a:r>
            <a:r>
              <a:rPr lang="nb-NO" sz="1400" dirty="0">
                <a:solidFill>
                  <a:srgbClr val="000000"/>
                </a:solidFill>
                <a:effectLst/>
                <a:latin typeface="Calibri" panose="020F0502020204030204" pitchFamily="34" charset="0"/>
                <a:ea typeface="Times New Roman" panose="02020603050405020304" pitchFamily="18" charset="0"/>
              </a:rPr>
              <a:t> kan delta etter eige </a:t>
            </a:r>
            <a:r>
              <a:rPr lang="nb-NO" sz="1400" dirty="0" err="1">
                <a:solidFill>
                  <a:srgbClr val="000000"/>
                </a:solidFill>
                <a:effectLst/>
                <a:latin typeface="Calibri" panose="020F0502020204030204" pitchFamily="34" charset="0"/>
                <a:ea typeface="Times New Roman" panose="02020603050405020304" pitchFamily="18" charset="0"/>
              </a:rPr>
              <a:t>ynskje</a:t>
            </a:r>
            <a:r>
              <a:rPr lang="nb-NO" sz="1400" dirty="0">
                <a:solidFill>
                  <a:srgbClr val="000000"/>
                </a:solidFill>
                <a:effectLst/>
                <a:latin typeface="Calibri" panose="020F0502020204030204" pitchFamily="34" charset="0"/>
                <a:ea typeface="Times New Roman" panose="02020603050405020304" pitchFamily="18" charset="0"/>
              </a:rPr>
              <a:t>, men ikkje med </a:t>
            </a:r>
            <a:r>
              <a:rPr lang="nb-NO" sz="1400" dirty="0" err="1">
                <a:solidFill>
                  <a:srgbClr val="000000"/>
                </a:solidFill>
                <a:effectLst/>
                <a:latin typeface="Calibri" panose="020F0502020204030204" pitchFamily="34" charset="0"/>
                <a:ea typeface="Times New Roman" panose="02020603050405020304" pitchFamily="18" charset="0"/>
              </a:rPr>
              <a:t>fleir</a:t>
            </a:r>
            <a:r>
              <a:rPr lang="nb-NO" sz="1400" dirty="0">
                <a:solidFill>
                  <a:srgbClr val="000000"/>
                </a:solidFill>
                <a:effectLst/>
                <a:latin typeface="Calibri" panose="020F0502020204030204" pitchFamily="34" charset="0"/>
                <a:ea typeface="Times New Roman" panose="02020603050405020304" pitchFamily="18" charset="0"/>
              </a:rPr>
              <a:t> </a:t>
            </a:r>
            <a:r>
              <a:rPr lang="nb-NO" sz="1400" dirty="0" err="1">
                <a:solidFill>
                  <a:srgbClr val="000000"/>
                </a:solidFill>
                <a:effectLst/>
                <a:latin typeface="Calibri" panose="020F0502020204030204" pitchFamily="34" charset="0"/>
                <a:ea typeface="Times New Roman" panose="02020603050405020304" pitchFamily="18" charset="0"/>
              </a:rPr>
              <a:t>representantar</a:t>
            </a:r>
            <a:r>
              <a:rPr lang="nb-NO" sz="1400" dirty="0">
                <a:solidFill>
                  <a:srgbClr val="000000"/>
                </a:solidFill>
                <a:effectLst/>
                <a:latin typeface="Calibri" panose="020F0502020204030204" pitchFamily="34" charset="0"/>
                <a:ea typeface="Times New Roman" panose="02020603050405020304" pitchFamily="18" charset="0"/>
              </a:rPr>
              <a:t> en kvar av </a:t>
            </a:r>
            <a:r>
              <a:rPr lang="nb-NO" sz="1400" dirty="0" err="1">
                <a:solidFill>
                  <a:srgbClr val="000000"/>
                </a:solidFill>
                <a:effectLst/>
                <a:latin typeface="Calibri" panose="020F0502020204030204" pitchFamily="34" charset="0"/>
                <a:ea typeface="Times New Roman" panose="02020603050405020304" pitchFamily="18" charset="0"/>
              </a:rPr>
              <a:t>dei</a:t>
            </a:r>
            <a:r>
              <a:rPr lang="nb-NO" sz="1400" dirty="0">
                <a:solidFill>
                  <a:srgbClr val="000000"/>
                </a:solidFill>
                <a:effectLst/>
                <a:latin typeface="Calibri" panose="020F0502020204030204" pitchFamily="34" charset="0"/>
                <a:ea typeface="Times New Roman" panose="02020603050405020304" pitchFamily="18" charset="0"/>
              </a:rPr>
              <a:t> andre gruppene.</a:t>
            </a:r>
            <a:endParaRPr lang="nb-NO" sz="1400" dirty="0">
              <a:effectLst/>
              <a:latin typeface="Times New Roman" panose="02020603050405020304" pitchFamily="18" charset="0"/>
              <a:ea typeface="Times New Roman" panose="02020603050405020304" pitchFamily="18" charset="0"/>
            </a:endParaRPr>
          </a:p>
          <a:p>
            <a:pPr marL="0" indent="0">
              <a:buNone/>
            </a:pPr>
            <a:r>
              <a:rPr lang="nb-NO" sz="1400" dirty="0" err="1">
                <a:solidFill>
                  <a:srgbClr val="000000"/>
                </a:solidFill>
                <a:effectLst/>
                <a:latin typeface="Calibri" panose="020F0502020204030204" pitchFamily="34" charset="0"/>
                <a:ea typeface="Times New Roman" panose="02020603050405020304" pitchFamily="18" charset="0"/>
              </a:rPr>
              <a:t>Barnehageeigaren</a:t>
            </a:r>
            <a:r>
              <a:rPr lang="nb-NO" sz="1400" dirty="0">
                <a:solidFill>
                  <a:srgbClr val="000000"/>
                </a:solidFill>
                <a:effectLst/>
                <a:latin typeface="Calibri" panose="020F0502020204030204" pitchFamily="34" charset="0"/>
                <a:ea typeface="Times New Roman" panose="02020603050405020304" pitchFamily="18" charset="0"/>
              </a:rPr>
              <a:t> skal </a:t>
            </a:r>
            <a:r>
              <a:rPr lang="nn-NO" sz="1400" dirty="0">
                <a:solidFill>
                  <a:srgbClr val="000000"/>
                </a:solidFill>
                <a:effectLst/>
                <a:latin typeface="Calibri" panose="020F0502020204030204" pitchFamily="34" charset="0"/>
                <a:ea typeface="Times New Roman" panose="02020603050405020304" pitchFamily="18" charset="0"/>
              </a:rPr>
              <a:t>sørge</a:t>
            </a:r>
            <a:r>
              <a:rPr lang="nb-NO" sz="1400" dirty="0">
                <a:solidFill>
                  <a:srgbClr val="000000"/>
                </a:solidFill>
                <a:effectLst/>
                <a:latin typeface="Calibri" panose="020F0502020204030204" pitchFamily="34" charset="0"/>
                <a:ea typeface="Times New Roman" panose="02020603050405020304" pitchFamily="18" charset="0"/>
              </a:rPr>
              <a:t> for at </a:t>
            </a:r>
            <a:r>
              <a:rPr lang="nn-NO" sz="1400" dirty="0" err="1">
                <a:solidFill>
                  <a:srgbClr val="000000"/>
                </a:solidFill>
                <a:effectLst/>
                <a:latin typeface="Calibri" panose="020F0502020204030204" pitchFamily="34" charset="0"/>
                <a:ea typeface="Times New Roman" panose="02020603050405020304" pitchFamily="18" charset="0"/>
              </a:rPr>
              <a:t>sakjer</a:t>
            </a:r>
            <a:r>
              <a:rPr lang="nb-NO" sz="1400" dirty="0">
                <a:solidFill>
                  <a:srgbClr val="000000"/>
                </a:solidFill>
                <a:effectLst/>
                <a:latin typeface="Calibri" panose="020F0502020204030204" pitchFamily="34" charset="0"/>
                <a:ea typeface="Times New Roman" panose="02020603050405020304" pitchFamily="18" charset="0"/>
              </a:rPr>
              <a:t> av </a:t>
            </a:r>
            <a:r>
              <a:rPr lang="nb-NO" sz="1400" dirty="0" err="1">
                <a:solidFill>
                  <a:srgbClr val="000000"/>
                </a:solidFill>
                <a:effectLst/>
                <a:latin typeface="Calibri" panose="020F0502020204030204" pitchFamily="34" charset="0"/>
                <a:ea typeface="Times New Roman" panose="02020603050405020304" pitchFamily="18" charset="0"/>
              </a:rPr>
              <a:t>viktigheit</a:t>
            </a:r>
            <a:r>
              <a:rPr lang="nb-NO" sz="1400" dirty="0">
                <a:solidFill>
                  <a:srgbClr val="000000"/>
                </a:solidFill>
                <a:effectLst/>
                <a:latin typeface="Calibri" panose="020F0502020204030204" pitchFamily="34" charset="0"/>
                <a:ea typeface="Times New Roman" panose="02020603050405020304" pitchFamily="18" charset="0"/>
              </a:rPr>
              <a:t> </a:t>
            </a:r>
            <a:r>
              <a:rPr lang="nb-NO" sz="1400" dirty="0" err="1">
                <a:solidFill>
                  <a:srgbClr val="000000"/>
                </a:solidFill>
                <a:effectLst/>
                <a:latin typeface="Calibri" panose="020F0502020204030204" pitchFamily="34" charset="0"/>
                <a:ea typeface="Times New Roman" panose="02020603050405020304" pitchFamily="18" charset="0"/>
              </a:rPr>
              <a:t>føreleggast</a:t>
            </a:r>
            <a:r>
              <a:rPr lang="nb-NO" sz="1400" dirty="0">
                <a:solidFill>
                  <a:srgbClr val="000000"/>
                </a:solidFill>
                <a:effectLst/>
                <a:latin typeface="Calibri" panose="020F0502020204030204" pitchFamily="34" charset="0"/>
                <a:ea typeface="Times New Roman" panose="02020603050405020304" pitchFamily="18" charset="0"/>
              </a:rPr>
              <a:t> foreldrerådet og </a:t>
            </a:r>
            <a:r>
              <a:rPr lang="nb-NO" sz="1400" dirty="0" err="1">
                <a:solidFill>
                  <a:srgbClr val="000000"/>
                </a:solidFill>
                <a:effectLst/>
                <a:latin typeface="Calibri" panose="020F0502020204030204" pitchFamily="34" charset="0"/>
                <a:ea typeface="Times New Roman" panose="02020603050405020304" pitchFamily="18" charset="0"/>
              </a:rPr>
              <a:t>samarbeidsutvalet</a:t>
            </a:r>
            <a:r>
              <a:rPr lang="nb-NO" sz="1400" dirty="0">
                <a:solidFill>
                  <a:srgbClr val="000000"/>
                </a:solidFill>
                <a:effectLst/>
                <a:latin typeface="Calibri" panose="020F0502020204030204" pitchFamily="34" charset="0"/>
                <a:ea typeface="Times New Roman" panose="02020603050405020304" pitchFamily="18" charset="0"/>
              </a:rPr>
              <a:t>.</a:t>
            </a:r>
            <a:endParaRPr lang="nb-NO" sz="1400" dirty="0">
              <a:effectLst/>
              <a:latin typeface="Times New Roman" panose="02020603050405020304" pitchFamily="18" charset="0"/>
              <a:ea typeface="Times New Roman" panose="02020603050405020304" pitchFamily="18" charset="0"/>
            </a:endParaRPr>
          </a:p>
          <a:p>
            <a:pPr marL="0" indent="0">
              <a:buNone/>
            </a:pPr>
            <a:r>
              <a:rPr lang="nn-NO" sz="1400" dirty="0">
                <a:solidFill>
                  <a:srgbClr val="000000"/>
                </a:solidFill>
                <a:effectLst/>
                <a:latin typeface="Calibri" panose="020F0502020204030204" pitchFamily="34" charset="0"/>
                <a:ea typeface="Times New Roman" panose="02020603050405020304" pitchFamily="18" charset="0"/>
              </a:rPr>
              <a:t>Endra ved lov 19 juni 2020 nr. 91 (</a:t>
            </a:r>
            <a:r>
              <a:rPr lang="nn-NO" sz="1400" dirty="0" err="1">
                <a:solidFill>
                  <a:srgbClr val="000000"/>
                </a:solidFill>
                <a:effectLst/>
                <a:latin typeface="Calibri" panose="020F0502020204030204" pitchFamily="34" charset="0"/>
                <a:ea typeface="Times New Roman" panose="02020603050405020304" pitchFamily="18" charset="0"/>
              </a:rPr>
              <a:t>ikr</a:t>
            </a:r>
            <a:r>
              <a:rPr lang="nn-NO" sz="1400" dirty="0">
                <a:solidFill>
                  <a:srgbClr val="000000"/>
                </a:solidFill>
                <a:effectLst/>
                <a:latin typeface="Calibri" panose="020F0502020204030204" pitchFamily="34" charset="0"/>
                <a:ea typeface="Times New Roman" panose="02020603050405020304" pitchFamily="18" charset="0"/>
              </a:rPr>
              <a:t>. 1 jan 2021 </a:t>
            </a:r>
            <a:r>
              <a:rPr lang="nn-NO" sz="1400" dirty="0" err="1">
                <a:solidFill>
                  <a:srgbClr val="000000"/>
                </a:solidFill>
                <a:effectLst/>
                <a:latin typeface="Calibri" panose="020F0502020204030204" pitchFamily="34" charset="0"/>
                <a:ea typeface="Times New Roman" panose="02020603050405020304" pitchFamily="18" charset="0"/>
              </a:rPr>
              <a:t>iflg</a:t>
            </a:r>
            <a:r>
              <a:rPr lang="nn-NO" sz="1400" dirty="0">
                <a:solidFill>
                  <a:srgbClr val="000000"/>
                </a:solidFill>
                <a:effectLst/>
                <a:latin typeface="Calibri" panose="020F0502020204030204" pitchFamily="34" charset="0"/>
                <a:ea typeface="Times New Roman" panose="02020603050405020304" pitchFamily="18" charset="0"/>
              </a:rPr>
              <a:t>. res. 11 </a:t>
            </a:r>
            <a:r>
              <a:rPr lang="nn-NO" sz="1400" dirty="0" err="1">
                <a:solidFill>
                  <a:srgbClr val="000000"/>
                </a:solidFill>
                <a:effectLst/>
                <a:latin typeface="Calibri" panose="020F0502020204030204" pitchFamily="34" charset="0"/>
                <a:ea typeface="Times New Roman" panose="02020603050405020304" pitchFamily="18" charset="0"/>
              </a:rPr>
              <a:t>des</a:t>
            </a:r>
            <a:r>
              <a:rPr lang="nn-NO" sz="1400" dirty="0">
                <a:solidFill>
                  <a:srgbClr val="000000"/>
                </a:solidFill>
                <a:effectLst/>
                <a:latin typeface="Calibri" panose="020F0502020204030204" pitchFamily="34" charset="0"/>
                <a:ea typeface="Times New Roman" panose="02020603050405020304" pitchFamily="18" charset="0"/>
              </a:rPr>
              <a:t> 2020 nr. 2710).</a:t>
            </a:r>
            <a:endParaRPr lang="nb-NO" sz="1400" dirty="0">
              <a:effectLst/>
              <a:latin typeface="Times New Roman" panose="02020603050405020304" pitchFamily="18" charset="0"/>
              <a:ea typeface="Times New Roman" panose="02020603050405020304" pitchFamily="18" charset="0"/>
            </a:endParaRPr>
          </a:p>
          <a:p>
            <a:pPr marL="0" indent="0">
              <a:lnSpc>
                <a:spcPct val="107000"/>
              </a:lnSpc>
              <a:spcAft>
                <a:spcPts val="800"/>
              </a:spcAft>
              <a:buNone/>
            </a:pPr>
            <a:r>
              <a:rPr lang="nn-NO" sz="1400" kern="100" dirty="0">
                <a:effectLst/>
                <a:latin typeface="Calibri" panose="020F0502020204030204" pitchFamily="34" charset="0"/>
                <a:ea typeface="Calibri" panose="020F0502020204030204" pitchFamily="34" charset="0"/>
              </a:rPr>
              <a:t>I det fyrste foreldremøte i august/september vel foreldre ein representant og ein vara frå kvar avdeling. Desse vert foreldra sin representant som tek imot innspel frå dei andre foreldra i avdelinga. Dette barnehageåret vert det fire foreldrerepresentantar. Av desse skal det veljast ein representant frå storbarnsavdeling og ein representant frå småbarnsavdeling. Desse to representantane vert med i samarbeidsutvalet. </a:t>
            </a:r>
            <a:endParaRPr lang="nb-NO" sz="1400" kern="100" dirty="0">
              <a:effectLst/>
              <a:latin typeface="Times New Roman" panose="02020603050405020304" pitchFamily="18" charset="0"/>
              <a:ea typeface="Calibri" panose="020F0502020204030204" pitchFamily="34" charset="0"/>
            </a:endParaRPr>
          </a:p>
          <a:p>
            <a:pPr marL="0" indent="0">
              <a:lnSpc>
                <a:spcPct val="107000"/>
              </a:lnSpc>
              <a:spcAft>
                <a:spcPts val="800"/>
              </a:spcAft>
              <a:buNone/>
            </a:pPr>
            <a:r>
              <a:rPr lang="nn-NO" sz="1400" kern="100" dirty="0">
                <a:effectLst/>
                <a:latin typeface="Calibri" panose="020F0502020204030204" pitchFamily="34" charset="0"/>
                <a:ea typeface="Calibri" panose="020F0502020204030204" pitchFamily="34" charset="0"/>
              </a:rPr>
              <a:t>Det er eit mål at det er lik kjønnsfordeling av foreldrerepresentantane. Til dømes; vel ein ei kvinne til representant, bør ein velja ein mann til vara. Vara rykkjer neste år opp til representant og det veljast ny vara. </a:t>
            </a:r>
            <a:r>
              <a:rPr lang="nn-NO" sz="1400" kern="100" dirty="0" err="1">
                <a:effectLst/>
                <a:latin typeface="Calibri" panose="020F0502020204030204" pitchFamily="34" charset="0"/>
                <a:ea typeface="Calibri" panose="020F0502020204030204" pitchFamily="34" charset="0"/>
              </a:rPr>
              <a:t>Likeeins</a:t>
            </a:r>
            <a:r>
              <a:rPr lang="nn-NO" sz="1400" kern="100" dirty="0">
                <a:effectLst/>
                <a:latin typeface="Calibri" panose="020F0502020204030204" pitchFamily="34" charset="0"/>
                <a:ea typeface="Calibri" panose="020F0502020204030204" pitchFamily="34" charset="0"/>
              </a:rPr>
              <a:t> bør kjønnsfordelinga vera lik for dei to representantane som skal sitja u samarbeidsutvalet. </a:t>
            </a:r>
            <a:endParaRPr lang="nb-NO" sz="1400" kern="100" dirty="0">
              <a:effectLst/>
              <a:latin typeface="Times New Roman" panose="02020603050405020304" pitchFamily="18" charset="0"/>
              <a:ea typeface="Calibri" panose="020F0502020204030204" pitchFamily="34" charset="0"/>
            </a:endParaRPr>
          </a:p>
          <a:p>
            <a:pPr marL="0" indent="0">
              <a:lnSpc>
                <a:spcPct val="107000"/>
              </a:lnSpc>
              <a:spcAft>
                <a:spcPts val="800"/>
              </a:spcAft>
              <a:buNone/>
            </a:pPr>
            <a:r>
              <a:rPr lang="nn-NO" sz="1400" kern="100" dirty="0">
                <a:effectLst/>
                <a:latin typeface="Calibri" panose="020F0502020204030204" pitchFamily="34" charset="0"/>
                <a:ea typeface="Calibri" panose="020F0502020204030204" pitchFamily="34" charset="0"/>
              </a:rPr>
              <a:t>Også dei foreldre som ikkje er </a:t>
            </a:r>
            <a:r>
              <a:rPr lang="nn-NO" sz="1400" kern="100" dirty="0" err="1">
                <a:effectLst/>
                <a:latin typeface="Calibri" panose="020F0502020204030204" pitchFamily="34" charset="0"/>
                <a:ea typeface="Calibri" panose="020F0502020204030204" pitchFamily="34" charset="0"/>
              </a:rPr>
              <a:t>tilstades</a:t>
            </a:r>
            <a:r>
              <a:rPr lang="nn-NO" sz="1400" kern="100" dirty="0">
                <a:effectLst/>
                <a:latin typeface="Calibri" panose="020F0502020204030204" pitchFamily="34" charset="0"/>
                <a:ea typeface="Calibri" panose="020F0502020204030204" pitchFamily="34" charset="0"/>
              </a:rPr>
              <a:t> på foreldremøtet der desse vala skal gjerast, kan likevel verte valde. </a:t>
            </a:r>
            <a:endParaRPr lang="nb-NO" sz="1400" kern="100" dirty="0">
              <a:effectLst/>
              <a:latin typeface="Times New Roman" panose="02020603050405020304" pitchFamily="18" charset="0"/>
              <a:ea typeface="Calibri" panose="020F0502020204030204" pitchFamily="34" charset="0"/>
            </a:endParaRPr>
          </a:p>
          <a:p>
            <a:endParaRPr lang="nn-NO" dirty="0"/>
          </a:p>
        </p:txBody>
      </p:sp>
      <p:sp>
        <p:nvSpPr>
          <p:cNvPr id="4" name="Plassholder for lysbildenummer 3">
            <a:extLst>
              <a:ext uri="{FF2B5EF4-FFF2-40B4-BE49-F238E27FC236}">
                <a16:creationId xmlns:a16="http://schemas.microsoft.com/office/drawing/2014/main" id="{CA7CD5D7-28CA-3988-9189-D82D6FBB9405}"/>
              </a:ext>
            </a:extLst>
          </p:cNvPr>
          <p:cNvSpPr>
            <a:spLocks noGrp="1"/>
          </p:cNvSpPr>
          <p:nvPr>
            <p:ph type="sldNum" sz="quarter" idx="12"/>
          </p:nvPr>
        </p:nvSpPr>
        <p:spPr>
          <a:xfrm>
            <a:off x="8709941" y="6492875"/>
            <a:ext cx="504056" cy="365125"/>
          </a:xfrm>
        </p:spPr>
        <p:txBody>
          <a:bodyPr/>
          <a:lstStyle/>
          <a:p>
            <a:pPr>
              <a:defRPr/>
            </a:pPr>
            <a:fld id="{17695755-AB53-4B1A-BD8C-98284F71CC2D}" type="slidenum">
              <a:rPr lang="en-US" smtClean="0"/>
              <a:pPr>
                <a:defRPr/>
              </a:pPr>
              <a:t>8</a:t>
            </a:fld>
            <a:endParaRPr lang="en-US" dirty="0"/>
          </a:p>
        </p:txBody>
      </p:sp>
    </p:spTree>
    <p:extLst>
      <p:ext uri="{BB962C8B-B14F-4D97-AF65-F5344CB8AC3E}">
        <p14:creationId xmlns:p14="http://schemas.microsoft.com/office/powerpoint/2010/main" val="4142668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35000">
              <a:schemeClr val="accent1">
                <a:lumMod val="0"/>
                <a:lumOff val="100000"/>
              </a:schemeClr>
            </a:gs>
            <a:gs pos="100000">
              <a:srgbClr val="B8DEC2"/>
            </a:gs>
          </a:gsLst>
          <a:path path="circle">
            <a:fillToRect l="50000" t="-80000" r="50000" b="180000"/>
          </a:path>
        </a:gradFill>
        <a:effectLst/>
      </p:bgPr>
    </p:bg>
    <p:spTree>
      <p:nvGrpSpPr>
        <p:cNvPr id="1" name=""/>
        <p:cNvGrpSpPr/>
        <p:nvPr/>
      </p:nvGrpSpPr>
      <p:grpSpPr>
        <a:xfrm>
          <a:off x="0" y="0"/>
          <a:ext cx="0" cy="0"/>
          <a:chOff x="0" y="0"/>
          <a:chExt cx="0" cy="0"/>
        </a:xfrm>
      </p:grpSpPr>
      <p:sp>
        <p:nvSpPr>
          <p:cNvPr id="12" name="TekstSylinder 11">
            <a:extLst>
              <a:ext uri="{FF2B5EF4-FFF2-40B4-BE49-F238E27FC236}">
                <a16:creationId xmlns:a16="http://schemas.microsoft.com/office/drawing/2014/main" id="{F75C241C-98B9-DC18-2E94-D49FBB4DE96B}"/>
              </a:ext>
            </a:extLst>
          </p:cNvPr>
          <p:cNvSpPr txBox="1"/>
          <p:nvPr/>
        </p:nvSpPr>
        <p:spPr>
          <a:xfrm>
            <a:off x="215249" y="1452696"/>
            <a:ext cx="3851920" cy="5293757"/>
          </a:xfrm>
          <a:prstGeom prst="rect">
            <a:avLst/>
          </a:prstGeom>
          <a:solidFill>
            <a:srgbClr val="FFFFFF"/>
          </a:solidFill>
        </p:spPr>
        <p:txBody>
          <a:bodyPr wrap="square">
            <a:spAutoFit/>
          </a:bodyPr>
          <a:lstStyle/>
          <a:p>
            <a:r>
              <a:rPr lang="nb-NO" sz="1400" b="1" dirty="0">
                <a:solidFill>
                  <a:schemeClr val="tx1"/>
                </a:solidFill>
                <a:latin typeface="+mn-lt"/>
              </a:rPr>
              <a:t>§ 46.</a:t>
            </a:r>
            <a:r>
              <a:rPr lang="nb-NO" sz="1600" b="1" dirty="0">
                <a:solidFill>
                  <a:schemeClr val="tx1"/>
                </a:solidFill>
                <a:latin typeface="+mn-lt"/>
              </a:rPr>
              <a:t>Opplysningsplikt til barnevernet</a:t>
            </a:r>
          </a:p>
          <a:p>
            <a:r>
              <a:rPr lang="nb-NO" sz="1400" dirty="0">
                <a:solidFill>
                  <a:schemeClr val="tx1"/>
                </a:solidFill>
                <a:latin typeface="+mn-lt"/>
              </a:rPr>
              <a:t>Enhver som utfører tjeneste eller arbeid etter denne loven, skal i sitt arbeid være oppmerksom på forhold som kan føre til tiltak fra barnevernstjenesten.</a:t>
            </a:r>
          </a:p>
          <a:p>
            <a:r>
              <a:rPr lang="nb-NO" sz="1400" dirty="0">
                <a:solidFill>
                  <a:schemeClr val="tx1"/>
                </a:solidFill>
                <a:latin typeface="+mn-lt"/>
              </a:rPr>
              <a:t>Enhver som utfører tjeneste eller arbeid etter denne loven, skal uten hinder av taushetsplikt melde fra til barnevernstjenesten uten ugrunnet opphold</a:t>
            </a:r>
          </a:p>
          <a:p>
            <a:r>
              <a:rPr lang="nb-NO" sz="1400" b="1" dirty="0" err="1">
                <a:solidFill>
                  <a:schemeClr val="tx1"/>
                </a:solidFill>
                <a:latin typeface="+mn-lt"/>
              </a:rPr>
              <a:t>A.</a:t>
            </a:r>
            <a:r>
              <a:rPr lang="nb-NO" sz="1400" dirty="0" err="1">
                <a:solidFill>
                  <a:schemeClr val="tx1"/>
                </a:solidFill>
                <a:latin typeface="+mn-lt"/>
              </a:rPr>
              <a:t>når</a:t>
            </a:r>
            <a:r>
              <a:rPr lang="nb-NO" sz="1400" dirty="0">
                <a:solidFill>
                  <a:schemeClr val="tx1"/>
                </a:solidFill>
                <a:latin typeface="+mn-lt"/>
              </a:rPr>
              <a:t> det er grunn til å tro at et barn blir eller vil bli mishandlet, utsatt for alvorlige mangler ved den daglige omsorgen eller annen alvorlig omsorgssvikt,</a:t>
            </a:r>
          </a:p>
          <a:p>
            <a:r>
              <a:rPr lang="nb-NO" sz="1400" b="1" dirty="0" err="1">
                <a:solidFill>
                  <a:schemeClr val="tx1"/>
                </a:solidFill>
                <a:latin typeface="+mn-lt"/>
              </a:rPr>
              <a:t>B</a:t>
            </a:r>
            <a:r>
              <a:rPr lang="nb-NO" sz="1400" dirty="0" err="1">
                <a:solidFill>
                  <a:schemeClr val="tx1"/>
                </a:solidFill>
                <a:latin typeface="+mn-lt"/>
              </a:rPr>
              <a:t>..når</a:t>
            </a:r>
            <a:r>
              <a:rPr lang="nb-NO" sz="1400" dirty="0">
                <a:solidFill>
                  <a:schemeClr val="tx1"/>
                </a:solidFill>
                <a:latin typeface="+mn-lt"/>
              </a:rPr>
              <a:t> det er grunn til å tro at et barn har en livstruende eller annen alvorlig sykdom eller skade og ikke kommer til undersøkelse eller behandling,</a:t>
            </a:r>
          </a:p>
          <a:p>
            <a:r>
              <a:rPr lang="nb-NO" sz="1400" b="1" dirty="0">
                <a:solidFill>
                  <a:schemeClr val="tx1"/>
                </a:solidFill>
                <a:latin typeface="+mn-lt"/>
              </a:rPr>
              <a:t>C. </a:t>
            </a:r>
            <a:r>
              <a:rPr lang="nb-NO" sz="1400" dirty="0">
                <a:solidFill>
                  <a:schemeClr val="tx1"/>
                </a:solidFill>
                <a:latin typeface="+mn-lt"/>
              </a:rPr>
              <a:t>når det er grunn til å tro at et barn med nedsatt funksjonsevne eller et spesielt hjelpetrengende barn ikke får dekket sitt særlige behov for behandling eller opplæring,</a:t>
            </a:r>
          </a:p>
          <a:p>
            <a:r>
              <a:rPr lang="nb-NO" sz="1400" b="1" dirty="0" err="1">
                <a:solidFill>
                  <a:schemeClr val="tx1"/>
                </a:solidFill>
                <a:latin typeface="+mn-lt"/>
              </a:rPr>
              <a:t>D.</a:t>
            </a:r>
            <a:r>
              <a:rPr lang="nb-NO" sz="1400" dirty="0" err="1">
                <a:solidFill>
                  <a:schemeClr val="tx1"/>
                </a:solidFill>
                <a:latin typeface="+mn-lt"/>
              </a:rPr>
              <a:t>når</a:t>
            </a:r>
            <a:r>
              <a:rPr lang="nb-NO" sz="1400" dirty="0">
                <a:solidFill>
                  <a:schemeClr val="tx1"/>
                </a:solidFill>
                <a:latin typeface="+mn-lt"/>
              </a:rPr>
              <a:t> det er grunn til å tro at et barn blir eller vil bli utnyttet til menneskehandel.</a:t>
            </a:r>
          </a:p>
          <a:p>
            <a:r>
              <a:rPr lang="nb-NO" sz="1400" dirty="0">
                <a:solidFill>
                  <a:schemeClr val="tx1"/>
                </a:solidFill>
                <a:latin typeface="+mn-lt"/>
              </a:rPr>
              <a:t>Enhver som utfører tjeneste eller arbeid etter denne loven, plikter også å gi opplysninger etter pålegg i samsvar med barnevernsloven § 13-4.</a:t>
            </a:r>
          </a:p>
          <a:p>
            <a:endParaRPr lang="nb-NO" sz="1400" dirty="0">
              <a:solidFill>
                <a:schemeClr val="tx1"/>
              </a:solidFill>
              <a:latin typeface="+mn-lt"/>
            </a:endParaRPr>
          </a:p>
          <a:p>
            <a:r>
              <a:rPr lang="nb-NO" sz="1400" dirty="0">
                <a:solidFill>
                  <a:schemeClr val="tx1"/>
                </a:solidFill>
                <a:latin typeface="+mn-lt"/>
              </a:rPr>
              <a:t>Barnehagelova</a:t>
            </a:r>
          </a:p>
        </p:txBody>
      </p:sp>
      <p:sp>
        <p:nvSpPr>
          <p:cNvPr id="3" name="TekstSylinder 2">
            <a:extLst>
              <a:ext uri="{FF2B5EF4-FFF2-40B4-BE49-F238E27FC236}">
                <a16:creationId xmlns:a16="http://schemas.microsoft.com/office/drawing/2014/main" id="{300574AB-C83B-29FB-0E7B-1F41054D95C0}"/>
              </a:ext>
            </a:extLst>
          </p:cNvPr>
          <p:cNvSpPr txBox="1"/>
          <p:nvPr/>
        </p:nvSpPr>
        <p:spPr>
          <a:xfrm>
            <a:off x="306169" y="260648"/>
            <a:ext cx="3670080" cy="1015663"/>
          </a:xfrm>
          <a:prstGeom prst="rect">
            <a:avLst/>
          </a:prstGeom>
          <a:noFill/>
        </p:spPr>
        <p:txBody>
          <a:bodyPr wrap="square" rtlCol="0">
            <a:spAutoFit/>
          </a:bodyPr>
          <a:lstStyle/>
          <a:p>
            <a:r>
              <a:rPr lang="nb-NO" sz="2400" b="1" dirty="0">
                <a:solidFill>
                  <a:schemeClr val="tx1"/>
                </a:solidFill>
                <a:latin typeface="+mj-lt"/>
              </a:rPr>
              <a:t>SAMARBEID MED BARNEVERN</a:t>
            </a:r>
          </a:p>
          <a:p>
            <a:endParaRPr lang="nb-NO" dirty="0"/>
          </a:p>
        </p:txBody>
      </p:sp>
      <p:sp>
        <p:nvSpPr>
          <p:cNvPr id="4" name="TekstSylinder 3">
            <a:extLst>
              <a:ext uri="{FF2B5EF4-FFF2-40B4-BE49-F238E27FC236}">
                <a16:creationId xmlns:a16="http://schemas.microsoft.com/office/drawing/2014/main" id="{FB6CC8CE-CA1B-13DD-403B-A5E12F8893A7}"/>
              </a:ext>
            </a:extLst>
          </p:cNvPr>
          <p:cNvSpPr txBox="1"/>
          <p:nvPr/>
        </p:nvSpPr>
        <p:spPr>
          <a:xfrm>
            <a:off x="4175348" y="190231"/>
            <a:ext cx="4464496" cy="6555641"/>
          </a:xfrm>
          <a:prstGeom prst="rect">
            <a:avLst/>
          </a:prstGeom>
          <a:solidFill>
            <a:srgbClr val="FFFFFF"/>
          </a:solidFill>
        </p:spPr>
        <p:txBody>
          <a:bodyPr wrap="square" rtlCol="0">
            <a:spAutoFit/>
          </a:bodyPr>
          <a:lstStyle/>
          <a:p>
            <a:pPr algn="l"/>
            <a:r>
              <a:rPr lang="nb-NO" sz="1400" b="1" i="0" dirty="0">
                <a:solidFill>
                  <a:srgbClr val="212529"/>
                </a:solidFill>
                <a:effectLst/>
                <a:latin typeface="+mn-lt"/>
              </a:rPr>
              <a:t>Hardanger Interkommunale </a:t>
            </a:r>
            <a:r>
              <a:rPr lang="nb-NO" sz="1400" b="1" i="0" dirty="0" err="1">
                <a:solidFill>
                  <a:srgbClr val="212529"/>
                </a:solidFill>
                <a:effectLst/>
                <a:latin typeface="+mn-lt"/>
              </a:rPr>
              <a:t>barnevernteneste</a:t>
            </a:r>
            <a:r>
              <a:rPr lang="nb-NO" sz="1400" b="1" i="0" dirty="0">
                <a:solidFill>
                  <a:srgbClr val="212529"/>
                </a:solidFill>
                <a:effectLst/>
                <a:latin typeface="+mn-lt"/>
              </a:rPr>
              <a:t> er felles </a:t>
            </a:r>
            <a:r>
              <a:rPr lang="nn-NO" sz="1400" b="1" i="0" dirty="0">
                <a:solidFill>
                  <a:srgbClr val="212529"/>
                </a:solidFill>
                <a:effectLst/>
                <a:latin typeface="+mn-lt"/>
              </a:rPr>
              <a:t>barnevernteneste</a:t>
            </a:r>
            <a:r>
              <a:rPr lang="nb-NO" sz="1400" b="1" i="0" dirty="0">
                <a:solidFill>
                  <a:srgbClr val="212529"/>
                </a:solidFill>
                <a:effectLst/>
                <a:latin typeface="+mn-lt"/>
              </a:rPr>
              <a:t> for </a:t>
            </a:r>
            <a:r>
              <a:rPr lang="nb-NO" sz="1400" b="1" i="0" dirty="0" err="1">
                <a:solidFill>
                  <a:srgbClr val="212529"/>
                </a:solidFill>
                <a:effectLst/>
                <a:latin typeface="+mn-lt"/>
              </a:rPr>
              <a:t>kommunane</a:t>
            </a:r>
            <a:r>
              <a:rPr lang="nb-NO" sz="1400" b="1" i="0" dirty="0">
                <a:solidFill>
                  <a:srgbClr val="212529"/>
                </a:solidFill>
                <a:effectLst/>
                <a:latin typeface="+mn-lt"/>
              </a:rPr>
              <a:t> Ullensvang, Eidfjord og Ulvik.</a:t>
            </a:r>
          </a:p>
          <a:p>
            <a:pPr algn="l"/>
            <a:endParaRPr lang="nb-NO" sz="1400" b="0" i="0" dirty="0">
              <a:solidFill>
                <a:srgbClr val="212529"/>
              </a:solidFill>
              <a:effectLst/>
              <a:latin typeface="+mn-lt"/>
            </a:endParaRPr>
          </a:p>
          <a:p>
            <a:pPr algn="l"/>
            <a:r>
              <a:rPr lang="nb-NO" sz="1400" b="0" i="0" dirty="0" err="1">
                <a:solidFill>
                  <a:srgbClr val="212529"/>
                </a:solidFill>
                <a:effectLst/>
                <a:latin typeface="+mn-lt"/>
              </a:rPr>
              <a:t>Barneverntenesta</a:t>
            </a:r>
            <a:r>
              <a:rPr lang="nb-NO" sz="1400" b="0" i="0" dirty="0">
                <a:solidFill>
                  <a:srgbClr val="212529"/>
                </a:solidFill>
                <a:effectLst/>
                <a:latin typeface="+mn-lt"/>
              </a:rPr>
              <a:t> skal bidra til at barn og unge får trygge </a:t>
            </a:r>
            <a:r>
              <a:rPr lang="nb-NO" sz="1400" b="0" i="0" dirty="0" err="1">
                <a:solidFill>
                  <a:srgbClr val="212529"/>
                </a:solidFill>
                <a:effectLst/>
                <a:latin typeface="+mn-lt"/>
              </a:rPr>
              <a:t>oppvekstvilkår</a:t>
            </a:r>
            <a:r>
              <a:rPr lang="nb-NO" sz="1400" b="0" i="0" dirty="0">
                <a:solidFill>
                  <a:srgbClr val="212529"/>
                </a:solidFill>
                <a:effectLst/>
                <a:latin typeface="+mn-lt"/>
              </a:rPr>
              <a:t>, ved å sikra at barn og unge som lever under forhold som kan skada </a:t>
            </a:r>
            <a:r>
              <a:rPr lang="nb-NO" sz="1400" b="0" i="0" dirty="0" err="1">
                <a:solidFill>
                  <a:srgbClr val="212529"/>
                </a:solidFill>
                <a:effectLst/>
                <a:latin typeface="+mn-lt"/>
              </a:rPr>
              <a:t>deira</a:t>
            </a:r>
            <a:r>
              <a:rPr lang="nb-NO" sz="1400" b="0" i="0" dirty="0">
                <a:solidFill>
                  <a:srgbClr val="212529"/>
                </a:solidFill>
                <a:effectLst/>
                <a:latin typeface="+mn-lt"/>
              </a:rPr>
              <a:t> helse og utvikling, får </a:t>
            </a:r>
            <a:r>
              <a:rPr lang="nb-NO" sz="1400" b="0" i="0" dirty="0" err="1">
                <a:solidFill>
                  <a:srgbClr val="212529"/>
                </a:solidFill>
                <a:effectLst/>
                <a:latin typeface="+mn-lt"/>
              </a:rPr>
              <a:t>naudsynt</a:t>
            </a:r>
            <a:r>
              <a:rPr lang="nb-NO" sz="1400" b="0" i="0" dirty="0">
                <a:solidFill>
                  <a:srgbClr val="212529"/>
                </a:solidFill>
                <a:effectLst/>
                <a:latin typeface="+mn-lt"/>
              </a:rPr>
              <a:t> hjelp og omsorg til rett tid.</a:t>
            </a:r>
          </a:p>
          <a:p>
            <a:pPr algn="l"/>
            <a:r>
              <a:rPr lang="nb-NO" sz="1400" b="0" i="0" dirty="0">
                <a:solidFill>
                  <a:srgbClr val="212529"/>
                </a:solidFill>
                <a:effectLst/>
                <a:latin typeface="+mn-lt"/>
              </a:rPr>
              <a:t>Når </a:t>
            </a:r>
            <a:r>
              <a:rPr lang="nb-NO" sz="1400" b="0" i="0" dirty="0" err="1">
                <a:solidFill>
                  <a:srgbClr val="212529"/>
                </a:solidFill>
                <a:effectLst/>
                <a:latin typeface="+mn-lt"/>
              </a:rPr>
              <a:t>barneverntenesta</a:t>
            </a:r>
            <a:r>
              <a:rPr lang="nb-NO" sz="1400" b="0" i="0" dirty="0">
                <a:solidFill>
                  <a:srgbClr val="212529"/>
                </a:solidFill>
                <a:effectLst/>
                <a:latin typeface="+mn-lt"/>
              </a:rPr>
              <a:t> mottek ei bekymringsmelding, har </a:t>
            </a:r>
            <a:r>
              <a:rPr lang="nb-NO" sz="1400" b="0" i="0" dirty="0" err="1">
                <a:solidFill>
                  <a:srgbClr val="212529"/>
                </a:solidFill>
                <a:effectLst/>
                <a:latin typeface="+mn-lt"/>
              </a:rPr>
              <a:t>dei</a:t>
            </a:r>
            <a:r>
              <a:rPr lang="nb-NO" sz="1400" b="0" i="0" dirty="0">
                <a:solidFill>
                  <a:srgbClr val="212529"/>
                </a:solidFill>
                <a:effectLst/>
                <a:latin typeface="+mn-lt"/>
              </a:rPr>
              <a:t> frist på ei veke til å </a:t>
            </a:r>
            <a:r>
              <a:rPr lang="nb-NO" sz="1400" b="0" i="0" dirty="0" err="1">
                <a:solidFill>
                  <a:srgbClr val="212529"/>
                </a:solidFill>
                <a:effectLst/>
                <a:latin typeface="+mn-lt"/>
              </a:rPr>
              <a:t>konkludera</a:t>
            </a:r>
            <a:r>
              <a:rPr lang="nb-NO" sz="1400" b="0" i="0" dirty="0">
                <a:solidFill>
                  <a:srgbClr val="212529"/>
                </a:solidFill>
                <a:effectLst/>
                <a:latin typeface="+mn-lt"/>
              </a:rPr>
              <a:t> om det vert </a:t>
            </a:r>
            <a:r>
              <a:rPr lang="nb-NO" sz="1400" b="0" i="0" dirty="0" err="1">
                <a:solidFill>
                  <a:srgbClr val="212529"/>
                </a:solidFill>
                <a:effectLst/>
                <a:latin typeface="+mn-lt"/>
              </a:rPr>
              <a:t>opna</a:t>
            </a:r>
            <a:r>
              <a:rPr lang="nb-NO" sz="1400" b="0" i="0" dirty="0">
                <a:solidFill>
                  <a:srgbClr val="212529"/>
                </a:solidFill>
                <a:effectLst/>
                <a:latin typeface="+mn-lt"/>
              </a:rPr>
              <a:t> ei undersøking i familien, eller om meldinga vert henlagt. Ei undersøking skal </a:t>
            </a:r>
            <a:r>
              <a:rPr lang="nb-NO" sz="1400" b="0" i="0" dirty="0" err="1">
                <a:solidFill>
                  <a:srgbClr val="212529"/>
                </a:solidFill>
                <a:effectLst/>
                <a:latin typeface="+mn-lt"/>
              </a:rPr>
              <a:t>gjennomførast</a:t>
            </a:r>
            <a:r>
              <a:rPr lang="nb-NO" sz="1400" b="0" i="0" dirty="0">
                <a:solidFill>
                  <a:srgbClr val="212529"/>
                </a:solidFill>
                <a:effectLst/>
                <a:latin typeface="+mn-lt"/>
              </a:rPr>
              <a:t> </a:t>
            </a:r>
            <a:r>
              <a:rPr lang="nb-NO" sz="1400" b="0" i="0" dirty="0" err="1">
                <a:solidFill>
                  <a:srgbClr val="212529"/>
                </a:solidFill>
                <a:effectLst/>
                <a:latin typeface="+mn-lt"/>
              </a:rPr>
              <a:t>innan</a:t>
            </a:r>
            <a:r>
              <a:rPr lang="nb-NO" sz="1400" b="0" i="0" dirty="0">
                <a:solidFill>
                  <a:srgbClr val="212529"/>
                </a:solidFill>
                <a:effectLst/>
                <a:latin typeface="+mn-lt"/>
              </a:rPr>
              <a:t> 3 </a:t>
            </a:r>
            <a:r>
              <a:rPr lang="nb-NO" sz="1400" b="0" i="0" dirty="0" err="1">
                <a:solidFill>
                  <a:srgbClr val="212529"/>
                </a:solidFill>
                <a:effectLst/>
                <a:latin typeface="+mn-lt"/>
              </a:rPr>
              <a:t>månadar</a:t>
            </a:r>
            <a:r>
              <a:rPr lang="nb-NO" sz="1400" b="0" i="0" dirty="0">
                <a:solidFill>
                  <a:srgbClr val="212529"/>
                </a:solidFill>
                <a:effectLst/>
                <a:latin typeface="+mn-lt"/>
              </a:rPr>
              <a:t>. Ved enda undersøking skal </a:t>
            </a:r>
            <a:r>
              <a:rPr lang="nb-NO" sz="1400" b="0" i="0" dirty="0" err="1">
                <a:solidFill>
                  <a:srgbClr val="212529"/>
                </a:solidFill>
                <a:effectLst/>
                <a:latin typeface="+mn-lt"/>
              </a:rPr>
              <a:t>barneverntenesta</a:t>
            </a:r>
            <a:r>
              <a:rPr lang="nb-NO" sz="1400" b="0" i="0" dirty="0">
                <a:solidFill>
                  <a:srgbClr val="212529"/>
                </a:solidFill>
                <a:effectLst/>
                <a:latin typeface="+mn-lt"/>
              </a:rPr>
              <a:t> konkludere med om undersøkinga skal </a:t>
            </a:r>
            <a:r>
              <a:rPr lang="nb-NO" sz="1400" b="0" i="0" dirty="0" err="1">
                <a:solidFill>
                  <a:srgbClr val="212529"/>
                </a:solidFill>
                <a:effectLst/>
                <a:latin typeface="+mn-lt"/>
              </a:rPr>
              <a:t>leggjast</a:t>
            </a:r>
            <a:r>
              <a:rPr lang="nb-NO" sz="1400" b="0" i="0" dirty="0">
                <a:solidFill>
                  <a:srgbClr val="212529"/>
                </a:solidFill>
                <a:effectLst/>
                <a:latin typeface="+mn-lt"/>
              </a:rPr>
              <a:t> bort og kontakten med familien </a:t>
            </a:r>
            <a:r>
              <a:rPr lang="nb-NO" sz="1400" b="0" i="0" dirty="0" err="1">
                <a:solidFill>
                  <a:srgbClr val="212529"/>
                </a:solidFill>
                <a:effectLst/>
                <a:latin typeface="+mn-lt"/>
              </a:rPr>
              <a:t>avsluttast</a:t>
            </a:r>
            <a:r>
              <a:rPr lang="nb-NO" sz="1400" b="0" i="0" dirty="0">
                <a:solidFill>
                  <a:srgbClr val="212529"/>
                </a:solidFill>
                <a:effectLst/>
                <a:latin typeface="+mn-lt"/>
              </a:rPr>
              <a:t>, om familien får </a:t>
            </a:r>
            <a:r>
              <a:rPr lang="nb-NO" sz="1400" b="0" i="0" dirty="0" err="1">
                <a:solidFill>
                  <a:srgbClr val="212529"/>
                </a:solidFill>
                <a:effectLst/>
                <a:latin typeface="+mn-lt"/>
              </a:rPr>
              <a:t>tilbod</a:t>
            </a:r>
            <a:r>
              <a:rPr lang="nb-NO" sz="1400" b="0" i="0" dirty="0">
                <a:solidFill>
                  <a:srgbClr val="212529"/>
                </a:solidFill>
                <a:effectLst/>
                <a:latin typeface="+mn-lt"/>
              </a:rPr>
              <a:t> om hjelpetiltak eller om det er </a:t>
            </a:r>
            <a:r>
              <a:rPr lang="nb-NO" sz="1400" b="0" i="0" dirty="0" err="1">
                <a:solidFill>
                  <a:srgbClr val="212529"/>
                </a:solidFill>
                <a:effectLst/>
                <a:latin typeface="+mn-lt"/>
              </a:rPr>
              <a:t>naudsynt</a:t>
            </a:r>
            <a:r>
              <a:rPr lang="nb-NO" sz="1400" b="0" i="0" dirty="0">
                <a:solidFill>
                  <a:srgbClr val="212529"/>
                </a:solidFill>
                <a:effectLst/>
                <a:latin typeface="+mn-lt"/>
              </a:rPr>
              <a:t> med tvangstiltak der </a:t>
            </a:r>
            <a:r>
              <a:rPr lang="nb-NO" sz="1400" b="0" i="0" dirty="0" err="1">
                <a:solidFill>
                  <a:srgbClr val="212529"/>
                </a:solidFill>
                <a:effectLst/>
                <a:latin typeface="+mn-lt"/>
              </a:rPr>
              <a:t>barneverntenesta</a:t>
            </a:r>
            <a:r>
              <a:rPr lang="nb-NO" sz="1400" b="0" i="0" dirty="0">
                <a:solidFill>
                  <a:srgbClr val="212529"/>
                </a:solidFill>
                <a:effectLst/>
                <a:latin typeface="+mn-lt"/>
              </a:rPr>
              <a:t> overtar omsorga i familien.</a:t>
            </a:r>
          </a:p>
          <a:p>
            <a:pPr algn="l"/>
            <a:r>
              <a:rPr lang="nb-NO" sz="1400" b="0" i="0" dirty="0">
                <a:solidFill>
                  <a:srgbClr val="212529"/>
                </a:solidFill>
                <a:effectLst/>
                <a:latin typeface="+mn-lt"/>
              </a:rPr>
              <a:t>Barn skal bu heime så sant det er </a:t>
            </a:r>
            <a:r>
              <a:rPr lang="nb-NO" sz="1400" b="0" i="0" dirty="0" err="1">
                <a:solidFill>
                  <a:srgbClr val="212529"/>
                </a:solidFill>
                <a:effectLst/>
                <a:latin typeface="+mn-lt"/>
              </a:rPr>
              <a:t>mogleg</a:t>
            </a:r>
            <a:r>
              <a:rPr lang="nb-NO" sz="1400" b="0" i="0" dirty="0">
                <a:solidFill>
                  <a:srgbClr val="212529"/>
                </a:solidFill>
                <a:effectLst/>
                <a:latin typeface="+mn-lt"/>
              </a:rPr>
              <a:t>. </a:t>
            </a:r>
            <a:r>
              <a:rPr lang="nb-NO" sz="1400" b="0" i="0" dirty="0" err="1">
                <a:solidFill>
                  <a:srgbClr val="212529"/>
                </a:solidFill>
                <a:effectLst/>
                <a:latin typeface="+mn-lt"/>
              </a:rPr>
              <a:t>Barneverntenesta</a:t>
            </a:r>
            <a:r>
              <a:rPr lang="nb-NO" sz="1400" b="0" i="0" dirty="0">
                <a:solidFill>
                  <a:srgbClr val="212529"/>
                </a:solidFill>
                <a:effectLst/>
                <a:latin typeface="+mn-lt"/>
              </a:rPr>
              <a:t> legg alltid vekt på å finne </a:t>
            </a:r>
            <a:r>
              <a:rPr lang="nb-NO" sz="1400" b="0" i="0" dirty="0" err="1">
                <a:solidFill>
                  <a:srgbClr val="212529"/>
                </a:solidFill>
                <a:effectLst/>
                <a:latin typeface="+mn-lt"/>
              </a:rPr>
              <a:t>årsakane</a:t>
            </a:r>
            <a:r>
              <a:rPr lang="nb-NO" sz="1400" b="0" i="0" dirty="0">
                <a:solidFill>
                  <a:srgbClr val="212529"/>
                </a:solidFill>
                <a:effectLst/>
                <a:latin typeface="+mn-lt"/>
              </a:rPr>
              <a:t> til </a:t>
            </a:r>
            <a:r>
              <a:rPr lang="nb-NO" sz="1400" b="0" i="0" dirty="0" err="1">
                <a:solidFill>
                  <a:srgbClr val="212529"/>
                </a:solidFill>
                <a:effectLst/>
                <a:latin typeface="+mn-lt"/>
              </a:rPr>
              <a:t>vanskane</a:t>
            </a:r>
            <a:r>
              <a:rPr lang="nb-NO" sz="1400" b="0" i="0" dirty="0">
                <a:solidFill>
                  <a:srgbClr val="212529"/>
                </a:solidFill>
                <a:effectLst/>
                <a:latin typeface="+mn-lt"/>
              </a:rPr>
              <a:t> og drøfte </a:t>
            </a:r>
            <a:r>
              <a:rPr lang="nb-NO" sz="1400" b="0" i="0" dirty="0" err="1">
                <a:solidFill>
                  <a:srgbClr val="212529"/>
                </a:solidFill>
                <a:effectLst/>
                <a:latin typeface="+mn-lt"/>
              </a:rPr>
              <a:t>dei</a:t>
            </a:r>
            <a:r>
              <a:rPr lang="nb-NO" sz="1400" b="0" i="0" dirty="0">
                <a:solidFill>
                  <a:srgbClr val="212529"/>
                </a:solidFill>
                <a:effectLst/>
                <a:latin typeface="+mn-lt"/>
              </a:rPr>
              <a:t> med foreldra og barnet.</a:t>
            </a:r>
          </a:p>
          <a:p>
            <a:pPr algn="l"/>
            <a:r>
              <a:rPr lang="nb-NO" sz="1400" b="0" i="0" dirty="0">
                <a:solidFill>
                  <a:srgbClr val="212529"/>
                </a:solidFill>
                <a:effectLst/>
                <a:latin typeface="+mn-lt"/>
              </a:rPr>
              <a:t>Dei aller fleste </a:t>
            </a:r>
            <a:r>
              <a:rPr lang="nb-NO" sz="1400" b="0" i="0" dirty="0" err="1">
                <a:solidFill>
                  <a:srgbClr val="212529"/>
                </a:solidFill>
                <a:effectLst/>
                <a:latin typeface="+mn-lt"/>
              </a:rPr>
              <a:t>familiane</a:t>
            </a:r>
            <a:r>
              <a:rPr lang="nb-NO" sz="1400" b="0" i="0" dirty="0">
                <a:solidFill>
                  <a:srgbClr val="212529"/>
                </a:solidFill>
                <a:effectLst/>
                <a:latin typeface="+mn-lt"/>
              </a:rPr>
              <a:t> </a:t>
            </a:r>
            <a:r>
              <a:rPr lang="nb-NO" sz="1400" b="0" i="0" dirty="0" err="1">
                <a:solidFill>
                  <a:srgbClr val="212529"/>
                </a:solidFill>
                <a:effectLst/>
                <a:latin typeface="+mn-lt"/>
              </a:rPr>
              <a:t>barneverntenesta</a:t>
            </a:r>
            <a:r>
              <a:rPr lang="nb-NO" sz="1400" b="0" i="0" dirty="0">
                <a:solidFill>
                  <a:srgbClr val="212529"/>
                </a:solidFill>
                <a:effectLst/>
                <a:latin typeface="+mn-lt"/>
              </a:rPr>
              <a:t> er i kontakt med etter enda undersøking, tar i mot frivillige hjelpetiltak. Hjelpetiltak kan blant anna vera foreldrerettleiing, fritidskontakt, besøksheim og økonomisk hjelp.</a:t>
            </a:r>
          </a:p>
          <a:p>
            <a:pPr algn="l"/>
            <a:r>
              <a:rPr lang="nb-NO" sz="1400" b="0" i="0" dirty="0">
                <a:solidFill>
                  <a:srgbClr val="212529"/>
                </a:solidFill>
                <a:effectLst/>
                <a:latin typeface="+mn-lt"/>
              </a:rPr>
              <a:t>Formidling av plass i fosterheim og institusjon kan og vera hjelpetiltak.</a:t>
            </a:r>
          </a:p>
          <a:p>
            <a:pPr algn="l"/>
            <a:r>
              <a:rPr lang="nb-NO" sz="1400" b="0" i="0" dirty="0" err="1">
                <a:solidFill>
                  <a:srgbClr val="212529"/>
                </a:solidFill>
                <a:effectLst/>
                <a:latin typeface="+mn-lt"/>
              </a:rPr>
              <a:t>Barneverntenesta</a:t>
            </a:r>
            <a:r>
              <a:rPr lang="nb-NO" sz="1400" b="0" i="0" dirty="0">
                <a:solidFill>
                  <a:srgbClr val="212529"/>
                </a:solidFill>
                <a:effectLst/>
                <a:latin typeface="+mn-lt"/>
              </a:rPr>
              <a:t> ser </a:t>
            </a:r>
            <a:r>
              <a:rPr lang="nb-NO" sz="1400" b="0" i="0">
                <a:solidFill>
                  <a:srgbClr val="212529"/>
                </a:solidFill>
                <a:effectLst/>
                <a:latin typeface="+mn-lt"/>
              </a:rPr>
              <a:t>på barn </a:t>
            </a:r>
            <a:r>
              <a:rPr lang="nb-NO" sz="1400" b="0" i="0" dirty="0">
                <a:solidFill>
                  <a:srgbClr val="212529"/>
                </a:solidFill>
                <a:effectLst/>
                <a:latin typeface="+mn-lt"/>
              </a:rPr>
              <a:t>som aktive </a:t>
            </a:r>
            <a:r>
              <a:rPr lang="nb-NO" sz="1400" b="0" i="0" dirty="0" err="1">
                <a:solidFill>
                  <a:srgbClr val="212529"/>
                </a:solidFill>
                <a:effectLst/>
                <a:latin typeface="+mn-lt"/>
              </a:rPr>
              <a:t>deltakarar</a:t>
            </a:r>
            <a:r>
              <a:rPr lang="nb-NO" sz="1400" b="0" i="0" dirty="0">
                <a:solidFill>
                  <a:srgbClr val="212529"/>
                </a:solidFill>
                <a:effectLst/>
                <a:latin typeface="+mn-lt"/>
              </a:rPr>
              <a:t> i eigne liv, og i all kontakt med </a:t>
            </a:r>
            <a:r>
              <a:rPr lang="nb-NO" sz="1400" b="0" i="0" dirty="0" err="1">
                <a:solidFill>
                  <a:srgbClr val="212529"/>
                </a:solidFill>
                <a:effectLst/>
                <a:latin typeface="+mn-lt"/>
              </a:rPr>
              <a:t>familiar</a:t>
            </a:r>
            <a:r>
              <a:rPr lang="nb-NO" sz="1400" b="0" i="0" dirty="0">
                <a:solidFill>
                  <a:srgbClr val="212529"/>
                </a:solidFill>
                <a:effectLst/>
                <a:latin typeface="+mn-lt"/>
              </a:rPr>
              <a:t> legg me stor vekt på </a:t>
            </a:r>
            <a:r>
              <a:rPr lang="nb-NO" sz="1400" b="0" i="0" dirty="0" err="1">
                <a:solidFill>
                  <a:srgbClr val="212529"/>
                </a:solidFill>
                <a:effectLst/>
                <a:latin typeface="+mn-lt"/>
              </a:rPr>
              <a:t>samtalar</a:t>
            </a:r>
            <a:r>
              <a:rPr lang="nb-NO" sz="1400" b="0" i="0" dirty="0">
                <a:solidFill>
                  <a:srgbClr val="212529"/>
                </a:solidFill>
                <a:effectLst/>
                <a:latin typeface="+mn-lt"/>
              </a:rPr>
              <a:t> med barna for å få fram korleis </a:t>
            </a:r>
            <a:r>
              <a:rPr lang="nb-NO" sz="1400" b="0" i="0" dirty="0" err="1">
                <a:solidFill>
                  <a:srgbClr val="212529"/>
                </a:solidFill>
                <a:effectLst/>
                <a:latin typeface="+mn-lt"/>
              </a:rPr>
              <a:t>dei</a:t>
            </a:r>
            <a:r>
              <a:rPr lang="nb-NO" sz="1400" b="0" i="0" dirty="0">
                <a:solidFill>
                  <a:srgbClr val="212529"/>
                </a:solidFill>
                <a:effectLst/>
                <a:latin typeface="+mn-lt"/>
              </a:rPr>
              <a:t> opplever sin eigen situasjon.</a:t>
            </a:r>
          </a:p>
        </p:txBody>
      </p:sp>
      <p:sp>
        <p:nvSpPr>
          <p:cNvPr id="14" name="Plassholder for lysbildenummer 13">
            <a:extLst>
              <a:ext uri="{FF2B5EF4-FFF2-40B4-BE49-F238E27FC236}">
                <a16:creationId xmlns:a16="http://schemas.microsoft.com/office/drawing/2014/main" id="{12FE6D75-AEE3-577F-6CED-586DB239974E}"/>
              </a:ext>
            </a:extLst>
          </p:cNvPr>
          <p:cNvSpPr>
            <a:spLocks noGrp="1"/>
          </p:cNvSpPr>
          <p:nvPr>
            <p:ph type="sldNum" sz="quarter" idx="12"/>
          </p:nvPr>
        </p:nvSpPr>
        <p:spPr>
          <a:xfrm>
            <a:off x="8639844" y="6381328"/>
            <a:ext cx="502841" cy="365125"/>
          </a:xfrm>
        </p:spPr>
        <p:txBody>
          <a:bodyPr/>
          <a:lstStyle/>
          <a:p>
            <a:pPr>
              <a:defRPr/>
            </a:pPr>
            <a:fld id="{17695755-AB53-4B1A-BD8C-98284F71CC2D}" type="slidenum">
              <a:rPr lang="en-US" smtClean="0"/>
              <a:pPr>
                <a:defRPr/>
              </a:pPr>
              <a:t>9</a:t>
            </a:fld>
            <a:endParaRPr lang="en-US" dirty="0"/>
          </a:p>
        </p:txBody>
      </p:sp>
    </p:spTree>
    <p:extLst>
      <p:ext uri="{BB962C8B-B14F-4D97-AF65-F5344CB8AC3E}">
        <p14:creationId xmlns:p14="http://schemas.microsoft.com/office/powerpoint/2010/main" val="2924721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prinnelse">
  <a:themeElements>
    <a:clrScheme name="Opprinnels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pprinnels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prinnels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9577</Words>
  <Application>Microsoft Office PowerPoint</Application>
  <PresentationFormat>Skjermfremvisning (4:3)</PresentationFormat>
  <Paragraphs>1339</Paragraphs>
  <Slides>41</Slides>
  <Notes>37</Notes>
  <HiddenSlides>0</HiddenSlides>
  <MMClips>0</MMClips>
  <ScaleCrop>false</ScaleCrop>
  <HeadingPairs>
    <vt:vector size="6" baseType="variant">
      <vt:variant>
        <vt:lpstr>Brukte skrifter</vt:lpstr>
      </vt:variant>
      <vt:variant>
        <vt:i4>12</vt:i4>
      </vt:variant>
      <vt:variant>
        <vt:lpstr>Tema</vt:lpstr>
      </vt:variant>
      <vt:variant>
        <vt:i4>1</vt:i4>
      </vt:variant>
      <vt:variant>
        <vt:lpstr>Lysbildetitler</vt:lpstr>
      </vt:variant>
      <vt:variant>
        <vt:i4>41</vt:i4>
      </vt:variant>
    </vt:vector>
  </HeadingPairs>
  <TitlesOfParts>
    <vt:vector size="54" baseType="lpstr">
      <vt:lpstr>Algerian</vt:lpstr>
      <vt:lpstr>Arial</vt:lpstr>
      <vt:lpstr>Bookman Old Style</vt:lpstr>
      <vt:lpstr>Calibri</vt:lpstr>
      <vt:lpstr>Cambria</vt:lpstr>
      <vt:lpstr>Comic Sans MS</vt:lpstr>
      <vt:lpstr>Gill Sans MT</vt:lpstr>
      <vt:lpstr>Lucida Calligraphy</vt:lpstr>
      <vt:lpstr>Roboto</vt:lpstr>
      <vt:lpstr>Times New Roman</vt:lpstr>
      <vt:lpstr>Wingdings</vt:lpstr>
      <vt:lpstr>Wingdings 3</vt:lpstr>
      <vt:lpstr>Opprinnelse</vt:lpstr>
      <vt:lpstr>Årsplan Ulvik barnehage 2023-2024</vt:lpstr>
      <vt:lpstr>Velkomen til Ulvik barnehage</vt:lpstr>
      <vt:lpstr>Dagsrytme</vt:lpstr>
      <vt:lpstr>Pedagogisk innhald</vt:lpstr>
      <vt:lpstr>Hovudmål: Barnehagen – ein plass der alle trivast</vt:lpstr>
      <vt:lpstr>PowerPoint-presentasjon</vt:lpstr>
      <vt:lpstr>Barnehagen sine samarbeidspartar</vt:lpstr>
      <vt:lpstr>FAU OG SU</vt:lpstr>
      <vt:lpstr>PowerPoint-presentasjon</vt:lpstr>
      <vt:lpstr>PowerPoint-presentasjon</vt:lpstr>
      <vt:lpstr>Visma Flyt Barnehage   </vt:lpstr>
      <vt:lpstr>PowerPoint-presentasjon</vt:lpstr>
      <vt:lpstr>Inkluderande barnehagemiljø</vt:lpstr>
      <vt:lpstr>Tilvenning/Overgangar</vt:lpstr>
      <vt:lpstr>Trafikk- tryggleik</vt:lpstr>
      <vt:lpstr>August 2023</vt:lpstr>
      <vt:lpstr>Nærmiljø og samfunn</vt:lpstr>
      <vt:lpstr>September 2023</vt:lpstr>
      <vt:lpstr> </vt:lpstr>
      <vt:lpstr>Oktober 2023</vt:lpstr>
      <vt:lpstr>Natur, miljø og teknologi del 2</vt:lpstr>
      <vt:lpstr>November 2023</vt:lpstr>
      <vt:lpstr>Kropp, rørsle, mat og helse. </vt:lpstr>
      <vt:lpstr>Desember 2023</vt:lpstr>
      <vt:lpstr>PowerPoint-presentasjon</vt:lpstr>
      <vt:lpstr>Januar 2024</vt:lpstr>
      <vt:lpstr>Eventyr</vt:lpstr>
      <vt:lpstr>Februar 2024</vt:lpstr>
      <vt:lpstr>Leik </vt:lpstr>
      <vt:lpstr>Mars 2024</vt:lpstr>
      <vt:lpstr>Leik</vt:lpstr>
      <vt:lpstr>April 2024</vt:lpstr>
      <vt:lpstr>Verdiar</vt:lpstr>
      <vt:lpstr>Mai 2024</vt:lpstr>
      <vt:lpstr>Barn sin medverknad</vt:lpstr>
      <vt:lpstr>Juni 2024   </vt:lpstr>
      <vt:lpstr>Språkleg kompetanse</vt:lpstr>
      <vt:lpstr>Juli 2024</vt:lpstr>
      <vt:lpstr>PowerPoint-presentasjon</vt:lpstr>
      <vt:lpstr>August 2024</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7</cp:revision>
  <dcterms:modified xsi:type="dcterms:W3CDTF">2023-10-31T12:39:57Z</dcterms:modified>
</cp:coreProperties>
</file>